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846" r:id="rId1"/>
  </p:sldMasterIdLst>
  <p:notesMasterIdLst>
    <p:notesMasterId r:id="rId43"/>
  </p:notesMasterIdLst>
  <p:handoutMasterIdLst>
    <p:handoutMasterId r:id="rId44"/>
  </p:handoutMasterIdLst>
  <p:sldIdLst>
    <p:sldId id="454" r:id="rId2"/>
    <p:sldId id="321" r:id="rId3"/>
    <p:sldId id="553" r:id="rId4"/>
    <p:sldId id="554" r:id="rId5"/>
    <p:sldId id="547" r:id="rId6"/>
    <p:sldId id="561" r:id="rId7"/>
    <p:sldId id="452" r:id="rId8"/>
    <p:sldId id="534" r:id="rId9"/>
    <p:sldId id="541" r:id="rId10"/>
    <p:sldId id="542" r:id="rId11"/>
    <p:sldId id="543" r:id="rId12"/>
    <p:sldId id="502" r:id="rId13"/>
    <p:sldId id="394" r:id="rId14"/>
    <p:sldId id="462" r:id="rId15"/>
    <p:sldId id="552" r:id="rId16"/>
    <p:sldId id="397" r:id="rId17"/>
    <p:sldId id="557" r:id="rId18"/>
    <p:sldId id="558" r:id="rId19"/>
    <p:sldId id="559" r:id="rId20"/>
    <p:sldId id="533" r:id="rId21"/>
    <p:sldId id="548" r:id="rId22"/>
    <p:sldId id="549" r:id="rId23"/>
    <p:sldId id="550" r:id="rId24"/>
    <p:sldId id="551" r:id="rId25"/>
    <p:sldId id="544" r:id="rId26"/>
    <p:sldId id="562" r:id="rId27"/>
    <p:sldId id="563" r:id="rId28"/>
    <p:sldId id="560" r:id="rId29"/>
    <p:sldId id="434" r:id="rId30"/>
    <p:sldId id="545" r:id="rId31"/>
    <p:sldId id="546" r:id="rId32"/>
    <p:sldId id="450" r:id="rId33"/>
    <p:sldId id="528" r:id="rId34"/>
    <p:sldId id="556" r:id="rId35"/>
    <p:sldId id="501" r:id="rId36"/>
    <p:sldId id="419" r:id="rId37"/>
    <p:sldId id="458" r:id="rId38"/>
    <p:sldId id="527" r:id="rId39"/>
    <p:sldId id="422" r:id="rId40"/>
    <p:sldId id="423" r:id="rId41"/>
    <p:sldId id="555" r:id="rId42"/>
  </p:sldIdLst>
  <p:sldSz cx="9144000" cy="6858000" type="screen4x3"/>
  <p:notesSz cx="7315200" cy="9601200"/>
  <p:embeddedFontLst>
    <p:embeddedFont>
      <p:font typeface="Arial Rounded MT Bold" panose="020F0704030504030204" pitchFamily="34" charset="0"/>
      <p:regular r:id="rId45"/>
    </p:embeddedFont>
    <p:embeddedFont>
      <p:font typeface="Gill Sans MT" panose="020B0502020104020203" pitchFamily="34" charset="0"/>
      <p:regular r:id="rId46"/>
      <p:bold r:id="rId47"/>
      <p:italic r:id="rId48"/>
      <p:boldItalic r:id="rId49"/>
    </p:embeddedFont>
    <p:embeddedFont>
      <p:font typeface="Lucida Handwriting" panose="03010101010101010101" pitchFamily="66" charset="0"/>
      <p:regular r:id="rId50"/>
    </p:embeddedFont>
    <p:embeddedFont>
      <p:font typeface="Times" panose="02020603060405020304" pitchFamily="18" charset="0"/>
      <p:regular r:id="rId51"/>
      <p:bold r:id="rId52"/>
      <p:italic r:id="rId53"/>
      <p:boldItalic r:id="rId54"/>
    </p:embeddedFont>
    <p:embeddedFont>
      <p:font typeface="Wingdings 3" panose="05040102010807070707" pitchFamily="18" charset="2"/>
      <p:regular r:id="rId55"/>
    </p:embeddedFont>
  </p:embeddedFontLst>
  <p:custDataLst>
    <p:tags r:id="rId56"/>
  </p:custDataLst>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0000FF"/>
    <a:srgbClr val="006600"/>
    <a:srgbClr val="FFB91D"/>
    <a:srgbClr val="E93E00"/>
    <a:srgbClr val="4B009D"/>
    <a:srgbClr val="4B00FF"/>
    <a:srgbClr val="FF3300"/>
    <a:srgbClr val="6600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55" autoAdjust="0"/>
  </p:normalViewPr>
  <p:slideViewPr>
    <p:cSldViewPr snapToGrid="0">
      <p:cViewPr varScale="1">
        <p:scale>
          <a:sx n="140" d="100"/>
          <a:sy n="140" d="100"/>
        </p:scale>
        <p:origin x="2296" y="156"/>
      </p:cViewPr>
      <p:guideLst>
        <p:guide orient="horz" pos="2160"/>
        <p:guide pos="2880"/>
      </p:guideLst>
    </p:cSldViewPr>
  </p:slideViewPr>
  <p:outlineViewPr>
    <p:cViewPr>
      <p:scale>
        <a:sx n="33" d="100"/>
        <a:sy n="33" d="100"/>
      </p:scale>
      <p:origin x="0" y="2694"/>
    </p:cViewPr>
  </p:outlineViewPr>
  <p:notesTextViewPr>
    <p:cViewPr>
      <p:scale>
        <a:sx n="100" d="100"/>
        <a:sy n="100" d="100"/>
      </p:scale>
      <p:origin x="0" y="0"/>
    </p:cViewPr>
  </p:notesTextViewPr>
  <p:sorterViewPr>
    <p:cViewPr>
      <p:scale>
        <a:sx n="100" d="100"/>
        <a:sy n="100" d="100"/>
      </p:scale>
      <p:origin x="0" y="1302"/>
    </p:cViewPr>
  </p:sorterViewPr>
  <p:notesViewPr>
    <p:cSldViewPr snapToGrid="0">
      <p:cViewPr varScale="1">
        <p:scale>
          <a:sx n="79" d="100"/>
          <a:sy n="79" d="100"/>
        </p:scale>
        <p:origin x="-3804" y="-84"/>
      </p:cViewPr>
      <p:guideLst>
        <p:guide orient="horz" pos="3024"/>
        <p:guide pos="2304"/>
      </p:guideLst>
    </p:cSldViewPr>
  </p:notesViewPr>
  <p:gridSpacing cx="152705" cy="1527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CF47B8-1625-4F65-88D1-8890E9630EC6}" type="doc">
      <dgm:prSet loTypeId="urn:microsoft.com/office/officeart/2005/8/layout/hList6" loCatId="list" qsTypeId="urn:microsoft.com/office/officeart/2005/8/quickstyle/simple5" qsCatId="simple" csTypeId="urn:microsoft.com/office/officeart/2005/8/colors/colorful2" csCatId="colorful" phldr="1"/>
      <dgm:spPr/>
      <dgm:t>
        <a:bodyPr/>
        <a:lstStyle/>
        <a:p>
          <a:endParaRPr lang="en-US"/>
        </a:p>
      </dgm:t>
    </dgm:pt>
    <dgm:pt modelId="{EFF9F271-9F1A-4177-B49D-4243BD440484}">
      <dgm:prSet custT="1"/>
      <dgm:spPr/>
      <dgm:t>
        <a:bodyPr/>
        <a:lstStyle/>
        <a:p>
          <a:pPr rtl="0"/>
          <a:r>
            <a:rPr lang="en-US" sz="2000" dirty="0"/>
            <a:t>A Precision Metering Device …</a:t>
          </a:r>
        </a:p>
      </dgm:t>
    </dgm:pt>
    <dgm:pt modelId="{F4214BA8-3C8C-43C9-8B72-6D52BDC86D2F}" type="parTrans" cxnId="{5CAFD78F-B932-414C-A01A-E562461A4B13}">
      <dgm:prSet/>
      <dgm:spPr/>
      <dgm:t>
        <a:bodyPr/>
        <a:lstStyle/>
        <a:p>
          <a:endParaRPr lang="en-US"/>
        </a:p>
      </dgm:t>
    </dgm:pt>
    <dgm:pt modelId="{2AEADCEF-4A3D-4651-8BF8-344AAACE78AC}" type="sibTrans" cxnId="{5CAFD78F-B932-414C-A01A-E562461A4B13}">
      <dgm:prSet/>
      <dgm:spPr/>
      <dgm:t>
        <a:bodyPr/>
        <a:lstStyle/>
        <a:p>
          <a:endParaRPr lang="en-US"/>
        </a:p>
      </dgm:t>
    </dgm:pt>
    <dgm:pt modelId="{D524FB4D-A0B4-4439-BFF4-17B1026002B5}">
      <dgm:prSet/>
      <dgm:spPr/>
      <dgm:t>
        <a:bodyPr/>
        <a:lstStyle/>
        <a:p>
          <a:pPr rtl="0"/>
          <a:r>
            <a:rPr lang="en-US" dirty="0"/>
            <a:t>Designed to regulate the flow of liquid refrigerant to an evaporator …</a:t>
          </a:r>
        </a:p>
      </dgm:t>
    </dgm:pt>
    <dgm:pt modelId="{FF65ADA2-C9A7-4B32-997C-E7D5AEAFA20B}" type="parTrans" cxnId="{B40C94EE-3130-4818-96D3-C76487911D20}">
      <dgm:prSet/>
      <dgm:spPr/>
      <dgm:t>
        <a:bodyPr/>
        <a:lstStyle/>
        <a:p>
          <a:endParaRPr lang="en-US"/>
        </a:p>
      </dgm:t>
    </dgm:pt>
    <dgm:pt modelId="{47AE48B8-66FE-4DEE-8606-CD8F869F286D}" type="sibTrans" cxnId="{B40C94EE-3130-4818-96D3-C76487911D20}">
      <dgm:prSet/>
      <dgm:spPr/>
      <dgm:t>
        <a:bodyPr/>
        <a:lstStyle/>
        <a:p>
          <a:endParaRPr lang="en-US"/>
        </a:p>
      </dgm:t>
    </dgm:pt>
    <dgm:pt modelId="{16B3FB14-8CB3-4162-B247-171D4EC4D854}">
      <dgm:prSet/>
      <dgm:spPr/>
      <dgm:t>
        <a:bodyPr/>
        <a:lstStyle/>
        <a:p>
          <a:pPr rtl="0"/>
          <a:r>
            <a:rPr lang="en-US"/>
            <a:t>At a rate equal to the evaporation of the liquid in the evaporator …</a:t>
          </a:r>
        </a:p>
      </dgm:t>
    </dgm:pt>
    <dgm:pt modelId="{0238F9F8-6D6C-44F3-8D54-F127C0565D67}" type="parTrans" cxnId="{BF67512F-867A-4ABB-9C42-DBFEB2271337}">
      <dgm:prSet/>
      <dgm:spPr/>
      <dgm:t>
        <a:bodyPr/>
        <a:lstStyle/>
        <a:p>
          <a:endParaRPr lang="en-US"/>
        </a:p>
      </dgm:t>
    </dgm:pt>
    <dgm:pt modelId="{2699D2E8-9DCF-495A-8A89-1B56527C5A8F}" type="sibTrans" cxnId="{BF67512F-867A-4ABB-9C42-DBFEB2271337}">
      <dgm:prSet/>
      <dgm:spPr/>
      <dgm:t>
        <a:bodyPr/>
        <a:lstStyle/>
        <a:p>
          <a:endParaRPr lang="en-US"/>
        </a:p>
      </dgm:t>
    </dgm:pt>
    <dgm:pt modelId="{8C8196AE-9507-43D4-B71B-68F611A6D37F}">
      <dgm:prSet/>
      <dgm:spPr/>
      <dgm:t>
        <a:bodyPr/>
        <a:lstStyle/>
        <a:p>
          <a:pPr rtl="0"/>
          <a:r>
            <a:rPr lang="en-US"/>
            <a:t>By responding to the temperature of the vaporized refrigerant exiting the evaporator </a:t>
          </a:r>
          <a:r>
            <a:rPr lang="en-US" b="1"/>
            <a:t>and</a:t>
          </a:r>
          <a:r>
            <a:rPr lang="en-US"/>
            <a:t> the pressure in the evaporator.</a:t>
          </a:r>
        </a:p>
      </dgm:t>
    </dgm:pt>
    <dgm:pt modelId="{DAC74350-F8BD-4650-AF79-0DAE868907C0}" type="parTrans" cxnId="{A8A38718-2525-49AA-8A2B-CB5DAD7BEC22}">
      <dgm:prSet/>
      <dgm:spPr/>
      <dgm:t>
        <a:bodyPr/>
        <a:lstStyle/>
        <a:p>
          <a:endParaRPr lang="en-US"/>
        </a:p>
      </dgm:t>
    </dgm:pt>
    <dgm:pt modelId="{B3E3D93D-902F-4ECC-9949-5E4D14A5F4EE}" type="sibTrans" cxnId="{A8A38718-2525-49AA-8A2B-CB5DAD7BEC22}">
      <dgm:prSet/>
      <dgm:spPr/>
      <dgm:t>
        <a:bodyPr/>
        <a:lstStyle/>
        <a:p>
          <a:endParaRPr lang="en-US"/>
        </a:p>
      </dgm:t>
    </dgm:pt>
    <dgm:pt modelId="{C393FAB5-58D9-41AE-85FA-F8D73DAC8895}" type="pres">
      <dgm:prSet presAssocID="{BECF47B8-1625-4F65-88D1-8890E9630EC6}" presName="Name0" presStyleCnt="0">
        <dgm:presLayoutVars>
          <dgm:dir/>
          <dgm:resizeHandles val="exact"/>
        </dgm:presLayoutVars>
      </dgm:prSet>
      <dgm:spPr/>
    </dgm:pt>
    <dgm:pt modelId="{F0548116-C73E-4169-B6FE-56EEF2A86A68}" type="pres">
      <dgm:prSet presAssocID="{EFF9F271-9F1A-4177-B49D-4243BD440484}" presName="node" presStyleLbl="node1" presStyleIdx="0" presStyleCnt="4">
        <dgm:presLayoutVars>
          <dgm:bulletEnabled val="1"/>
        </dgm:presLayoutVars>
      </dgm:prSet>
      <dgm:spPr/>
    </dgm:pt>
    <dgm:pt modelId="{9F25843E-B89B-4331-9692-EC167A3293F0}" type="pres">
      <dgm:prSet presAssocID="{2AEADCEF-4A3D-4651-8BF8-344AAACE78AC}" presName="sibTrans" presStyleCnt="0"/>
      <dgm:spPr/>
    </dgm:pt>
    <dgm:pt modelId="{045AA0A9-D73C-4332-83F7-70FAB59D94A9}" type="pres">
      <dgm:prSet presAssocID="{D524FB4D-A0B4-4439-BFF4-17B1026002B5}" presName="node" presStyleLbl="node1" presStyleIdx="1" presStyleCnt="4">
        <dgm:presLayoutVars>
          <dgm:bulletEnabled val="1"/>
        </dgm:presLayoutVars>
      </dgm:prSet>
      <dgm:spPr/>
    </dgm:pt>
    <dgm:pt modelId="{BF138F8C-8475-44BF-B48D-E79AF4995D01}" type="pres">
      <dgm:prSet presAssocID="{47AE48B8-66FE-4DEE-8606-CD8F869F286D}" presName="sibTrans" presStyleCnt="0"/>
      <dgm:spPr/>
    </dgm:pt>
    <dgm:pt modelId="{F5A98B42-6D4B-4776-BDEB-35002319D598}" type="pres">
      <dgm:prSet presAssocID="{16B3FB14-8CB3-4162-B247-171D4EC4D854}" presName="node" presStyleLbl="node1" presStyleIdx="2" presStyleCnt="4">
        <dgm:presLayoutVars>
          <dgm:bulletEnabled val="1"/>
        </dgm:presLayoutVars>
      </dgm:prSet>
      <dgm:spPr/>
    </dgm:pt>
    <dgm:pt modelId="{5F4FF370-1EAC-492A-8490-EAA3F6C5E427}" type="pres">
      <dgm:prSet presAssocID="{2699D2E8-9DCF-495A-8A89-1B56527C5A8F}" presName="sibTrans" presStyleCnt="0"/>
      <dgm:spPr/>
    </dgm:pt>
    <dgm:pt modelId="{7AA18DA6-EADA-4D54-B65C-4A9907B8F083}" type="pres">
      <dgm:prSet presAssocID="{8C8196AE-9507-43D4-B71B-68F611A6D37F}" presName="node" presStyleLbl="node1" presStyleIdx="3" presStyleCnt="4">
        <dgm:presLayoutVars>
          <dgm:bulletEnabled val="1"/>
        </dgm:presLayoutVars>
      </dgm:prSet>
      <dgm:spPr/>
    </dgm:pt>
  </dgm:ptLst>
  <dgm:cxnLst>
    <dgm:cxn modelId="{C41EF10F-34BD-4F05-BB05-0333A8E4BB78}" type="presOf" srcId="{BECF47B8-1625-4F65-88D1-8890E9630EC6}" destId="{C393FAB5-58D9-41AE-85FA-F8D73DAC8895}" srcOrd="0" destOrd="0" presId="urn:microsoft.com/office/officeart/2005/8/layout/hList6"/>
    <dgm:cxn modelId="{A8A38718-2525-49AA-8A2B-CB5DAD7BEC22}" srcId="{BECF47B8-1625-4F65-88D1-8890E9630EC6}" destId="{8C8196AE-9507-43D4-B71B-68F611A6D37F}" srcOrd="3" destOrd="0" parTransId="{DAC74350-F8BD-4650-AF79-0DAE868907C0}" sibTransId="{B3E3D93D-902F-4ECC-9949-5E4D14A5F4EE}"/>
    <dgm:cxn modelId="{BF67512F-867A-4ABB-9C42-DBFEB2271337}" srcId="{BECF47B8-1625-4F65-88D1-8890E9630EC6}" destId="{16B3FB14-8CB3-4162-B247-171D4EC4D854}" srcOrd="2" destOrd="0" parTransId="{0238F9F8-6D6C-44F3-8D54-F127C0565D67}" sibTransId="{2699D2E8-9DCF-495A-8A89-1B56527C5A8F}"/>
    <dgm:cxn modelId="{A48F3347-26F5-4324-83EE-BFDEE991AD25}" type="presOf" srcId="{16B3FB14-8CB3-4162-B247-171D4EC4D854}" destId="{F5A98B42-6D4B-4776-BDEB-35002319D598}" srcOrd="0" destOrd="0" presId="urn:microsoft.com/office/officeart/2005/8/layout/hList6"/>
    <dgm:cxn modelId="{9B4FE04A-B998-4D3E-BD60-ACFC4BD356A5}" type="presOf" srcId="{EFF9F271-9F1A-4177-B49D-4243BD440484}" destId="{F0548116-C73E-4169-B6FE-56EEF2A86A68}" srcOrd="0" destOrd="0" presId="urn:microsoft.com/office/officeart/2005/8/layout/hList6"/>
    <dgm:cxn modelId="{A8875B8D-F934-4AEA-B39E-EE3D4723E2CF}" type="presOf" srcId="{8C8196AE-9507-43D4-B71B-68F611A6D37F}" destId="{7AA18DA6-EADA-4D54-B65C-4A9907B8F083}" srcOrd="0" destOrd="0" presId="urn:microsoft.com/office/officeart/2005/8/layout/hList6"/>
    <dgm:cxn modelId="{5CAFD78F-B932-414C-A01A-E562461A4B13}" srcId="{BECF47B8-1625-4F65-88D1-8890E9630EC6}" destId="{EFF9F271-9F1A-4177-B49D-4243BD440484}" srcOrd="0" destOrd="0" parTransId="{F4214BA8-3C8C-43C9-8B72-6D52BDC86D2F}" sibTransId="{2AEADCEF-4A3D-4651-8BF8-344AAACE78AC}"/>
    <dgm:cxn modelId="{1B66999B-377A-454A-AE85-6761D66BABA2}" type="presOf" srcId="{D524FB4D-A0B4-4439-BFF4-17B1026002B5}" destId="{045AA0A9-D73C-4332-83F7-70FAB59D94A9}" srcOrd="0" destOrd="0" presId="urn:microsoft.com/office/officeart/2005/8/layout/hList6"/>
    <dgm:cxn modelId="{B40C94EE-3130-4818-96D3-C76487911D20}" srcId="{BECF47B8-1625-4F65-88D1-8890E9630EC6}" destId="{D524FB4D-A0B4-4439-BFF4-17B1026002B5}" srcOrd="1" destOrd="0" parTransId="{FF65ADA2-C9A7-4B32-997C-E7D5AEAFA20B}" sibTransId="{47AE48B8-66FE-4DEE-8606-CD8F869F286D}"/>
    <dgm:cxn modelId="{005F32B7-AE0B-4F62-9D56-E2A6418C4D56}" type="presParOf" srcId="{C393FAB5-58D9-41AE-85FA-F8D73DAC8895}" destId="{F0548116-C73E-4169-B6FE-56EEF2A86A68}" srcOrd="0" destOrd="0" presId="urn:microsoft.com/office/officeart/2005/8/layout/hList6"/>
    <dgm:cxn modelId="{1E2A17B7-45DE-4B84-A232-BC75EACD60E4}" type="presParOf" srcId="{C393FAB5-58D9-41AE-85FA-F8D73DAC8895}" destId="{9F25843E-B89B-4331-9692-EC167A3293F0}" srcOrd="1" destOrd="0" presId="urn:microsoft.com/office/officeart/2005/8/layout/hList6"/>
    <dgm:cxn modelId="{D84BE6A8-00EA-4898-99CB-F7B4095E6277}" type="presParOf" srcId="{C393FAB5-58D9-41AE-85FA-F8D73DAC8895}" destId="{045AA0A9-D73C-4332-83F7-70FAB59D94A9}" srcOrd="2" destOrd="0" presId="urn:microsoft.com/office/officeart/2005/8/layout/hList6"/>
    <dgm:cxn modelId="{1DF781FD-79D1-42DB-81FF-BBDAE659D662}" type="presParOf" srcId="{C393FAB5-58D9-41AE-85FA-F8D73DAC8895}" destId="{BF138F8C-8475-44BF-B48D-E79AF4995D01}" srcOrd="3" destOrd="0" presId="urn:microsoft.com/office/officeart/2005/8/layout/hList6"/>
    <dgm:cxn modelId="{5F0D7269-DBB1-4BE5-8B83-E61B7A70B933}" type="presParOf" srcId="{C393FAB5-58D9-41AE-85FA-F8D73DAC8895}" destId="{F5A98B42-6D4B-4776-BDEB-35002319D598}" srcOrd="4" destOrd="0" presId="urn:microsoft.com/office/officeart/2005/8/layout/hList6"/>
    <dgm:cxn modelId="{7DB6B683-835F-466D-B9E0-099B75F5552B}" type="presParOf" srcId="{C393FAB5-58D9-41AE-85FA-F8D73DAC8895}" destId="{5F4FF370-1EAC-492A-8490-EAA3F6C5E427}" srcOrd="5" destOrd="0" presId="urn:microsoft.com/office/officeart/2005/8/layout/hList6"/>
    <dgm:cxn modelId="{F691F5C1-7965-4581-8DC8-DA481633BCA1}" type="presParOf" srcId="{C393FAB5-58D9-41AE-85FA-F8D73DAC8895}" destId="{7AA18DA6-EADA-4D54-B65C-4A9907B8F083}" srcOrd="6"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2293F6-5185-49FF-91DA-250705AD08BB}" type="doc">
      <dgm:prSet loTypeId="urn:microsoft.com/office/officeart/2005/8/layout/vList2" loCatId="list" qsTypeId="urn:microsoft.com/office/officeart/2005/8/quickstyle/3d2#3" qsCatId="3D" csTypeId="urn:microsoft.com/office/officeart/2005/8/colors/accent0_3" csCatId="mainScheme"/>
      <dgm:spPr/>
      <dgm:t>
        <a:bodyPr/>
        <a:lstStyle/>
        <a:p>
          <a:endParaRPr lang="en-US"/>
        </a:p>
      </dgm:t>
    </dgm:pt>
    <dgm:pt modelId="{FFEDCB6C-0182-4198-B8B8-558C4F9E785A}">
      <dgm:prSet custT="1"/>
      <dgm:spPr/>
      <dgm:t>
        <a:bodyPr/>
        <a:lstStyle/>
        <a:p>
          <a:pPr algn="ctr" rtl="0"/>
          <a:r>
            <a:rPr lang="en-US" sz="2000" b="1" dirty="0"/>
            <a:t>Counter-Clockwise Lower SH</a:t>
          </a:r>
          <a:endParaRPr lang="en-US" sz="2000" dirty="0"/>
        </a:p>
      </dgm:t>
    </dgm:pt>
    <dgm:pt modelId="{8CD49A14-B06A-49F2-A98A-B3022773B264}" type="parTrans" cxnId="{660FD903-24AE-4CEF-B5E2-B5DC95564754}">
      <dgm:prSet/>
      <dgm:spPr/>
      <dgm:t>
        <a:bodyPr/>
        <a:lstStyle/>
        <a:p>
          <a:pPr algn="ctr"/>
          <a:endParaRPr lang="en-US" sz="2000"/>
        </a:p>
      </dgm:t>
    </dgm:pt>
    <dgm:pt modelId="{98B7F2FC-B5B6-4F90-AC72-F42196E2CA8E}" type="sibTrans" cxnId="{660FD903-24AE-4CEF-B5E2-B5DC95564754}">
      <dgm:prSet/>
      <dgm:spPr/>
      <dgm:t>
        <a:bodyPr/>
        <a:lstStyle/>
        <a:p>
          <a:pPr algn="ctr"/>
          <a:endParaRPr lang="en-US" sz="2000"/>
        </a:p>
      </dgm:t>
    </dgm:pt>
    <dgm:pt modelId="{839B20A1-CF3E-4B5C-83EF-ABF97EF2B347}" type="pres">
      <dgm:prSet presAssocID="{E52293F6-5185-49FF-91DA-250705AD08BB}" presName="linear" presStyleCnt="0">
        <dgm:presLayoutVars>
          <dgm:animLvl val="lvl"/>
          <dgm:resizeHandles val="exact"/>
        </dgm:presLayoutVars>
      </dgm:prSet>
      <dgm:spPr/>
    </dgm:pt>
    <dgm:pt modelId="{97DFD6BA-17A3-49BE-9642-4A3A05825987}" type="pres">
      <dgm:prSet presAssocID="{FFEDCB6C-0182-4198-B8B8-558C4F9E785A}" presName="parentText" presStyleLbl="node1" presStyleIdx="0" presStyleCnt="1" custLinFactNeighborX="6337" custLinFactNeighborY="-5720">
        <dgm:presLayoutVars>
          <dgm:chMax val="0"/>
          <dgm:bulletEnabled val="1"/>
        </dgm:presLayoutVars>
      </dgm:prSet>
      <dgm:spPr/>
    </dgm:pt>
  </dgm:ptLst>
  <dgm:cxnLst>
    <dgm:cxn modelId="{660FD903-24AE-4CEF-B5E2-B5DC95564754}" srcId="{E52293F6-5185-49FF-91DA-250705AD08BB}" destId="{FFEDCB6C-0182-4198-B8B8-558C4F9E785A}" srcOrd="0" destOrd="0" parTransId="{8CD49A14-B06A-49F2-A98A-B3022773B264}" sibTransId="{98B7F2FC-B5B6-4F90-AC72-F42196E2CA8E}"/>
    <dgm:cxn modelId="{2CE39C0C-E876-402B-8D72-901B7D9690F0}" type="presOf" srcId="{FFEDCB6C-0182-4198-B8B8-558C4F9E785A}" destId="{97DFD6BA-17A3-49BE-9642-4A3A05825987}" srcOrd="0" destOrd="0" presId="urn:microsoft.com/office/officeart/2005/8/layout/vList2"/>
    <dgm:cxn modelId="{C1CBF194-664F-43EA-9A4E-9C9ACA2DFB3C}" type="presOf" srcId="{E52293F6-5185-49FF-91DA-250705AD08BB}" destId="{839B20A1-CF3E-4B5C-83EF-ABF97EF2B347}" srcOrd="0" destOrd="0" presId="urn:microsoft.com/office/officeart/2005/8/layout/vList2"/>
    <dgm:cxn modelId="{ADECDB07-DE2A-497A-8A89-B0C546F16B48}" type="presParOf" srcId="{839B20A1-CF3E-4B5C-83EF-ABF97EF2B347}" destId="{97DFD6BA-17A3-49BE-9642-4A3A05825987}"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9C104A-C0F3-470B-B81F-8FE85C4702FE}" type="doc">
      <dgm:prSet loTypeId="urn:microsoft.com/office/officeart/2005/8/layout/venn1" loCatId="relationship" qsTypeId="urn:microsoft.com/office/officeart/2005/8/quickstyle/3d3" qsCatId="3D" csTypeId="urn:microsoft.com/office/officeart/2005/8/colors/colorful2" csCatId="colorful" phldr="1"/>
      <dgm:spPr/>
      <dgm:t>
        <a:bodyPr/>
        <a:lstStyle/>
        <a:p>
          <a:endParaRPr lang="en-US"/>
        </a:p>
      </dgm:t>
    </dgm:pt>
    <dgm:pt modelId="{B1C92C93-2A48-4EF1-9CE5-CED8CB3B8C62}">
      <dgm:prSet custT="1"/>
      <dgm:spPr/>
      <dgm:t>
        <a:bodyPr/>
        <a:lstStyle/>
        <a:p>
          <a:pPr rtl="0"/>
          <a:r>
            <a:rPr lang="en-US" sz="3000" dirty="0">
              <a:latin typeface="Arial" panose="020B0604020202020204" pitchFamily="34" charset="0"/>
              <a:cs typeface="Arial" panose="020B0604020202020204" pitchFamily="34" charset="0"/>
            </a:rPr>
            <a:t>Capacity</a:t>
          </a:r>
        </a:p>
      </dgm:t>
    </dgm:pt>
    <dgm:pt modelId="{C5F4232E-BDDB-487E-B5C0-C1D8D77A8835}" type="parTrans" cxnId="{C43B6A13-7A1E-4AA7-BF41-D4FA684E3CA5}">
      <dgm:prSet/>
      <dgm:spPr/>
      <dgm:t>
        <a:bodyPr/>
        <a:lstStyle/>
        <a:p>
          <a:endParaRPr lang="en-US" sz="3000">
            <a:latin typeface="Arial" panose="020B0604020202020204" pitchFamily="34" charset="0"/>
            <a:cs typeface="Arial" panose="020B0604020202020204" pitchFamily="34" charset="0"/>
          </a:endParaRPr>
        </a:p>
      </dgm:t>
    </dgm:pt>
    <dgm:pt modelId="{467DF33B-4610-40CC-869B-0D70232D7CFA}" type="sibTrans" cxnId="{C43B6A13-7A1E-4AA7-BF41-D4FA684E3CA5}">
      <dgm:prSet/>
      <dgm:spPr/>
      <dgm:t>
        <a:bodyPr/>
        <a:lstStyle/>
        <a:p>
          <a:endParaRPr lang="en-US" sz="3000">
            <a:latin typeface="Arial" panose="020B0604020202020204" pitchFamily="34" charset="0"/>
            <a:cs typeface="Arial" panose="020B0604020202020204" pitchFamily="34" charset="0"/>
          </a:endParaRPr>
        </a:p>
      </dgm:t>
    </dgm:pt>
    <dgm:pt modelId="{ACAB7E79-641E-490C-99F1-539A5B439B24}">
      <dgm:prSet custT="1"/>
      <dgm:spPr/>
      <dgm:t>
        <a:bodyPr/>
        <a:lstStyle/>
        <a:p>
          <a:pPr rtl="0">
            <a:spcAft>
              <a:spcPts val="0"/>
            </a:spcAft>
          </a:pPr>
          <a:r>
            <a:rPr lang="en-US" sz="3000" dirty="0">
              <a:latin typeface="Arial" panose="020B0604020202020204" pitchFamily="34" charset="0"/>
              <a:cs typeface="Arial" panose="020B0604020202020204" pitchFamily="34" charset="0"/>
            </a:rPr>
            <a:t>Refrigerant</a:t>
          </a:r>
        </a:p>
      </dgm:t>
    </dgm:pt>
    <dgm:pt modelId="{44122274-4270-4346-B81B-19BDCA4CF47E}" type="parTrans" cxnId="{9D519B6F-BE4B-4820-82B4-FD033AD5D1DF}">
      <dgm:prSet/>
      <dgm:spPr/>
      <dgm:t>
        <a:bodyPr/>
        <a:lstStyle/>
        <a:p>
          <a:endParaRPr lang="en-US" sz="3000">
            <a:latin typeface="Arial" panose="020B0604020202020204" pitchFamily="34" charset="0"/>
            <a:cs typeface="Arial" panose="020B0604020202020204" pitchFamily="34" charset="0"/>
          </a:endParaRPr>
        </a:p>
      </dgm:t>
    </dgm:pt>
    <dgm:pt modelId="{1F7648D3-ED28-46B4-9B4C-DB8D57A2FA6E}" type="sibTrans" cxnId="{9D519B6F-BE4B-4820-82B4-FD033AD5D1DF}">
      <dgm:prSet/>
      <dgm:spPr/>
      <dgm:t>
        <a:bodyPr/>
        <a:lstStyle/>
        <a:p>
          <a:endParaRPr lang="en-US" sz="3000">
            <a:latin typeface="Arial" panose="020B0604020202020204" pitchFamily="34" charset="0"/>
            <a:cs typeface="Arial" panose="020B0604020202020204" pitchFamily="34" charset="0"/>
          </a:endParaRPr>
        </a:p>
      </dgm:t>
    </dgm:pt>
    <dgm:pt modelId="{1CBFE4BB-2AC5-4A6E-8656-CCA65CB308B4}">
      <dgm:prSet custT="1"/>
      <dgm:spPr/>
      <dgm:t>
        <a:bodyPr/>
        <a:lstStyle/>
        <a:p>
          <a:pPr rtl="0"/>
          <a:r>
            <a:rPr lang="en-US" sz="3000" dirty="0">
              <a:latin typeface="Arial" panose="020B0604020202020204" pitchFamily="34" charset="0"/>
              <a:cs typeface="Arial" panose="020B0604020202020204" pitchFamily="34" charset="0"/>
            </a:rPr>
            <a:t>Application</a:t>
          </a:r>
        </a:p>
      </dgm:t>
    </dgm:pt>
    <dgm:pt modelId="{EBE9C9F7-5E80-4772-AC83-7285FFD136DD}" type="parTrans" cxnId="{360A6A1B-BE2F-44FE-BD17-8BD12D7F91CA}">
      <dgm:prSet/>
      <dgm:spPr/>
      <dgm:t>
        <a:bodyPr/>
        <a:lstStyle/>
        <a:p>
          <a:endParaRPr lang="en-US" sz="3000">
            <a:latin typeface="Arial" panose="020B0604020202020204" pitchFamily="34" charset="0"/>
            <a:cs typeface="Arial" panose="020B0604020202020204" pitchFamily="34" charset="0"/>
          </a:endParaRPr>
        </a:p>
      </dgm:t>
    </dgm:pt>
    <dgm:pt modelId="{2D4BE9B6-07EC-49AF-ABD9-CCA922D93894}" type="sibTrans" cxnId="{360A6A1B-BE2F-44FE-BD17-8BD12D7F91CA}">
      <dgm:prSet/>
      <dgm:spPr/>
      <dgm:t>
        <a:bodyPr/>
        <a:lstStyle/>
        <a:p>
          <a:endParaRPr lang="en-US" sz="3000">
            <a:latin typeface="Arial" panose="020B0604020202020204" pitchFamily="34" charset="0"/>
            <a:cs typeface="Arial" panose="020B0604020202020204" pitchFamily="34" charset="0"/>
          </a:endParaRPr>
        </a:p>
      </dgm:t>
    </dgm:pt>
    <dgm:pt modelId="{A941E107-D48A-4EFD-863E-E24DB8137736}" type="pres">
      <dgm:prSet presAssocID="{EE9C104A-C0F3-470B-B81F-8FE85C4702FE}" presName="compositeShape" presStyleCnt="0">
        <dgm:presLayoutVars>
          <dgm:chMax val="7"/>
          <dgm:dir/>
          <dgm:resizeHandles val="exact"/>
        </dgm:presLayoutVars>
      </dgm:prSet>
      <dgm:spPr/>
    </dgm:pt>
    <dgm:pt modelId="{CD4519A9-9C1D-44A8-82C6-D729913EB410}" type="pres">
      <dgm:prSet presAssocID="{B1C92C93-2A48-4EF1-9CE5-CED8CB3B8C62}" presName="circ1" presStyleLbl="vennNode1" presStyleIdx="0" presStyleCnt="3"/>
      <dgm:spPr/>
    </dgm:pt>
    <dgm:pt modelId="{0EB1AA18-31A5-44E4-80C6-7E7FB8CD0D17}" type="pres">
      <dgm:prSet presAssocID="{B1C92C93-2A48-4EF1-9CE5-CED8CB3B8C62}" presName="circ1Tx" presStyleLbl="revTx" presStyleIdx="0" presStyleCnt="0">
        <dgm:presLayoutVars>
          <dgm:chMax val="0"/>
          <dgm:chPref val="0"/>
          <dgm:bulletEnabled val="1"/>
        </dgm:presLayoutVars>
      </dgm:prSet>
      <dgm:spPr/>
    </dgm:pt>
    <dgm:pt modelId="{419F3F27-3974-4E10-AAAA-3586760C9682}" type="pres">
      <dgm:prSet presAssocID="{ACAB7E79-641E-490C-99F1-539A5B439B24}" presName="circ2" presStyleLbl="vennNode1" presStyleIdx="1" presStyleCnt="3"/>
      <dgm:spPr/>
    </dgm:pt>
    <dgm:pt modelId="{0F4EF4B5-524D-40A3-9F02-64C32B024BC6}" type="pres">
      <dgm:prSet presAssocID="{ACAB7E79-641E-490C-99F1-539A5B439B24}" presName="circ2Tx" presStyleLbl="revTx" presStyleIdx="0" presStyleCnt="0">
        <dgm:presLayoutVars>
          <dgm:chMax val="0"/>
          <dgm:chPref val="0"/>
          <dgm:bulletEnabled val="1"/>
        </dgm:presLayoutVars>
      </dgm:prSet>
      <dgm:spPr/>
    </dgm:pt>
    <dgm:pt modelId="{290D1258-1184-4C37-83BD-B580173A1250}" type="pres">
      <dgm:prSet presAssocID="{1CBFE4BB-2AC5-4A6E-8656-CCA65CB308B4}" presName="circ3" presStyleLbl="vennNode1" presStyleIdx="2" presStyleCnt="3"/>
      <dgm:spPr/>
    </dgm:pt>
    <dgm:pt modelId="{B234E47A-8A99-40DA-AB46-799E0BC6937D}" type="pres">
      <dgm:prSet presAssocID="{1CBFE4BB-2AC5-4A6E-8656-CCA65CB308B4}" presName="circ3Tx" presStyleLbl="revTx" presStyleIdx="0" presStyleCnt="0">
        <dgm:presLayoutVars>
          <dgm:chMax val="0"/>
          <dgm:chPref val="0"/>
          <dgm:bulletEnabled val="1"/>
        </dgm:presLayoutVars>
      </dgm:prSet>
      <dgm:spPr/>
    </dgm:pt>
  </dgm:ptLst>
  <dgm:cxnLst>
    <dgm:cxn modelId="{2890EA0D-4F06-48C5-9D83-7205B181775A}" type="presOf" srcId="{1CBFE4BB-2AC5-4A6E-8656-CCA65CB308B4}" destId="{290D1258-1184-4C37-83BD-B580173A1250}" srcOrd="0" destOrd="0" presId="urn:microsoft.com/office/officeart/2005/8/layout/venn1"/>
    <dgm:cxn modelId="{C43B6A13-7A1E-4AA7-BF41-D4FA684E3CA5}" srcId="{EE9C104A-C0F3-470B-B81F-8FE85C4702FE}" destId="{B1C92C93-2A48-4EF1-9CE5-CED8CB3B8C62}" srcOrd="0" destOrd="0" parTransId="{C5F4232E-BDDB-487E-B5C0-C1D8D77A8835}" sibTransId="{467DF33B-4610-40CC-869B-0D70232D7CFA}"/>
    <dgm:cxn modelId="{5B8D6D14-AAA7-46B0-ACDD-9BCD78EBEF9F}" type="presOf" srcId="{B1C92C93-2A48-4EF1-9CE5-CED8CB3B8C62}" destId="{0EB1AA18-31A5-44E4-80C6-7E7FB8CD0D17}" srcOrd="1" destOrd="0" presId="urn:microsoft.com/office/officeart/2005/8/layout/venn1"/>
    <dgm:cxn modelId="{A5BB4716-BF49-4B8A-B8CB-18C3928DCF03}" type="presOf" srcId="{1CBFE4BB-2AC5-4A6E-8656-CCA65CB308B4}" destId="{B234E47A-8A99-40DA-AB46-799E0BC6937D}" srcOrd="1" destOrd="0" presId="urn:microsoft.com/office/officeart/2005/8/layout/venn1"/>
    <dgm:cxn modelId="{360A6A1B-BE2F-44FE-BD17-8BD12D7F91CA}" srcId="{EE9C104A-C0F3-470B-B81F-8FE85C4702FE}" destId="{1CBFE4BB-2AC5-4A6E-8656-CCA65CB308B4}" srcOrd="2" destOrd="0" parTransId="{EBE9C9F7-5E80-4772-AC83-7285FFD136DD}" sibTransId="{2D4BE9B6-07EC-49AF-ABD9-CCA922D93894}"/>
    <dgm:cxn modelId="{1297A540-C461-421A-B450-0AF7F67B781C}" type="presOf" srcId="{EE9C104A-C0F3-470B-B81F-8FE85C4702FE}" destId="{A941E107-D48A-4EFD-863E-E24DB8137736}" srcOrd="0" destOrd="0" presId="urn:microsoft.com/office/officeart/2005/8/layout/venn1"/>
    <dgm:cxn modelId="{9D519B6F-BE4B-4820-82B4-FD033AD5D1DF}" srcId="{EE9C104A-C0F3-470B-B81F-8FE85C4702FE}" destId="{ACAB7E79-641E-490C-99F1-539A5B439B24}" srcOrd="1" destOrd="0" parTransId="{44122274-4270-4346-B81B-19BDCA4CF47E}" sibTransId="{1F7648D3-ED28-46B4-9B4C-DB8D57A2FA6E}"/>
    <dgm:cxn modelId="{4EF9565A-3C5F-4826-836F-1E679A23ECA0}" type="presOf" srcId="{B1C92C93-2A48-4EF1-9CE5-CED8CB3B8C62}" destId="{CD4519A9-9C1D-44A8-82C6-D729913EB410}" srcOrd="0" destOrd="0" presId="urn:microsoft.com/office/officeart/2005/8/layout/venn1"/>
    <dgm:cxn modelId="{0FDB40E4-472F-41C1-B6BC-F5F6E41BE27D}" type="presOf" srcId="{ACAB7E79-641E-490C-99F1-539A5B439B24}" destId="{0F4EF4B5-524D-40A3-9F02-64C32B024BC6}" srcOrd="1" destOrd="0" presId="urn:microsoft.com/office/officeart/2005/8/layout/venn1"/>
    <dgm:cxn modelId="{E338C9EF-6CC7-4D19-B17E-6C0FA9E33EC3}" type="presOf" srcId="{ACAB7E79-641E-490C-99F1-539A5B439B24}" destId="{419F3F27-3974-4E10-AAAA-3586760C9682}" srcOrd="0" destOrd="0" presId="urn:microsoft.com/office/officeart/2005/8/layout/venn1"/>
    <dgm:cxn modelId="{71F19DB1-1E4D-4D5D-A2FB-7A6E8966C6F0}" type="presParOf" srcId="{A941E107-D48A-4EFD-863E-E24DB8137736}" destId="{CD4519A9-9C1D-44A8-82C6-D729913EB410}" srcOrd="0" destOrd="0" presId="urn:microsoft.com/office/officeart/2005/8/layout/venn1"/>
    <dgm:cxn modelId="{578C00F8-8DCA-4000-808B-69DD765D10E4}" type="presParOf" srcId="{A941E107-D48A-4EFD-863E-E24DB8137736}" destId="{0EB1AA18-31A5-44E4-80C6-7E7FB8CD0D17}" srcOrd="1" destOrd="0" presId="urn:microsoft.com/office/officeart/2005/8/layout/venn1"/>
    <dgm:cxn modelId="{A74A9BDB-6761-4C46-B4D6-7ECBEFAC5205}" type="presParOf" srcId="{A941E107-D48A-4EFD-863E-E24DB8137736}" destId="{419F3F27-3974-4E10-AAAA-3586760C9682}" srcOrd="2" destOrd="0" presId="urn:microsoft.com/office/officeart/2005/8/layout/venn1"/>
    <dgm:cxn modelId="{60AA65BC-1D8E-4027-AF04-0F85F9591E75}" type="presParOf" srcId="{A941E107-D48A-4EFD-863E-E24DB8137736}" destId="{0F4EF4B5-524D-40A3-9F02-64C32B024BC6}" srcOrd="3" destOrd="0" presId="urn:microsoft.com/office/officeart/2005/8/layout/venn1"/>
    <dgm:cxn modelId="{97396BF3-EDA0-43D5-AABE-867E50787362}" type="presParOf" srcId="{A941E107-D48A-4EFD-863E-E24DB8137736}" destId="{290D1258-1184-4C37-83BD-B580173A1250}" srcOrd="4" destOrd="0" presId="urn:microsoft.com/office/officeart/2005/8/layout/venn1"/>
    <dgm:cxn modelId="{818CC930-309F-46F7-B703-A8B02C6BD26C}" type="presParOf" srcId="{A941E107-D48A-4EFD-863E-E24DB8137736}" destId="{B234E47A-8A99-40DA-AB46-799E0BC6937D}"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6C3BF20-5D2F-4E36-83F6-C76CB55DA669}" type="doc">
      <dgm:prSet loTypeId="urn:microsoft.com/office/officeart/2005/8/layout/vList2" loCatId="list" qsTypeId="urn:microsoft.com/office/officeart/2005/8/quickstyle/3d2#1" qsCatId="3D" csTypeId="urn:microsoft.com/office/officeart/2005/8/colors/colorful2" csCatId="colorful" phldr="1"/>
      <dgm:spPr/>
      <dgm:t>
        <a:bodyPr/>
        <a:lstStyle/>
        <a:p>
          <a:endParaRPr lang="en-US"/>
        </a:p>
      </dgm:t>
    </dgm:pt>
    <dgm:pt modelId="{36060A38-E900-47BE-B63A-BA812EB4562A}">
      <dgm:prSet custT="1"/>
      <dgm:spPr/>
      <dgm:t>
        <a:bodyPr/>
        <a:lstStyle/>
        <a:p>
          <a:pPr algn="ctr" rtl="0"/>
          <a:r>
            <a:rPr lang="en-US" sz="2400" dirty="0"/>
            <a:t>Refrigerant</a:t>
          </a:r>
        </a:p>
      </dgm:t>
    </dgm:pt>
    <dgm:pt modelId="{181F19D2-69A7-4A72-A4F0-3D85C803AD42}" type="parTrans" cxnId="{381EFF77-F152-43C1-AEB2-D20825538F42}">
      <dgm:prSet/>
      <dgm:spPr/>
      <dgm:t>
        <a:bodyPr/>
        <a:lstStyle/>
        <a:p>
          <a:pPr algn="ctr"/>
          <a:endParaRPr lang="en-US"/>
        </a:p>
      </dgm:t>
    </dgm:pt>
    <dgm:pt modelId="{0BB48E0C-0F97-4556-BD6F-2B6077163116}" type="sibTrans" cxnId="{381EFF77-F152-43C1-AEB2-D20825538F42}">
      <dgm:prSet/>
      <dgm:spPr/>
      <dgm:t>
        <a:bodyPr/>
        <a:lstStyle/>
        <a:p>
          <a:pPr algn="ctr"/>
          <a:endParaRPr lang="en-US"/>
        </a:p>
      </dgm:t>
    </dgm:pt>
    <dgm:pt modelId="{8E9A3BE7-5F24-4600-90B6-B1393CE08D5D}">
      <dgm:prSet custT="1"/>
      <dgm:spPr/>
      <dgm:t>
        <a:bodyPr/>
        <a:lstStyle/>
        <a:p>
          <a:pPr algn="ctr" rtl="0"/>
          <a:r>
            <a:rPr lang="en-US" sz="2400" dirty="0"/>
            <a:t>Application</a:t>
          </a:r>
        </a:p>
      </dgm:t>
    </dgm:pt>
    <dgm:pt modelId="{969DD7E4-EEA1-4FA7-81E6-39A64AD52A44}" type="parTrans" cxnId="{4E40A92E-8790-4FF1-91B7-B6978B407F27}">
      <dgm:prSet/>
      <dgm:spPr/>
      <dgm:t>
        <a:bodyPr/>
        <a:lstStyle/>
        <a:p>
          <a:pPr algn="ctr"/>
          <a:endParaRPr lang="en-US"/>
        </a:p>
      </dgm:t>
    </dgm:pt>
    <dgm:pt modelId="{669F1BE3-07DF-4E25-95EC-9DC7DAF9B127}" type="sibTrans" cxnId="{4E40A92E-8790-4FF1-91B7-B6978B407F27}">
      <dgm:prSet/>
      <dgm:spPr/>
      <dgm:t>
        <a:bodyPr/>
        <a:lstStyle/>
        <a:p>
          <a:pPr algn="ctr"/>
          <a:endParaRPr lang="en-US"/>
        </a:p>
      </dgm:t>
    </dgm:pt>
    <dgm:pt modelId="{C58F65CD-C660-4AC9-9E25-EC21D2BCF2FA}" type="pres">
      <dgm:prSet presAssocID="{86C3BF20-5D2F-4E36-83F6-C76CB55DA669}" presName="linear" presStyleCnt="0">
        <dgm:presLayoutVars>
          <dgm:animLvl val="lvl"/>
          <dgm:resizeHandles val="exact"/>
        </dgm:presLayoutVars>
      </dgm:prSet>
      <dgm:spPr/>
    </dgm:pt>
    <dgm:pt modelId="{7F732648-3D76-4A4A-8A4F-111151360E70}" type="pres">
      <dgm:prSet presAssocID="{36060A38-E900-47BE-B63A-BA812EB4562A}" presName="parentText" presStyleLbl="node1" presStyleIdx="0" presStyleCnt="2">
        <dgm:presLayoutVars>
          <dgm:chMax val="0"/>
          <dgm:bulletEnabled val="1"/>
        </dgm:presLayoutVars>
      </dgm:prSet>
      <dgm:spPr/>
    </dgm:pt>
    <dgm:pt modelId="{324CF32F-333F-41F7-AE44-2E1AFA107205}" type="pres">
      <dgm:prSet presAssocID="{0BB48E0C-0F97-4556-BD6F-2B6077163116}" presName="spacer" presStyleCnt="0"/>
      <dgm:spPr/>
    </dgm:pt>
    <dgm:pt modelId="{44CE4162-85A4-401B-9631-BD292519709A}" type="pres">
      <dgm:prSet presAssocID="{8E9A3BE7-5F24-4600-90B6-B1393CE08D5D}" presName="parentText" presStyleLbl="node1" presStyleIdx="1" presStyleCnt="2">
        <dgm:presLayoutVars>
          <dgm:chMax val="0"/>
          <dgm:bulletEnabled val="1"/>
        </dgm:presLayoutVars>
      </dgm:prSet>
      <dgm:spPr/>
    </dgm:pt>
  </dgm:ptLst>
  <dgm:cxnLst>
    <dgm:cxn modelId="{4E40A92E-8790-4FF1-91B7-B6978B407F27}" srcId="{86C3BF20-5D2F-4E36-83F6-C76CB55DA669}" destId="{8E9A3BE7-5F24-4600-90B6-B1393CE08D5D}" srcOrd="1" destOrd="0" parTransId="{969DD7E4-EEA1-4FA7-81E6-39A64AD52A44}" sibTransId="{669F1BE3-07DF-4E25-95EC-9DC7DAF9B127}"/>
    <dgm:cxn modelId="{381EFF77-F152-43C1-AEB2-D20825538F42}" srcId="{86C3BF20-5D2F-4E36-83F6-C76CB55DA669}" destId="{36060A38-E900-47BE-B63A-BA812EB4562A}" srcOrd="0" destOrd="0" parTransId="{181F19D2-69A7-4A72-A4F0-3D85C803AD42}" sibTransId="{0BB48E0C-0F97-4556-BD6F-2B6077163116}"/>
    <dgm:cxn modelId="{8E93F184-2771-41F7-B48C-E4A9CAA400D2}" type="presOf" srcId="{8E9A3BE7-5F24-4600-90B6-B1393CE08D5D}" destId="{44CE4162-85A4-401B-9631-BD292519709A}" srcOrd="0" destOrd="0" presId="urn:microsoft.com/office/officeart/2005/8/layout/vList2"/>
    <dgm:cxn modelId="{DF5619C2-CF6F-4D5C-B5E6-740EB5ACC116}" type="presOf" srcId="{86C3BF20-5D2F-4E36-83F6-C76CB55DA669}" destId="{C58F65CD-C660-4AC9-9E25-EC21D2BCF2FA}" srcOrd="0" destOrd="0" presId="urn:microsoft.com/office/officeart/2005/8/layout/vList2"/>
    <dgm:cxn modelId="{827985D5-912C-4538-AB37-4517812654F2}" type="presOf" srcId="{36060A38-E900-47BE-B63A-BA812EB4562A}" destId="{7F732648-3D76-4A4A-8A4F-111151360E70}" srcOrd="0" destOrd="0" presId="urn:microsoft.com/office/officeart/2005/8/layout/vList2"/>
    <dgm:cxn modelId="{DE8EF6B3-AA7B-44A1-82E9-7603D1079423}" type="presParOf" srcId="{C58F65CD-C660-4AC9-9E25-EC21D2BCF2FA}" destId="{7F732648-3D76-4A4A-8A4F-111151360E70}" srcOrd="0" destOrd="0" presId="urn:microsoft.com/office/officeart/2005/8/layout/vList2"/>
    <dgm:cxn modelId="{A67160DD-561B-4A58-BB88-ADCFFC5DF35A}" type="presParOf" srcId="{C58F65CD-C660-4AC9-9E25-EC21D2BCF2FA}" destId="{324CF32F-333F-41F7-AE44-2E1AFA107205}" srcOrd="1" destOrd="0" presId="urn:microsoft.com/office/officeart/2005/8/layout/vList2"/>
    <dgm:cxn modelId="{BFD4A54D-545B-44A7-88F8-DB6096623973}" type="presParOf" srcId="{C58F65CD-C660-4AC9-9E25-EC21D2BCF2FA}" destId="{44CE4162-85A4-401B-9631-BD292519709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E6E571-0BBB-4F15-845A-35C1B2754304}" type="doc">
      <dgm:prSet loTypeId="urn:microsoft.com/office/officeart/2005/8/layout/vList2" loCatId="list" qsTypeId="urn:microsoft.com/office/officeart/2005/8/quickstyle/3d2#2" qsCatId="3D" csTypeId="urn:microsoft.com/office/officeart/2005/8/colors/colorful2" csCatId="colorful" phldr="1"/>
      <dgm:spPr/>
      <dgm:t>
        <a:bodyPr/>
        <a:lstStyle/>
        <a:p>
          <a:endParaRPr lang="en-US"/>
        </a:p>
      </dgm:t>
    </dgm:pt>
    <dgm:pt modelId="{30986572-6030-411F-A027-EF4C8361C61B}">
      <dgm:prSet custT="1"/>
      <dgm:spPr/>
      <dgm:t>
        <a:bodyPr/>
        <a:lstStyle/>
        <a:p>
          <a:pPr rtl="0"/>
          <a:r>
            <a:rPr lang="en-US" sz="2400" u="sng" dirty="0"/>
            <a:t>GOOD THERMAL CONTACT</a:t>
          </a:r>
        </a:p>
        <a:p>
          <a:pPr rtl="0"/>
          <a:r>
            <a:rPr lang="en-US" sz="2400" dirty="0"/>
            <a:t>Straight Clean Surface to mount the bulb and </a:t>
          </a:r>
          <a:r>
            <a:rPr lang="en-US" sz="2400" u="sng" dirty="0"/>
            <a:t>Clamp Tight</a:t>
          </a:r>
          <a:r>
            <a:rPr lang="en-US" sz="2400" dirty="0"/>
            <a:t>.</a:t>
          </a:r>
        </a:p>
      </dgm:t>
    </dgm:pt>
    <dgm:pt modelId="{4FFA988F-33B2-45FA-85A1-ABB684739F8D}" type="parTrans" cxnId="{8352292B-764D-4492-8698-C28FD4604511}">
      <dgm:prSet/>
      <dgm:spPr/>
      <dgm:t>
        <a:bodyPr/>
        <a:lstStyle/>
        <a:p>
          <a:endParaRPr lang="en-US"/>
        </a:p>
      </dgm:t>
    </dgm:pt>
    <dgm:pt modelId="{F29501F4-DECD-4737-B09C-1E900816E8E0}" type="sibTrans" cxnId="{8352292B-764D-4492-8698-C28FD4604511}">
      <dgm:prSet/>
      <dgm:spPr/>
      <dgm:t>
        <a:bodyPr/>
        <a:lstStyle/>
        <a:p>
          <a:endParaRPr lang="en-US"/>
        </a:p>
      </dgm:t>
    </dgm:pt>
    <dgm:pt modelId="{0C093018-5745-4B28-AF7D-47C3A5FB8725}">
      <dgm:prSet custT="1"/>
      <dgm:spPr/>
      <dgm:t>
        <a:bodyPr/>
        <a:lstStyle/>
        <a:p>
          <a:pPr rtl="0"/>
          <a:r>
            <a:rPr lang="en-US" sz="2400" dirty="0"/>
            <a:t>NEVER mount on Coupling or Joint.</a:t>
          </a:r>
        </a:p>
      </dgm:t>
    </dgm:pt>
    <dgm:pt modelId="{2F21F557-22BC-4B9A-8845-67F67085F83A}" type="parTrans" cxnId="{51640926-4CFE-47CD-8BDF-8E76A1200E74}">
      <dgm:prSet/>
      <dgm:spPr/>
      <dgm:t>
        <a:bodyPr/>
        <a:lstStyle/>
        <a:p>
          <a:endParaRPr lang="en-US"/>
        </a:p>
      </dgm:t>
    </dgm:pt>
    <dgm:pt modelId="{8559F891-BA08-4CCF-B754-FC09569FA4FA}" type="sibTrans" cxnId="{51640926-4CFE-47CD-8BDF-8E76A1200E74}">
      <dgm:prSet/>
      <dgm:spPr/>
      <dgm:t>
        <a:bodyPr/>
        <a:lstStyle/>
        <a:p>
          <a:endParaRPr lang="en-US"/>
        </a:p>
      </dgm:t>
    </dgm:pt>
    <dgm:pt modelId="{C69EBB06-8005-4D92-AECA-E61BF6B52906}">
      <dgm:prSet custT="1"/>
      <dgm:spPr/>
      <dgm:t>
        <a:bodyPr/>
        <a:lstStyle/>
        <a:p>
          <a:pPr rtl="0"/>
          <a:r>
            <a:rPr lang="en-US" sz="2400" dirty="0"/>
            <a:t>Avoid vertical pipe if possible. </a:t>
          </a:r>
        </a:p>
      </dgm:t>
    </dgm:pt>
    <dgm:pt modelId="{D0B701EF-C20A-4907-8EFB-6ECEA9024610}" type="parTrans" cxnId="{79B64B1D-0CD4-4654-A1E8-34B15F56499C}">
      <dgm:prSet/>
      <dgm:spPr/>
      <dgm:t>
        <a:bodyPr/>
        <a:lstStyle/>
        <a:p>
          <a:endParaRPr lang="en-US"/>
        </a:p>
      </dgm:t>
    </dgm:pt>
    <dgm:pt modelId="{E02B25D3-CBE9-41B8-B4F6-FCBE589A2837}" type="sibTrans" cxnId="{79B64B1D-0CD4-4654-A1E8-34B15F56499C}">
      <dgm:prSet/>
      <dgm:spPr/>
      <dgm:t>
        <a:bodyPr/>
        <a:lstStyle/>
        <a:p>
          <a:endParaRPr lang="en-US"/>
        </a:p>
      </dgm:t>
    </dgm:pt>
    <dgm:pt modelId="{81209F4C-F9E6-4DED-8B71-F4E11F81C43D}">
      <dgm:prSet custT="1"/>
      <dgm:spPr/>
      <dgm:t>
        <a:bodyPr/>
        <a:lstStyle/>
        <a:p>
          <a:pPr rtl="0"/>
          <a:r>
            <a:rPr lang="en-US" sz="2400" dirty="0"/>
            <a:t>Locate close to evaporator outlet.</a:t>
          </a:r>
        </a:p>
      </dgm:t>
    </dgm:pt>
    <dgm:pt modelId="{68D0AC85-0916-4861-BF17-CD3BCCC0CAEA}" type="parTrans" cxnId="{B3CEC31D-D18E-4797-9EFB-C94ADE3C4B1D}">
      <dgm:prSet/>
      <dgm:spPr/>
      <dgm:t>
        <a:bodyPr/>
        <a:lstStyle/>
        <a:p>
          <a:endParaRPr lang="en-US"/>
        </a:p>
      </dgm:t>
    </dgm:pt>
    <dgm:pt modelId="{64F167CB-C9E9-41F7-B707-EAB286CD82FE}" type="sibTrans" cxnId="{B3CEC31D-D18E-4797-9EFB-C94ADE3C4B1D}">
      <dgm:prSet/>
      <dgm:spPr/>
      <dgm:t>
        <a:bodyPr/>
        <a:lstStyle/>
        <a:p>
          <a:endParaRPr lang="en-US"/>
        </a:p>
      </dgm:t>
    </dgm:pt>
    <dgm:pt modelId="{88DE0A9B-ADB1-4BE1-85D5-0BBD26AC051F}">
      <dgm:prSet custT="1"/>
      <dgm:spPr/>
      <dgm:t>
        <a:bodyPr/>
        <a:lstStyle/>
        <a:p>
          <a:pPr rtl="0"/>
          <a:r>
            <a:rPr lang="en-US" sz="2400" b="1" dirty="0"/>
            <a:t>FULLY INSULATE</a:t>
          </a:r>
          <a:r>
            <a:rPr lang="en-US" sz="2400" dirty="0"/>
            <a:t> the Thermal Bulb.</a:t>
          </a:r>
        </a:p>
      </dgm:t>
    </dgm:pt>
    <dgm:pt modelId="{BA43F41F-6A24-4DCB-8D72-2768C42F1BBA}" type="parTrans" cxnId="{D1AEE9AF-0DE0-4D07-B9A0-C8FCA15D531B}">
      <dgm:prSet/>
      <dgm:spPr/>
      <dgm:t>
        <a:bodyPr/>
        <a:lstStyle/>
        <a:p>
          <a:endParaRPr lang="en-US"/>
        </a:p>
      </dgm:t>
    </dgm:pt>
    <dgm:pt modelId="{05C07C82-6029-49FC-8149-9F9BAC989206}" type="sibTrans" cxnId="{D1AEE9AF-0DE0-4D07-B9A0-C8FCA15D531B}">
      <dgm:prSet/>
      <dgm:spPr/>
      <dgm:t>
        <a:bodyPr/>
        <a:lstStyle/>
        <a:p>
          <a:endParaRPr lang="en-US"/>
        </a:p>
      </dgm:t>
    </dgm:pt>
    <dgm:pt modelId="{F4E8E4E2-91FC-4941-B781-69A38A8A0B0C}" type="pres">
      <dgm:prSet presAssocID="{EEE6E571-0BBB-4F15-845A-35C1B2754304}" presName="linear" presStyleCnt="0">
        <dgm:presLayoutVars>
          <dgm:animLvl val="lvl"/>
          <dgm:resizeHandles val="exact"/>
        </dgm:presLayoutVars>
      </dgm:prSet>
      <dgm:spPr/>
    </dgm:pt>
    <dgm:pt modelId="{058FA614-6026-42EA-BC71-5BE30CBB2E65}" type="pres">
      <dgm:prSet presAssocID="{30986572-6030-411F-A027-EF4C8361C61B}" presName="parentText" presStyleLbl="node1" presStyleIdx="0" presStyleCnt="5" custScaleY="166947">
        <dgm:presLayoutVars>
          <dgm:chMax val="0"/>
          <dgm:bulletEnabled val="1"/>
        </dgm:presLayoutVars>
      </dgm:prSet>
      <dgm:spPr/>
    </dgm:pt>
    <dgm:pt modelId="{DE59B77D-37BF-421E-AF08-AF6FB350E191}" type="pres">
      <dgm:prSet presAssocID="{F29501F4-DECD-4737-B09C-1E900816E8E0}" presName="spacer" presStyleCnt="0"/>
      <dgm:spPr/>
    </dgm:pt>
    <dgm:pt modelId="{BBDC1CF5-BDE1-4999-9FD5-1BDA58365A1F}" type="pres">
      <dgm:prSet presAssocID="{0C093018-5745-4B28-AF7D-47C3A5FB8725}" presName="parentText" presStyleLbl="node1" presStyleIdx="1" presStyleCnt="5">
        <dgm:presLayoutVars>
          <dgm:chMax val="0"/>
          <dgm:bulletEnabled val="1"/>
        </dgm:presLayoutVars>
      </dgm:prSet>
      <dgm:spPr/>
    </dgm:pt>
    <dgm:pt modelId="{459EF20A-685A-4031-A169-74A0C8417ABC}" type="pres">
      <dgm:prSet presAssocID="{8559F891-BA08-4CCF-B754-FC09569FA4FA}" presName="spacer" presStyleCnt="0"/>
      <dgm:spPr/>
    </dgm:pt>
    <dgm:pt modelId="{29267104-52AF-43E8-98E8-DF52895D9AB6}" type="pres">
      <dgm:prSet presAssocID="{C69EBB06-8005-4D92-AECA-E61BF6B52906}" presName="parentText" presStyleLbl="node1" presStyleIdx="2" presStyleCnt="5">
        <dgm:presLayoutVars>
          <dgm:chMax val="0"/>
          <dgm:bulletEnabled val="1"/>
        </dgm:presLayoutVars>
      </dgm:prSet>
      <dgm:spPr/>
    </dgm:pt>
    <dgm:pt modelId="{C36D8935-A649-4698-A571-C647253897F3}" type="pres">
      <dgm:prSet presAssocID="{E02B25D3-CBE9-41B8-B4F6-FCBE589A2837}" presName="spacer" presStyleCnt="0"/>
      <dgm:spPr/>
    </dgm:pt>
    <dgm:pt modelId="{FB491B97-A2EA-4EEB-82EA-57A8984F2C11}" type="pres">
      <dgm:prSet presAssocID="{81209F4C-F9E6-4DED-8B71-F4E11F81C43D}" presName="parentText" presStyleLbl="node1" presStyleIdx="3" presStyleCnt="5">
        <dgm:presLayoutVars>
          <dgm:chMax val="0"/>
          <dgm:bulletEnabled val="1"/>
        </dgm:presLayoutVars>
      </dgm:prSet>
      <dgm:spPr/>
    </dgm:pt>
    <dgm:pt modelId="{F9ECEF4B-2BDC-45CC-8B6E-25BEF7573FDA}" type="pres">
      <dgm:prSet presAssocID="{64F167CB-C9E9-41F7-B707-EAB286CD82FE}" presName="spacer" presStyleCnt="0"/>
      <dgm:spPr/>
    </dgm:pt>
    <dgm:pt modelId="{862DEFA0-29EF-46EA-BCB2-2CF8F77AB68E}" type="pres">
      <dgm:prSet presAssocID="{88DE0A9B-ADB1-4BE1-85D5-0BBD26AC051F}" presName="parentText" presStyleLbl="node1" presStyleIdx="4" presStyleCnt="5">
        <dgm:presLayoutVars>
          <dgm:chMax val="0"/>
          <dgm:bulletEnabled val="1"/>
        </dgm:presLayoutVars>
      </dgm:prSet>
      <dgm:spPr/>
    </dgm:pt>
  </dgm:ptLst>
  <dgm:cxnLst>
    <dgm:cxn modelId="{CE0CAD04-91C2-4140-9361-C2D92E0C6301}" type="presOf" srcId="{C69EBB06-8005-4D92-AECA-E61BF6B52906}" destId="{29267104-52AF-43E8-98E8-DF52895D9AB6}" srcOrd="0" destOrd="0" presId="urn:microsoft.com/office/officeart/2005/8/layout/vList2"/>
    <dgm:cxn modelId="{79B64B1D-0CD4-4654-A1E8-34B15F56499C}" srcId="{EEE6E571-0BBB-4F15-845A-35C1B2754304}" destId="{C69EBB06-8005-4D92-AECA-E61BF6B52906}" srcOrd="2" destOrd="0" parTransId="{D0B701EF-C20A-4907-8EFB-6ECEA9024610}" sibTransId="{E02B25D3-CBE9-41B8-B4F6-FCBE589A2837}"/>
    <dgm:cxn modelId="{B3CEC31D-D18E-4797-9EFB-C94ADE3C4B1D}" srcId="{EEE6E571-0BBB-4F15-845A-35C1B2754304}" destId="{81209F4C-F9E6-4DED-8B71-F4E11F81C43D}" srcOrd="3" destOrd="0" parTransId="{68D0AC85-0916-4861-BF17-CD3BCCC0CAEA}" sibTransId="{64F167CB-C9E9-41F7-B707-EAB286CD82FE}"/>
    <dgm:cxn modelId="{51640926-4CFE-47CD-8BDF-8E76A1200E74}" srcId="{EEE6E571-0BBB-4F15-845A-35C1B2754304}" destId="{0C093018-5745-4B28-AF7D-47C3A5FB8725}" srcOrd="1" destOrd="0" parTransId="{2F21F557-22BC-4B9A-8845-67F67085F83A}" sibTransId="{8559F891-BA08-4CCF-B754-FC09569FA4FA}"/>
    <dgm:cxn modelId="{8352292B-764D-4492-8698-C28FD4604511}" srcId="{EEE6E571-0BBB-4F15-845A-35C1B2754304}" destId="{30986572-6030-411F-A027-EF4C8361C61B}" srcOrd="0" destOrd="0" parTransId="{4FFA988F-33B2-45FA-85A1-ABB684739F8D}" sibTransId="{F29501F4-DECD-4737-B09C-1E900816E8E0}"/>
    <dgm:cxn modelId="{848B7054-442D-45FE-8108-AB08B4232B3C}" type="presOf" srcId="{88DE0A9B-ADB1-4BE1-85D5-0BBD26AC051F}" destId="{862DEFA0-29EF-46EA-BCB2-2CF8F77AB68E}" srcOrd="0" destOrd="0" presId="urn:microsoft.com/office/officeart/2005/8/layout/vList2"/>
    <dgm:cxn modelId="{4C16DEA4-1E28-405D-8619-ED7394DD7220}" type="presOf" srcId="{EEE6E571-0BBB-4F15-845A-35C1B2754304}" destId="{F4E8E4E2-91FC-4941-B781-69A38A8A0B0C}" srcOrd="0" destOrd="0" presId="urn:microsoft.com/office/officeart/2005/8/layout/vList2"/>
    <dgm:cxn modelId="{B0223FAE-5987-4F63-9161-A01592360857}" type="presOf" srcId="{0C093018-5745-4B28-AF7D-47C3A5FB8725}" destId="{BBDC1CF5-BDE1-4999-9FD5-1BDA58365A1F}" srcOrd="0" destOrd="0" presId="urn:microsoft.com/office/officeart/2005/8/layout/vList2"/>
    <dgm:cxn modelId="{D1AEE9AF-0DE0-4D07-B9A0-C8FCA15D531B}" srcId="{EEE6E571-0BBB-4F15-845A-35C1B2754304}" destId="{88DE0A9B-ADB1-4BE1-85D5-0BBD26AC051F}" srcOrd="4" destOrd="0" parTransId="{BA43F41F-6A24-4DCB-8D72-2768C42F1BBA}" sibTransId="{05C07C82-6029-49FC-8149-9F9BAC989206}"/>
    <dgm:cxn modelId="{F8A4CBD9-32A6-4A01-A46C-CBF1749534F0}" type="presOf" srcId="{81209F4C-F9E6-4DED-8B71-F4E11F81C43D}" destId="{FB491B97-A2EA-4EEB-82EA-57A8984F2C11}" srcOrd="0" destOrd="0" presId="urn:microsoft.com/office/officeart/2005/8/layout/vList2"/>
    <dgm:cxn modelId="{809497ED-9563-459D-AAC0-401421A50C9A}" type="presOf" srcId="{30986572-6030-411F-A027-EF4C8361C61B}" destId="{058FA614-6026-42EA-BC71-5BE30CBB2E65}" srcOrd="0" destOrd="0" presId="urn:microsoft.com/office/officeart/2005/8/layout/vList2"/>
    <dgm:cxn modelId="{6B7B7DDA-21C9-49B3-9BBD-512656D66726}" type="presParOf" srcId="{F4E8E4E2-91FC-4941-B781-69A38A8A0B0C}" destId="{058FA614-6026-42EA-BC71-5BE30CBB2E65}" srcOrd="0" destOrd="0" presId="urn:microsoft.com/office/officeart/2005/8/layout/vList2"/>
    <dgm:cxn modelId="{F7516A03-8D4D-4C3D-B8A6-77CB855F38A6}" type="presParOf" srcId="{F4E8E4E2-91FC-4941-B781-69A38A8A0B0C}" destId="{DE59B77D-37BF-421E-AF08-AF6FB350E191}" srcOrd="1" destOrd="0" presId="urn:microsoft.com/office/officeart/2005/8/layout/vList2"/>
    <dgm:cxn modelId="{9D296BA3-1359-4B2E-9DB1-277A192517B3}" type="presParOf" srcId="{F4E8E4E2-91FC-4941-B781-69A38A8A0B0C}" destId="{BBDC1CF5-BDE1-4999-9FD5-1BDA58365A1F}" srcOrd="2" destOrd="0" presId="urn:microsoft.com/office/officeart/2005/8/layout/vList2"/>
    <dgm:cxn modelId="{AC970A18-1C6C-4218-AF94-608B073C4FF9}" type="presParOf" srcId="{F4E8E4E2-91FC-4941-B781-69A38A8A0B0C}" destId="{459EF20A-685A-4031-A169-74A0C8417ABC}" srcOrd="3" destOrd="0" presId="urn:microsoft.com/office/officeart/2005/8/layout/vList2"/>
    <dgm:cxn modelId="{D10C0277-2AC7-40BF-9EC0-D12FE98FF6D5}" type="presParOf" srcId="{F4E8E4E2-91FC-4941-B781-69A38A8A0B0C}" destId="{29267104-52AF-43E8-98E8-DF52895D9AB6}" srcOrd="4" destOrd="0" presId="urn:microsoft.com/office/officeart/2005/8/layout/vList2"/>
    <dgm:cxn modelId="{14208F78-0F8E-40F9-841A-B49DC7F8A4F2}" type="presParOf" srcId="{F4E8E4E2-91FC-4941-B781-69A38A8A0B0C}" destId="{C36D8935-A649-4698-A571-C647253897F3}" srcOrd="5" destOrd="0" presId="urn:microsoft.com/office/officeart/2005/8/layout/vList2"/>
    <dgm:cxn modelId="{AC7D4CDE-668A-44EA-B0DE-6B5985996DFD}" type="presParOf" srcId="{F4E8E4E2-91FC-4941-B781-69A38A8A0B0C}" destId="{FB491B97-A2EA-4EEB-82EA-57A8984F2C11}" srcOrd="6" destOrd="0" presId="urn:microsoft.com/office/officeart/2005/8/layout/vList2"/>
    <dgm:cxn modelId="{6D880816-1698-4615-BF6E-17E7CD7FA388}" type="presParOf" srcId="{F4E8E4E2-91FC-4941-B781-69A38A8A0B0C}" destId="{F9ECEF4B-2BDC-45CC-8B6E-25BEF7573FDA}" srcOrd="7" destOrd="0" presId="urn:microsoft.com/office/officeart/2005/8/layout/vList2"/>
    <dgm:cxn modelId="{375CB2E7-DBAE-4941-AE82-777EF8D6CC03}" type="presParOf" srcId="{F4E8E4E2-91FC-4941-B781-69A38A8A0B0C}" destId="{862DEFA0-29EF-46EA-BCB2-2CF8F77AB68E}"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A41FA8-093E-4F90-9366-867995B698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1CC1FC-867C-4F81-96AA-DC0C0C987B2F}">
      <dgm:prSet custT="1"/>
      <dgm:spPr>
        <a:noFill/>
        <a:ln>
          <a:solidFill>
            <a:srgbClr val="C00000"/>
          </a:solidFill>
        </a:ln>
      </dgm:spPr>
      <dgm:t>
        <a:bodyPr/>
        <a:lstStyle/>
        <a:p>
          <a:pPr rtl="0"/>
          <a:r>
            <a:rPr lang="en-US" sz="3200" dirty="0">
              <a:solidFill>
                <a:schemeClr val="tx1"/>
              </a:solidFill>
            </a:rPr>
            <a:t>Mount on top or sides for 7/8” or smaller</a:t>
          </a:r>
        </a:p>
      </dgm:t>
    </dgm:pt>
    <dgm:pt modelId="{0A6F4862-14D8-47EA-B16A-201B2FC41E9E}" type="sibTrans" cxnId="{2A9496BB-F459-4894-BCE3-CCC406965D59}">
      <dgm:prSet/>
      <dgm:spPr/>
      <dgm:t>
        <a:bodyPr/>
        <a:lstStyle/>
        <a:p>
          <a:endParaRPr lang="en-US"/>
        </a:p>
      </dgm:t>
    </dgm:pt>
    <dgm:pt modelId="{AE88D51B-D144-4A9A-8097-565FFC3CD9BB}" type="parTrans" cxnId="{2A9496BB-F459-4894-BCE3-CCC406965D59}">
      <dgm:prSet/>
      <dgm:spPr/>
      <dgm:t>
        <a:bodyPr/>
        <a:lstStyle/>
        <a:p>
          <a:endParaRPr lang="en-US"/>
        </a:p>
      </dgm:t>
    </dgm:pt>
    <dgm:pt modelId="{087FAF6E-C6D2-46F0-9A5E-224849393E2D}" type="pres">
      <dgm:prSet presAssocID="{C5A41FA8-093E-4F90-9366-867995B69843}" presName="linear" presStyleCnt="0">
        <dgm:presLayoutVars>
          <dgm:animLvl val="lvl"/>
          <dgm:resizeHandles val="exact"/>
        </dgm:presLayoutVars>
      </dgm:prSet>
      <dgm:spPr/>
    </dgm:pt>
    <dgm:pt modelId="{D6FA90D2-D38F-4F60-B21F-E2F59AD244E0}" type="pres">
      <dgm:prSet presAssocID="{2D1CC1FC-867C-4F81-96AA-DC0C0C987B2F}" presName="parentText" presStyleLbl="node1" presStyleIdx="0" presStyleCnt="1" custLinFactNeighborX="7212" custLinFactNeighborY="24776">
        <dgm:presLayoutVars>
          <dgm:chMax val="0"/>
          <dgm:bulletEnabled val="1"/>
        </dgm:presLayoutVars>
      </dgm:prSet>
      <dgm:spPr/>
    </dgm:pt>
  </dgm:ptLst>
  <dgm:cxnLst>
    <dgm:cxn modelId="{65629757-A8A1-4C91-8767-E24BE2EE2136}" type="presOf" srcId="{C5A41FA8-093E-4F90-9366-867995B69843}" destId="{087FAF6E-C6D2-46F0-9A5E-224849393E2D}" srcOrd="0" destOrd="0" presId="urn:microsoft.com/office/officeart/2005/8/layout/vList2"/>
    <dgm:cxn modelId="{2A9496BB-F459-4894-BCE3-CCC406965D59}" srcId="{C5A41FA8-093E-4F90-9366-867995B69843}" destId="{2D1CC1FC-867C-4F81-96AA-DC0C0C987B2F}" srcOrd="0" destOrd="0" parTransId="{AE88D51B-D144-4A9A-8097-565FFC3CD9BB}" sibTransId="{0A6F4862-14D8-47EA-B16A-201B2FC41E9E}"/>
    <dgm:cxn modelId="{44FAABF0-E023-451E-A5AB-35F64B0BB74D}" type="presOf" srcId="{2D1CC1FC-867C-4F81-96AA-DC0C0C987B2F}" destId="{D6FA90D2-D38F-4F60-B21F-E2F59AD244E0}" srcOrd="0" destOrd="0" presId="urn:microsoft.com/office/officeart/2005/8/layout/vList2"/>
    <dgm:cxn modelId="{0B7F99E9-CB10-4B5B-8A84-C44BA0D36F46}" type="presParOf" srcId="{087FAF6E-C6D2-46F0-9A5E-224849393E2D}" destId="{D6FA90D2-D38F-4F60-B21F-E2F59AD244E0}" srcOrd="0" destOrd="0" presId="urn:microsoft.com/office/officeart/2005/8/layout/vList2"/>
  </dgm:cxnLst>
  <dgm:bg>
    <a:gradFill>
      <a:gsLst>
        <a:gs pos="45000">
          <a:srgbClr val="FFC000">
            <a:alpha val="55000"/>
          </a:srgbClr>
        </a:gs>
        <a:gs pos="100000">
          <a:srgbClr val="FFB91D"/>
        </a:gs>
      </a:gsLst>
      <a:lin ang="5400000" scaled="0"/>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E0AF22E-88DD-47C3-9E01-E0136A4054F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A4E0517-AE2B-4F77-B026-02D37C64F834}">
      <dgm:prSet custT="1"/>
      <dgm:spPr>
        <a:solidFill>
          <a:srgbClr val="00F66F">
            <a:alpha val="46000"/>
          </a:srgbClr>
        </a:solidFill>
        <a:ln>
          <a:solidFill>
            <a:srgbClr val="C00000"/>
          </a:solidFill>
        </a:ln>
      </dgm:spPr>
      <dgm:t>
        <a:bodyPr/>
        <a:lstStyle/>
        <a:p>
          <a:pPr rtl="0"/>
          <a:r>
            <a:rPr lang="en-US" sz="3200" dirty="0">
              <a:solidFill>
                <a:schemeClr val="tx1"/>
              </a:solidFill>
            </a:rPr>
            <a:t>Mount on sides just below center for 1” and larger</a:t>
          </a:r>
        </a:p>
      </dgm:t>
    </dgm:pt>
    <dgm:pt modelId="{97D18E6F-AD4C-453D-98C8-18D4ECB558C4}" type="parTrans" cxnId="{2D6172CA-E3BE-4BFC-B325-D2AB14B248E8}">
      <dgm:prSet/>
      <dgm:spPr/>
      <dgm:t>
        <a:bodyPr/>
        <a:lstStyle/>
        <a:p>
          <a:endParaRPr lang="en-US"/>
        </a:p>
      </dgm:t>
    </dgm:pt>
    <dgm:pt modelId="{692BD1FA-2352-4E3A-9DC6-F0E0C770E4AC}" type="sibTrans" cxnId="{2D6172CA-E3BE-4BFC-B325-D2AB14B248E8}">
      <dgm:prSet/>
      <dgm:spPr/>
      <dgm:t>
        <a:bodyPr/>
        <a:lstStyle/>
        <a:p>
          <a:endParaRPr lang="en-US"/>
        </a:p>
      </dgm:t>
    </dgm:pt>
    <dgm:pt modelId="{044BEFF0-C4B3-4688-B9FE-88CE486D2B60}" type="pres">
      <dgm:prSet presAssocID="{0E0AF22E-88DD-47C3-9E01-E0136A4054FA}" presName="linear" presStyleCnt="0">
        <dgm:presLayoutVars>
          <dgm:animLvl val="lvl"/>
          <dgm:resizeHandles val="exact"/>
        </dgm:presLayoutVars>
      </dgm:prSet>
      <dgm:spPr/>
    </dgm:pt>
    <dgm:pt modelId="{86F4E889-6D1B-4237-A47C-0BE98CD0CCF6}" type="pres">
      <dgm:prSet presAssocID="{1A4E0517-AE2B-4F77-B026-02D37C64F834}" presName="parentText" presStyleLbl="node1" presStyleIdx="0" presStyleCnt="1">
        <dgm:presLayoutVars>
          <dgm:chMax val="0"/>
          <dgm:bulletEnabled val="1"/>
        </dgm:presLayoutVars>
      </dgm:prSet>
      <dgm:spPr/>
    </dgm:pt>
  </dgm:ptLst>
  <dgm:cxnLst>
    <dgm:cxn modelId="{A4B92EC6-59B6-49A7-AFF4-A7B3328BFE7F}" type="presOf" srcId="{0E0AF22E-88DD-47C3-9E01-E0136A4054FA}" destId="{044BEFF0-C4B3-4688-B9FE-88CE486D2B60}" srcOrd="0" destOrd="0" presId="urn:microsoft.com/office/officeart/2005/8/layout/vList2"/>
    <dgm:cxn modelId="{2D6172CA-E3BE-4BFC-B325-D2AB14B248E8}" srcId="{0E0AF22E-88DD-47C3-9E01-E0136A4054FA}" destId="{1A4E0517-AE2B-4F77-B026-02D37C64F834}" srcOrd="0" destOrd="0" parTransId="{97D18E6F-AD4C-453D-98C8-18D4ECB558C4}" sibTransId="{692BD1FA-2352-4E3A-9DC6-F0E0C770E4AC}"/>
    <dgm:cxn modelId="{59AA38E4-F95F-4315-9D0E-7378FCFE9B9F}" type="presOf" srcId="{1A4E0517-AE2B-4F77-B026-02D37C64F834}" destId="{86F4E889-6D1B-4237-A47C-0BE98CD0CCF6}" srcOrd="0" destOrd="0" presId="urn:microsoft.com/office/officeart/2005/8/layout/vList2"/>
    <dgm:cxn modelId="{734B3418-80AC-4080-8390-7CF2079A2059}" type="presParOf" srcId="{044BEFF0-C4B3-4688-B9FE-88CE486D2B60}" destId="{86F4E889-6D1B-4237-A47C-0BE98CD0CCF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2066A7-EF44-4DD8-A04E-D3D95797EBC4}" type="doc">
      <dgm:prSet loTypeId="urn:microsoft.com/office/officeart/2005/8/layout/vList2" loCatId="list" qsTypeId="urn:microsoft.com/office/officeart/2005/8/quickstyle/simple3" qsCatId="simple" csTypeId="urn:microsoft.com/office/officeart/2005/8/colors/accent1_2" csCatId="accent1"/>
      <dgm:spPr/>
      <dgm:t>
        <a:bodyPr/>
        <a:lstStyle/>
        <a:p>
          <a:endParaRPr lang="en-US"/>
        </a:p>
      </dgm:t>
    </dgm:pt>
    <dgm:pt modelId="{9E53A443-5618-483B-B146-1B3EC9D7BBDD}">
      <dgm:prSet/>
      <dgm:spPr/>
      <dgm:t>
        <a:bodyPr/>
        <a:lstStyle/>
        <a:p>
          <a:pPr rtl="0"/>
          <a:r>
            <a:rPr lang="en-US"/>
            <a:t>Some TXV’s have an external pressure equalization line installed in the suction line.  </a:t>
          </a:r>
        </a:p>
      </dgm:t>
    </dgm:pt>
    <dgm:pt modelId="{7C685F94-6F56-4172-8992-9D533FDDED7A}" type="parTrans" cxnId="{3111187C-56DB-4AE9-B8EA-7040484E2BEB}">
      <dgm:prSet/>
      <dgm:spPr/>
      <dgm:t>
        <a:bodyPr/>
        <a:lstStyle/>
        <a:p>
          <a:endParaRPr lang="en-US"/>
        </a:p>
      </dgm:t>
    </dgm:pt>
    <dgm:pt modelId="{7AD1814D-1AC6-44A0-AE43-E3EDA2CBE3B2}" type="sibTrans" cxnId="{3111187C-56DB-4AE9-B8EA-7040484E2BEB}">
      <dgm:prSet/>
      <dgm:spPr/>
      <dgm:t>
        <a:bodyPr/>
        <a:lstStyle/>
        <a:p>
          <a:endParaRPr lang="en-US"/>
        </a:p>
      </dgm:t>
    </dgm:pt>
    <dgm:pt modelId="{7750DA5E-EB8E-4789-9301-0F7E90152D3D}">
      <dgm:prSet/>
      <dgm:spPr/>
      <dgm:t>
        <a:bodyPr/>
        <a:lstStyle/>
        <a:p>
          <a:pPr rtl="0"/>
          <a:r>
            <a:rPr lang="en-US"/>
            <a:t>External equalized TXV’s are necessary for proper TXV function when evaporators have a large pressure drop (generally over 3 psi).</a:t>
          </a:r>
        </a:p>
      </dgm:t>
    </dgm:pt>
    <dgm:pt modelId="{8F25EF1D-DD41-476C-BB28-F0CD95378498}" type="parTrans" cxnId="{9A1D6BE6-5D17-4C14-9B4A-F792E963663D}">
      <dgm:prSet/>
      <dgm:spPr/>
      <dgm:t>
        <a:bodyPr/>
        <a:lstStyle/>
        <a:p>
          <a:endParaRPr lang="en-US"/>
        </a:p>
      </dgm:t>
    </dgm:pt>
    <dgm:pt modelId="{E8B9B0DA-6EBC-447A-BF92-00CB63681E46}" type="sibTrans" cxnId="{9A1D6BE6-5D17-4C14-9B4A-F792E963663D}">
      <dgm:prSet/>
      <dgm:spPr/>
      <dgm:t>
        <a:bodyPr/>
        <a:lstStyle/>
        <a:p>
          <a:endParaRPr lang="en-US"/>
        </a:p>
      </dgm:t>
    </dgm:pt>
    <dgm:pt modelId="{6C3B1AE0-E9C9-461A-A201-82B12D4652FC}" type="pres">
      <dgm:prSet presAssocID="{E92066A7-EF44-4DD8-A04E-D3D95797EBC4}" presName="linear" presStyleCnt="0">
        <dgm:presLayoutVars>
          <dgm:animLvl val="lvl"/>
          <dgm:resizeHandles val="exact"/>
        </dgm:presLayoutVars>
      </dgm:prSet>
      <dgm:spPr/>
    </dgm:pt>
    <dgm:pt modelId="{1C30C85A-F66E-4429-B8AB-22AC980AD8D6}" type="pres">
      <dgm:prSet presAssocID="{9E53A443-5618-483B-B146-1B3EC9D7BBDD}" presName="parentText" presStyleLbl="node1" presStyleIdx="0" presStyleCnt="2" custLinFactY="-12397" custLinFactNeighborY="-100000">
        <dgm:presLayoutVars>
          <dgm:chMax val="0"/>
          <dgm:bulletEnabled val="1"/>
        </dgm:presLayoutVars>
      </dgm:prSet>
      <dgm:spPr/>
    </dgm:pt>
    <dgm:pt modelId="{55CBEE60-5C61-4006-9296-1C78E1A0FD84}" type="pres">
      <dgm:prSet presAssocID="{7AD1814D-1AC6-44A0-AE43-E3EDA2CBE3B2}" presName="spacer" presStyleCnt="0"/>
      <dgm:spPr/>
    </dgm:pt>
    <dgm:pt modelId="{39C367E3-8DED-49F2-AAA0-539FC8C5D8FD}" type="pres">
      <dgm:prSet presAssocID="{7750DA5E-EB8E-4789-9301-0F7E90152D3D}" presName="parentText" presStyleLbl="node1" presStyleIdx="1" presStyleCnt="2" custLinFactY="-4037" custLinFactNeighborY="-100000">
        <dgm:presLayoutVars>
          <dgm:chMax val="0"/>
          <dgm:bulletEnabled val="1"/>
        </dgm:presLayoutVars>
      </dgm:prSet>
      <dgm:spPr/>
    </dgm:pt>
  </dgm:ptLst>
  <dgm:cxnLst>
    <dgm:cxn modelId="{330AA021-1915-40DE-8A76-7F15D2629CD1}" type="presOf" srcId="{E92066A7-EF44-4DD8-A04E-D3D95797EBC4}" destId="{6C3B1AE0-E9C9-461A-A201-82B12D4652FC}" srcOrd="0" destOrd="0" presId="urn:microsoft.com/office/officeart/2005/8/layout/vList2"/>
    <dgm:cxn modelId="{3111187C-56DB-4AE9-B8EA-7040484E2BEB}" srcId="{E92066A7-EF44-4DD8-A04E-D3D95797EBC4}" destId="{9E53A443-5618-483B-B146-1B3EC9D7BBDD}" srcOrd="0" destOrd="0" parTransId="{7C685F94-6F56-4172-8992-9D533FDDED7A}" sibTransId="{7AD1814D-1AC6-44A0-AE43-E3EDA2CBE3B2}"/>
    <dgm:cxn modelId="{9A1D6BE6-5D17-4C14-9B4A-F792E963663D}" srcId="{E92066A7-EF44-4DD8-A04E-D3D95797EBC4}" destId="{7750DA5E-EB8E-4789-9301-0F7E90152D3D}" srcOrd="1" destOrd="0" parTransId="{8F25EF1D-DD41-476C-BB28-F0CD95378498}" sibTransId="{E8B9B0DA-6EBC-447A-BF92-00CB63681E46}"/>
    <dgm:cxn modelId="{CF3E2AEA-D580-46EE-A73F-79A383F0E0A0}" type="presOf" srcId="{7750DA5E-EB8E-4789-9301-0F7E90152D3D}" destId="{39C367E3-8DED-49F2-AAA0-539FC8C5D8FD}" srcOrd="0" destOrd="0" presId="urn:microsoft.com/office/officeart/2005/8/layout/vList2"/>
    <dgm:cxn modelId="{F6DC74FF-F043-45EE-892D-601323EE52BA}" type="presOf" srcId="{9E53A443-5618-483B-B146-1B3EC9D7BBDD}" destId="{1C30C85A-F66E-4429-B8AB-22AC980AD8D6}" srcOrd="0" destOrd="0" presId="urn:microsoft.com/office/officeart/2005/8/layout/vList2"/>
    <dgm:cxn modelId="{DD8737C0-1BA6-4FFA-BFD8-C2349E11FEE3}" type="presParOf" srcId="{6C3B1AE0-E9C9-461A-A201-82B12D4652FC}" destId="{1C30C85A-F66E-4429-B8AB-22AC980AD8D6}" srcOrd="0" destOrd="0" presId="urn:microsoft.com/office/officeart/2005/8/layout/vList2"/>
    <dgm:cxn modelId="{E1E446AC-B0B9-42E5-B9FA-119F52E67B48}" type="presParOf" srcId="{6C3B1AE0-E9C9-461A-A201-82B12D4652FC}" destId="{55CBEE60-5C61-4006-9296-1C78E1A0FD84}" srcOrd="1" destOrd="0" presId="urn:microsoft.com/office/officeart/2005/8/layout/vList2"/>
    <dgm:cxn modelId="{F6A1AC0A-B447-477F-9010-E8990246EEA4}" type="presParOf" srcId="{6C3B1AE0-E9C9-461A-A201-82B12D4652FC}" destId="{39C367E3-8DED-49F2-AAA0-539FC8C5D8F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5DA37C-5A9A-4AA4-8BE4-C7BFDD1AC8E8}" type="doc">
      <dgm:prSet loTypeId="urn:microsoft.com/office/officeart/2005/8/layout/vList2" loCatId="list" qsTypeId="urn:microsoft.com/office/officeart/2005/8/quickstyle/3d3" qsCatId="3D" csTypeId="urn:microsoft.com/office/officeart/2005/8/colors/colorful2" csCatId="colorful" phldr="1"/>
      <dgm:spPr/>
      <dgm:t>
        <a:bodyPr/>
        <a:lstStyle/>
        <a:p>
          <a:endParaRPr lang="en-US"/>
        </a:p>
      </dgm:t>
    </dgm:pt>
    <dgm:pt modelId="{E04AB9EA-CDD8-44A2-BC00-257AEF766AC6}">
      <dgm:prSet custT="1"/>
      <dgm:spPr>
        <a:solidFill>
          <a:srgbClr val="006600"/>
        </a:solidFill>
      </dgm:spPr>
      <dgm:t>
        <a:bodyPr/>
        <a:lstStyle/>
        <a:p>
          <a:pPr algn="ctr" rtl="0"/>
          <a:r>
            <a:rPr lang="en-US" sz="2800" dirty="0"/>
            <a:t>Most valves are not position sensitive.</a:t>
          </a:r>
        </a:p>
      </dgm:t>
    </dgm:pt>
    <dgm:pt modelId="{C0239D56-A122-42A2-BA29-BF1B28A8658D}" type="parTrans" cxnId="{688201DD-3FC8-42B2-99C9-4735FA2004BD}">
      <dgm:prSet/>
      <dgm:spPr/>
      <dgm:t>
        <a:bodyPr/>
        <a:lstStyle/>
        <a:p>
          <a:endParaRPr lang="en-US"/>
        </a:p>
      </dgm:t>
    </dgm:pt>
    <dgm:pt modelId="{782A44CD-5A72-488E-9BD4-65A739A7CFAA}" type="sibTrans" cxnId="{688201DD-3FC8-42B2-99C9-4735FA2004BD}">
      <dgm:prSet/>
      <dgm:spPr/>
      <dgm:t>
        <a:bodyPr/>
        <a:lstStyle/>
        <a:p>
          <a:endParaRPr lang="en-US"/>
        </a:p>
      </dgm:t>
    </dgm:pt>
    <dgm:pt modelId="{37A0187F-8F3E-4F5C-AEC8-A8807E2B9178}">
      <dgm:prSet custT="1"/>
      <dgm:spPr>
        <a:solidFill>
          <a:srgbClr val="0000FF"/>
        </a:solidFill>
      </dgm:spPr>
      <dgm:t>
        <a:bodyPr/>
        <a:lstStyle/>
        <a:p>
          <a:pPr rtl="0"/>
          <a:r>
            <a:rPr lang="en-US" sz="2800" dirty="0"/>
            <a:t>However, optimal operation is achieved with power element UP to avoid oil accumulation near diaphragm.</a:t>
          </a:r>
        </a:p>
      </dgm:t>
    </dgm:pt>
    <dgm:pt modelId="{77B2A53E-6E29-4A18-8A0A-FCD7D05CAB36}" type="parTrans" cxnId="{E7DDAD35-359C-4DCF-9F46-D3BFC9EDE06F}">
      <dgm:prSet/>
      <dgm:spPr/>
      <dgm:t>
        <a:bodyPr/>
        <a:lstStyle/>
        <a:p>
          <a:endParaRPr lang="en-US"/>
        </a:p>
      </dgm:t>
    </dgm:pt>
    <dgm:pt modelId="{19BA40DD-C888-4A64-A2EA-F0353A2FC4F2}" type="sibTrans" cxnId="{E7DDAD35-359C-4DCF-9F46-D3BFC9EDE06F}">
      <dgm:prSet/>
      <dgm:spPr/>
      <dgm:t>
        <a:bodyPr/>
        <a:lstStyle/>
        <a:p>
          <a:endParaRPr lang="en-US"/>
        </a:p>
      </dgm:t>
    </dgm:pt>
    <dgm:pt modelId="{E051F53C-7818-4243-AE3B-88E7F37871AA}" type="pres">
      <dgm:prSet presAssocID="{AF5DA37C-5A9A-4AA4-8BE4-C7BFDD1AC8E8}" presName="linear" presStyleCnt="0">
        <dgm:presLayoutVars>
          <dgm:animLvl val="lvl"/>
          <dgm:resizeHandles val="exact"/>
        </dgm:presLayoutVars>
      </dgm:prSet>
      <dgm:spPr/>
    </dgm:pt>
    <dgm:pt modelId="{E481C525-537E-4E87-A208-43311F805188}" type="pres">
      <dgm:prSet presAssocID="{E04AB9EA-CDD8-44A2-BC00-257AEF766AC6}" presName="parentText" presStyleLbl="node1" presStyleIdx="0" presStyleCnt="2" custScaleY="118747" custLinFactY="-14772" custLinFactNeighborY="-100000">
        <dgm:presLayoutVars>
          <dgm:chMax val="0"/>
          <dgm:bulletEnabled val="1"/>
        </dgm:presLayoutVars>
      </dgm:prSet>
      <dgm:spPr/>
    </dgm:pt>
    <dgm:pt modelId="{7D4860B3-C977-4FB4-9B5F-1CF8CA8DF413}" type="pres">
      <dgm:prSet presAssocID="{782A44CD-5A72-488E-9BD4-65A739A7CFAA}" presName="spacer" presStyleCnt="0"/>
      <dgm:spPr/>
    </dgm:pt>
    <dgm:pt modelId="{48915683-FF7F-445C-B1A5-1D9506961C35}" type="pres">
      <dgm:prSet presAssocID="{37A0187F-8F3E-4F5C-AEC8-A8807E2B9178}" presName="parentText" presStyleLbl="node1" presStyleIdx="1" presStyleCnt="2" custScaleY="164126" custLinFactNeighborX="348" custLinFactNeighborY="7396">
        <dgm:presLayoutVars>
          <dgm:chMax val="0"/>
          <dgm:bulletEnabled val="1"/>
        </dgm:presLayoutVars>
      </dgm:prSet>
      <dgm:spPr/>
    </dgm:pt>
  </dgm:ptLst>
  <dgm:cxnLst>
    <dgm:cxn modelId="{90915906-716E-44BE-A8FD-D12A7E084048}" type="presOf" srcId="{37A0187F-8F3E-4F5C-AEC8-A8807E2B9178}" destId="{48915683-FF7F-445C-B1A5-1D9506961C35}" srcOrd="0" destOrd="0" presId="urn:microsoft.com/office/officeart/2005/8/layout/vList2"/>
    <dgm:cxn modelId="{5870A534-03CC-4648-9940-3308C9BCD6A0}" type="presOf" srcId="{AF5DA37C-5A9A-4AA4-8BE4-C7BFDD1AC8E8}" destId="{E051F53C-7818-4243-AE3B-88E7F37871AA}" srcOrd="0" destOrd="0" presId="urn:microsoft.com/office/officeart/2005/8/layout/vList2"/>
    <dgm:cxn modelId="{E7DDAD35-359C-4DCF-9F46-D3BFC9EDE06F}" srcId="{AF5DA37C-5A9A-4AA4-8BE4-C7BFDD1AC8E8}" destId="{37A0187F-8F3E-4F5C-AEC8-A8807E2B9178}" srcOrd="1" destOrd="0" parTransId="{77B2A53E-6E29-4A18-8A0A-FCD7D05CAB36}" sibTransId="{19BA40DD-C888-4A64-A2EA-F0353A2FC4F2}"/>
    <dgm:cxn modelId="{0860D249-A07F-48D0-8EDB-7E1C5F1D7F3B}" type="presOf" srcId="{E04AB9EA-CDD8-44A2-BC00-257AEF766AC6}" destId="{E481C525-537E-4E87-A208-43311F805188}" srcOrd="0" destOrd="0" presId="urn:microsoft.com/office/officeart/2005/8/layout/vList2"/>
    <dgm:cxn modelId="{688201DD-3FC8-42B2-99C9-4735FA2004BD}" srcId="{AF5DA37C-5A9A-4AA4-8BE4-C7BFDD1AC8E8}" destId="{E04AB9EA-CDD8-44A2-BC00-257AEF766AC6}" srcOrd="0" destOrd="0" parTransId="{C0239D56-A122-42A2-BA29-BF1B28A8658D}" sibTransId="{782A44CD-5A72-488E-9BD4-65A739A7CFAA}"/>
    <dgm:cxn modelId="{B880D346-41A3-4F18-B127-8F8D2822A2C0}" type="presParOf" srcId="{E051F53C-7818-4243-AE3B-88E7F37871AA}" destId="{E481C525-537E-4E87-A208-43311F805188}" srcOrd="0" destOrd="0" presId="urn:microsoft.com/office/officeart/2005/8/layout/vList2"/>
    <dgm:cxn modelId="{2E527F44-A074-4D0B-9E0C-060D3173CEA5}" type="presParOf" srcId="{E051F53C-7818-4243-AE3B-88E7F37871AA}" destId="{7D4860B3-C977-4FB4-9B5F-1CF8CA8DF413}" srcOrd="1" destOrd="0" presId="urn:microsoft.com/office/officeart/2005/8/layout/vList2"/>
    <dgm:cxn modelId="{069EB2FD-BACC-4CB8-AB8C-2C6EAF422F30}" type="presParOf" srcId="{E051F53C-7818-4243-AE3B-88E7F37871AA}" destId="{48915683-FF7F-445C-B1A5-1D9506961C3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F5D308F7-5FE7-42F7-AB33-39820161AEDC}" type="doc">
      <dgm:prSet loTypeId="urn:microsoft.com/office/officeart/2005/8/layout/vList2" loCatId="list" qsTypeId="urn:microsoft.com/office/officeart/2005/8/quickstyle/3d1" qsCatId="3D" csTypeId="urn:microsoft.com/office/officeart/2005/8/colors/colorful5" csCatId="colorful" phldr="1"/>
      <dgm:spPr/>
      <dgm:t>
        <a:bodyPr/>
        <a:lstStyle/>
        <a:p>
          <a:endParaRPr lang="en-US"/>
        </a:p>
      </dgm:t>
    </dgm:pt>
    <dgm:pt modelId="{5E6BFAEB-E30E-4701-B8D4-CABAAC363A0B}">
      <dgm:prSet custT="1"/>
      <dgm:spPr>
        <a:solidFill>
          <a:srgbClr val="C00000"/>
        </a:solidFill>
      </dgm:spPr>
      <dgm:t>
        <a:bodyPr/>
        <a:lstStyle/>
        <a:p>
          <a:pPr algn="ctr" rtl="0"/>
          <a:r>
            <a:rPr lang="en-US" sz="2000" b="1" dirty="0"/>
            <a:t>Clockwise - Higher SH</a:t>
          </a:r>
          <a:endParaRPr lang="en-US" sz="2000" dirty="0"/>
        </a:p>
      </dgm:t>
    </dgm:pt>
    <dgm:pt modelId="{69CC899B-12DC-4221-9AA3-6740551282CF}" type="parTrans" cxnId="{96D43AE9-77DD-41A1-886F-B8321DA0254A}">
      <dgm:prSet/>
      <dgm:spPr/>
      <dgm:t>
        <a:bodyPr/>
        <a:lstStyle/>
        <a:p>
          <a:endParaRPr lang="en-US"/>
        </a:p>
      </dgm:t>
    </dgm:pt>
    <dgm:pt modelId="{58C82FAC-B48C-4AAD-AB8A-F51E93714C02}" type="sibTrans" cxnId="{96D43AE9-77DD-41A1-886F-B8321DA0254A}">
      <dgm:prSet/>
      <dgm:spPr/>
      <dgm:t>
        <a:bodyPr/>
        <a:lstStyle/>
        <a:p>
          <a:endParaRPr lang="en-US"/>
        </a:p>
      </dgm:t>
    </dgm:pt>
    <dgm:pt modelId="{A9D93D1A-A4F7-4305-9B6B-671E8E71CBF4}" type="pres">
      <dgm:prSet presAssocID="{F5D308F7-5FE7-42F7-AB33-39820161AEDC}" presName="linear" presStyleCnt="0">
        <dgm:presLayoutVars>
          <dgm:animLvl val="lvl"/>
          <dgm:resizeHandles val="exact"/>
        </dgm:presLayoutVars>
      </dgm:prSet>
      <dgm:spPr/>
    </dgm:pt>
    <dgm:pt modelId="{ABCD8F0B-0C81-446B-B8E4-6848E2E0B9D5}" type="pres">
      <dgm:prSet presAssocID="{5E6BFAEB-E30E-4701-B8D4-CABAAC363A0B}" presName="parentText" presStyleLbl="node1" presStyleIdx="0" presStyleCnt="1">
        <dgm:presLayoutVars>
          <dgm:chMax val="0"/>
          <dgm:bulletEnabled val="1"/>
        </dgm:presLayoutVars>
      </dgm:prSet>
      <dgm:spPr/>
    </dgm:pt>
  </dgm:ptLst>
  <dgm:cxnLst>
    <dgm:cxn modelId="{020814A9-744B-4D86-9FC9-D32B44B6DC33}" type="presOf" srcId="{5E6BFAEB-E30E-4701-B8D4-CABAAC363A0B}" destId="{ABCD8F0B-0C81-446B-B8E4-6848E2E0B9D5}" srcOrd="0" destOrd="0" presId="urn:microsoft.com/office/officeart/2005/8/layout/vList2"/>
    <dgm:cxn modelId="{096F35D4-C52F-49D3-9FB9-C1C2DDDC1BB0}" type="presOf" srcId="{F5D308F7-5FE7-42F7-AB33-39820161AEDC}" destId="{A9D93D1A-A4F7-4305-9B6B-671E8E71CBF4}" srcOrd="0" destOrd="0" presId="urn:microsoft.com/office/officeart/2005/8/layout/vList2"/>
    <dgm:cxn modelId="{96D43AE9-77DD-41A1-886F-B8321DA0254A}" srcId="{F5D308F7-5FE7-42F7-AB33-39820161AEDC}" destId="{5E6BFAEB-E30E-4701-B8D4-CABAAC363A0B}" srcOrd="0" destOrd="0" parTransId="{69CC899B-12DC-4221-9AA3-6740551282CF}" sibTransId="{58C82FAC-B48C-4AAD-AB8A-F51E93714C02}"/>
    <dgm:cxn modelId="{49C6CDBA-E10A-4592-8B02-50E1B4A89301}" type="presParOf" srcId="{A9D93D1A-A4F7-4305-9B6B-671E8E71CBF4}" destId="{ABCD8F0B-0C81-446B-B8E4-6848E2E0B9D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48116-C73E-4169-B6FE-56EEF2A86A68}">
      <dsp:nvSpPr>
        <dsp:cNvPr id="0" name=""/>
        <dsp:cNvSpPr/>
      </dsp:nvSpPr>
      <dsp:spPr>
        <a:xfrm rot="16200000">
          <a:off x="-1040011" y="1042124"/>
          <a:ext cx="4157663" cy="2073413"/>
        </a:xfrm>
        <a:prstGeom prst="flowChartManualOperati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rtl="0">
            <a:lnSpc>
              <a:spcPct val="90000"/>
            </a:lnSpc>
            <a:spcBef>
              <a:spcPct val="0"/>
            </a:spcBef>
            <a:spcAft>
              <a:spcPct val="35000"/>
            </a:spcAft>
            <a:buNone/>
          </a:pPr>
          <a:r>
            <a:rPr lang="en-US" sz="2000" kern="1200" dirty="0"/>
            <a:t>A Precision Metering Device …</a:t>
          </a:r>
        </a:p>
      </dsp:txBody>
      <dsp:txXfrm rot="5400000">
        <a:off x="2114" y="831532"/>
        <a:ext cx="2073413" cy="2494597"/>
      </dsp:txXfrm>
    </dsp:sp>
    <dsp:sp modelId="{045AA0A9-D73C-4332-83F7-70FAB59D94A9}">
      <dsp:nvSpPr>
        <dsp:cNvPr id="0" name=""/>
        <dsp:cNvSpPr/>
      </dsp:nvSpPr>
      <dsp:spPr>
        <a:xfrm rot="16200000">
          <a:off x="1188907" y="1042124"/>
          <a:ext cx="4157663" cy="2073413"/>
        </a:xfrm>
        <a:prstGeom prst="flowChartManualOperation">
          <a:avLst/>
        </a:prstGeom>
        <a:gradFill rotWithShape="0">
          <a:gsLst>
            <a:gs pos="0">
              <a:schemeClr val="accent2">
                <a:hueOff val="-3794581"/>
                <a:satOff val="-29825"/>
                <a:lumOff val="8105"/>
                <a:alphaOff val="0"/>
                <a:shade val="51000"/>
                <a:satMod val="130000"/>
              </a:schemeClr>
            </a:gs>
            <a:gs pos="80000">
              <a:schemeClr val="accent2">
                <a:hueOff val="-3794581"/>
                <a:satOff val="-29825"/>
                <a:lumOff val="8105"/>
                <a:alphaOff val="0"/>
                <a:shade val="93000"/>
                <a:satMod val="130000"/>
              </a:schemeClr>
            </a:gs>
            <a:gs pos="100000">
              <a:schemeClr val="accent2">
                <a:hueOff val="-3794581"/>
                <a:satOff val="-29825"/>
                <a:lumOff val="810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0" tIns="0" rIns="127221" bIns="0" numCol="1" spcCol="1270" anchor="ctr" anchorCtr="0">
          <a:noAutofit/>
        </a:bodyPr>
        <a:lstStyle/>
        <a:p>
          <a:pPr marL="0" lvl="0" indent="0" algn="ctr" defTabSz="889000" rtl="0">
            <a:lnSpc>
              <a:spcPct val="90000"/>
            </a:lnSpc>
            <a:spcBef>
              <a:spcPct val="0"/>
            </a:spcBef>
            <a:spcAft>
              <a:spcPct val="35000"/>
            </a:spcAft>
            <a:buNone/>
          </a:pPr>
          <a:r>
            <a:rPr lang="en-US" sz="2000" kern="1200" dirty="0"/>
            <a:t>Designed to regulate the flow of liquid refrigerant to an evaporator …</a:t>
          </a:r>
        </a:p>
      </dsp:txBody>
      <dsp:txXfrm rot="5400000">
        <a:off x="2231032" y="831532"/>
        <a:ext cx="2073413" cy="2494597"/>
      </dsp:txXfrm>
    </dsp:sp>
    <dsp:sp modelId="{F5A98B42-6D4B-4776-BDEB-35002319D598}">
      <dsp:nvSpPr>
        <dsp:cNvPr id="0" name=""/>
        <dsp:cNvSpPr/>
      </dsp:nvSpPr>
      <dsp:spPr>
        <a:xfrm rot="16200000">
          <a:off x="3417827" y="1042124"/>
          <a:ext cx="4157663" cy="2073413"/>
        </a:xfrm>
        <a:prstGeom prst="flowChartManualOperation">
          <a:avLst/>
        </a:prstGeom>
        <a:gradFill rotWithShape="0">
          <a:gsLst>
            <a:gs pos="0">
              <a:schemeClr val="accent2">
                <a:hueOff val="-7589162"/>
                <a:satOff val="-59649"/>
                <a:lumOff val="16209"/>
                <a:alphaOff val="0"/>
                <a:shade val="51000"/>
                <a:satMod val="130000"/>
              </a:schemeClr>
            </a:gs>
            <a:gs pos="80000">
              <a:schemeClr val="accent2">
                <a:hueOff val="-7589162"/>
                <a:satOff val="-59649"/>
                <a:lumOff val="16209"/>
                <a:alphaOff val="0"/>
                <a:shade val="93000"/>
                <a:satMod val="130000"/>
              </a:schemeClr>
            </a:gs>
            <a:gs pos="100000">
              <a:schemeClr val="accent2">
                <a:hueOff val="-7589162"/>
                <a:satOff val="-59649"/>
                <a:lumOff val="1620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0" tIns="0" rIns="127221" bIns="0" numCol="1" spcCol="1270" anchor="ctr" anchorCtr="0">
          <a:noAutofit/>
        </a:bodyPr>
        <a:lstStyle/>
        <a:p>
          <a:pPr marL="0" lvl="0" indent="0" algn="ctr" defTabSz="889000" rtl="0">
            <a:lnSpc>
              <a:spcPct val="90000"/>
            </a:lnSpc>
            <a:spcBef>
              <a:spcPct val="0"/>
            </a:spcBef>
            <a:spcAft>
              <a:spcPct val="35000"/>
            </a:spcAft>
            <a:buNone/>
          </a:pPr>
          <a:r>
            <a:rPr lang="en-US" sz="2000" kern="1200"/>
            <a:t>At a rate equal to the evaporation of the liquid in the evaporator …</a:t>
          </a:r>
        </a:p>
      </dsp:txBody>
      <dsp:txXfrm rot="5400000">
        <a:off x="4459952" y="831532"/>
        <a:ext cx="2073413" cy="2494597"/>
      </dsp:txXfrm>
    </dsp:sp>
    <dsp:sp modelId="{7AA18DA6-EADA-4D54-B65C-4A9907B8F083}">
      <dsp:nvSpPr>
        <dsp:cNvPr id="0" name=""/>
        <dsp:cNvSpPr/>
      </dsp:nvSpPr>
      <dsp:spPr>
        <a:xfrm rot="16200000">
          <a:off x="5646746" y="1042124"/>
          <a:ext cx="4157663" cy="2073413"/>
        </a:xfrm>
        <a:prstGeom prst="flowChartManualOperation">
          <a:avLst/>
        </a:prstGeom>
        <a:gradFill rotWithShape="0">
          <a:gsLst>
            <a:gs pos="0">
              <a:schemeClr val="accent2">
                <a:hueOff val="-11383743"/>
                <a:satOff val="-89474"/>
                <a:lumOff val="24314"/>
                <a:alphaOff val="0"/>
                <a:shade val="51000"/>
                <a:satMod val="130000"/>
              </a:schemeClr>
            </a:gs>
            <a:gs pos="80000">
              <a:schemeClr val="accent2">
                <a:hueOff val="-11383743"/>
                <a:satOff val="-89474"/>
                <a:lumOff val="24314"/>
                <a:alphaOff val="0"/>
                <a:shade val="93000"/>
                <a:satMod val="130000"/>
              </a:schemeClr>
            </a:gs>
            <a:gs pos="100000">
              <a:schemeClr val="accent2">
                <a:hueOff val="-11383743"/>
                <a:satOff val="-89474"/>
                <a:lumOff val="2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0" tIns="0" rIns="127221" bIns="0" numCol="1" spcCol="1270" anchor="ctr" anchorCtr="0">
          <a:noAutofit/>
        </a:bodyPr>
        <a:lstStyle/>
        <a:p>
          <a:pPr marL="0" lvl="0" indent="0" algn="ctr" defTabSz="889000" rtl="0">
            <a:lnSpc>
              <a:spcPct val="90000"/>
            </a:lnSpc>
            <a:spcBef>
              <a:spcPct val="0"/>
            </a:spcBef>
            <a:spcAft>
              <a:spcPct val="35000"/>
            </a:spcAft>
            <a:buNone/>
          </a:pPr>
          <a:r>
            <a:rPr lang="en-US" sz="2000" kern="1200"/>
            <a:t>By responding to the temperature of the vaporized refrigerant exiting the evaporator </a:t>
          </a:r>
          <a:r>
            <a:rPr lang="en-US" sz="2000" b="1" kern="1200"/>
            <a:t>and</a:t>
          </a:r>
          <a:r>
            <a:rPr lang="en-US" sz="2000" kern="1200"/>
            <a:t> the pressure in the evaporator.</a:t>
          </a:r>
        </a:p>
      </dsp:txBody>
      <dsp:txXfrm rot="5400000">
        <a:off x="6688871" y="831532"/>
        <a:ext cx="2073413" cy="24945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DFD6BA-17A3-49BE-9642-4A3A05825987}">
      <dsp:nvSpPr>
        <dsp:cNvPr id="0" name=""/>
        <dsp:cNvSpPr/>
      </dsp:nvSpPr>
      <dsp:spPr>
        <a:xfrm>
          <a:off x="0" y="47553"/>
          <a:ext cx="1828800" cy="1216800"/>
        </a:xfrm>
        <a:prstGeom prst="roundRect">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Counter-Clockwise Lower SH</a:t>
          </a:r>
          <a:endParaRPr lang="en-US" sz="2000" kern="1200" dirty="0"/>
        </a:p>
      </dsp:txBody>
      <dsp:txXfrm>
        <a:off x="59399" y="106952"/>
        <a:ext cx="1710002"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519A9-9C1D-44A8-82C6-D729913EB410}">
      <dsp:nvSpPr>
        <dsp:cNvPr id="0" name=""/>
        <dsp:cNvSpPr/>
      </dsp:nvSpPr>
      <dsp:spPr>
        <a:xfrm>
          <a:off x="2625344" y="67563"/>
          <a:ext cx="3243072" cy="3243072"/>
        </a:xfrm>
        <a:prstGeom prst="ellipse">
          <a:avLst/>
        </a:prstGeom>
        <a:solidFill>
          <a:schemeClr val="accent2">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rtl="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Capacity</a:t>
          </a:r>
        </a:p>
      </dsp:txBody>
      <dsp:txXfrm>
        <a:off x="3057753" y="635101"/>
        <a:ext cx="2378252" cy="1459382"/>
      </dsp:txXfrm>
    </dsp:sp>
    <dsp:sp modelId="{419F3F27-3974-4E10-AAAA-3586760C9682}">
      <dsp:nvSpPr>
        <dsp:cNvPr id="0" name=""/>
        <dsp:cNvSpPr/>
      </dsp:nvSpPr>
      <dsp:spPr>
        <a:xfrm>
          <a:off x="3795552" y="2094484"/>
          <a:ext cx="3243072" cy="3243072"/>
        </a:xfrm>
        <a:prstGeom prst="ellipse">
          <a:avLst/>
        </a:prstGeom>
        <a:solidFill>
          <a:schemeClr val="accent2">
            <a:alpha val="50000"/>
            <a:hueOff val="-5691871"/>
            <a:satOff val="-44737"/>
            <a:lumOff val="12157"/>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rtl="0">
            <a:lnSpc>
              <a:spcPct val="90000"/>
            </a:lnSpc>
            <a:spcBef>
              <a:spcPct val="0"/>
            </a:spcBef>
            <a:spcAft>
              <a:spcPts val="0"/>
            </a:spcAft>
            <a:buNone/>
          </a:pPr>
          <a:r>
            <a:rPr lang="en-US" sz="3000" kern="1200" dirty="0">
              <a:latin typeface="Arial" panose="020B0604020202020204" pitchFamily="34" charset="0"/>
              <a:cs typeface="Arial" panose="020B0604020202020204" pitchFamily="34" charset="0"/>
            </a:rPr>
            <a:t>Refrigerant</a:t>
          </a:r>
        </a:p>
      </dsp:txBody>
      <dsp:txXfrm>
        <a:off x="4787391" y="2932277"/>
        <a:ext cx="1945843" cy="1783689"/>
      </dsp:txXfrm>
    </dsp:sp>
    <dsp:sp modelId="{290D1258-1184-4C37-83BD-B580173A1250}">
      <dsp:nvSpPr>
        <dsp:cNvPr id="0" name=""/>
        <dsp:cNvSpPr/>
      </dsp:nvSpPr>
      <dsp:spPr>
        <a:xfrm>
          <a:off x="1455135" y="2094484"/>
          <a:ext cx="3243072" cy="3243072"/>
        </a:xfrm>
        <a:prstGeom prst="ellipse">
          <a:avLst/>
        </a:prstGeom>
        <a:solidFill>
          <a:schemeClr val="accent2">
            <a:alpha val="50000"/>
            <a:hueOff val="-11383743"/>
            <a:satOff val="-89474"/>
            <a:lumOff val="2431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rtl="0">
            <a:lnSpc>
              <a:spcPct val="90000"/>
            </a:lnSpc>
            <a:spcBef>
              <a:spcPct val="0"/>
            </a:spcBef>
            <a:spcAft>
              <a:spcPct val="35000"/>
            </a:spcAft>
            <a:buNone/>
          </a:pPr>
          <a:r>
            <a:rPr lang="en-US" sz="3000" kern="1200" dirty="0">
              <a:latin typeface="Arial" panose="020B0604020202020204" pitchFamily="34" charset="0"/>
              <a:cs typeface="Arial" panose="020B0604020202020204" pitchFamily="34" charset="0"/>
            </a:rPr>
            <a:t>Application</a:t>
          </a:r>
        </a:p>
      </dsp:txBody>
      <dsp:txXfrm>
        <a:off x="1760524" y="2932277"/>
        <a:ext cx="1945843" cy="17836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32648-3D76-4A4A-8A4F-111151360E70}">
      <dsp:nvSpPr>
        <dsp:cNvPr id="0" name=""/>
        <dsp:cNvSpPr/>
      </dsp:nvSpPr>
      <dsp:spPr>
        <a:xfrm>
          <a:off x="0" y="4799"/>
          <a:ext cx="6307782" cy="561600"/>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Refrigerant</a:t>
          </a:r>
        </a:p>
      </dsp:txBody>
      <dsp:txXfrm>
        <a:off x="27415" y="32214"/>
        <a:ext cx="6252952" cy="506770"/>
      </dsp:txXfrm>
    </dsp:sp>
    <dsp:sp modelId="{44CE4162-85A4-401B-9631-BD292519709A}">
      <dsp:nvSpPr>
        <dsp:cNvPr id="0" name=""/>
        <dsp:cNvSpPr/>
      </dsp:nvSpPr>
      <dsp:spPr>
        <a:xfrm>
          <a:off x="0" y="652800"/>
          <a:ext cx="6307782" cy="561600"/>
        </a:xfrm>
        <a:prstGeom prst="roundRect">
          <a:avLst/>
        </a:prstGeom>
        <a:gradFill rotWithShape="0">
          <a:gsLst>
            <a:gs pos="0">
              <a:schemeClr val="accent2">
                <a:hueOff val="-11383743"/>
                <a:satOff val="-89474"/>
                <a:lumOff val="24314"/>
                <a:alphaOff val="0"/>
                <a:shade val="51000"/>
                <a:satMod val="130000"/>
              </a:schemeClr>
            </a:gs>
            <a:gs pos="80000">
              <a:schemeClr val="accent2">
                <a:hueOff val="-11383743"/>
                <a:satOff val="-89474"/>
                <a:lumOff val="24314"/>
                <a:alphaOff val="0"/>
                <a:shade val="93000"/>
                <a:satMod val="130000"/>
              </a:schemeClr>
            </a:gs>
            <a:gs pos="100000">
              <a:schemeClr val="accent2">
                <a:hueOff val="-11383743"/>
                <a:satOff val="-89474"/>
                <a:lumOff val="2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Application</a:t>
          </a:r>
        </a:p>
      </dsp:txBody>
      <dsp:txXfrm>
        <a:off x="27415" y="680215"/>
        <a:ext cx="6252952" cy="5067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FA614-6026-42EA-BC71-5BE30CBB2E65}">
      <dsp:nvSpPr>
        <dsp:cNvPr id="0" name=""/>
        <dsp:cNvSpPr/>
      </dsp:nvSpPr>
      <dsp:spPr>
        <a:xfrm>
          <a:off x="0" y="1339"/>
          <a:ext cx="8512175" cy="122060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u="sng" kern="1200" dirty="0"/>
            <a:t>GOOD THERMAL CONTACT</a:t>
          </a:r>
        </a:p>
        <a:p>
          <a:pPr marL="0" lvl="0" indent="0" algn="l" defTabSz="1066800" rtl="0">
            <a:lnSpc>
              <a:spcPct val="90000"/>
            </a:lnSpc>
            <a:spcBef>
              <a:spcPct val="0"/>
            </a:spcBef>
            <a:spcAft>
              <a:spcPct val="35000"/>
            </a:spcAft>
            <a:buNone/>
          </a:pPr>
          <a:r>
            <a:rPr lang="en-US" sz="2400" kern="1200" dirty="0"/>
            <a:t>Straight Clean Surface to mount the bulb and </a:t>
          </a:r>
          <a:r>
            <a:rPr lang="en-US" sz="2400" u="sng" kern="1200" dirty="0"/>
            <a:t>Clamp Tight</a:t>
          </a:r>
          <a:r>
            <a:rPr lang="en-US" sz="2400" kern="1200" dirty="0"/>
            <a:t>.</a:t>
          </a:r>
        </a:p>
      </dsp:txBody>
      <dsp:txXfrm>
        <a:off x="59585" y="60924"/>
        <a:ext cx="8393005" cy="1101439"/>
      </dsp:txXfrm>
    </dsp:sp>
    <dsp:sp modelId="{BBDC1CF5-BDE1-4999-9FD5-1BDA58365A1F}">
      <dsp:nvSpPr>
        <dsp:cNvPr id="0" name=""/>
        <dsp:cNvSpPr/>
      </dsp:nvSpPr>
      <dsp:spPr>
        <a:xfrm>
          <a:off x="0" y="1231947"/>
          <a:ext cx="8512175" cy="731135"/>
        </a:xfrm>
        <a:prstGeom prst="roundRect">
          <a:avLst/>
        </a:prstGeom>
        <a:gradFill rotWithShape="0">
          <a:gsLst>
            <a:gs pos="0">
              <a:schemeClr val="accent2">
                <a:hueOff val="-2845936"/>
                <a:satOff val="-22368"/>
                <a:lumOff val="6079"/>
                <a:alphaOff val="0"/>
                <a:shade val="51000"/>
                <a:satMod val="130000"/>
              </a:schemeClr>
            </a:gs>
            <a:gs pos="80000">
              <a:schemeClr val="accent2">
                <a:hueOff val="-2845936"/>
                <a:satOff val="-22368"/>
                <a:lumOff val="6079"/>
                <a:alphaOff val="0"/>
                <a:shade val="93000"/>
                <a:satMod val="130000"/>
              </a:schemeClr>
            </a:gs>
            <a:gs pos="100000">
              <a:schemeClr val="accent2">
                <a:hueOff val="-2845936"/>
                <a:satOff val="-22368"/>
                <a:lumOff val="607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NEVER mount on Coupling or Joint.</a:t>
          </a:r>
        </a:p>
      </dsp:txBody>
      <dsp:txXfrm>
        <a:off x="35691" y="1267638"/>
        <a:ext cx="8440793" cy="659753"/>
      </dsp:txXfrm>
    </dsp:sp>
    <dsp:sp modelId="{29267104-52AF-43E8-98E8-DF52895D9AB6}">
      <dsp:nvSpPr>
        <dsp:cNvPr id="0" name=""/>
        <dsp:cNvSpPr/>
      </dsp:nvSpPr>
      <dsp:spPr>
        <a:xfrm>
          <a:off x="0" y="1973081"/>
          <a:ext cx="8512175" cy="731135"/>
        </a:xfrm>
        <a:prstGeom prst="roundRect">
          <a:avLst/>
        </a:prstGeom>
        <a:gradFill rotWithShape="0">
          <a:gsLst>
            <a:gs pos="0">
              <a:schemeClr val="accent2">
                <a:hueOff val="-5691871"/>
                <a:satOff val="-44737"/>
                <a:lumOff val="12157"/>
                <a:alphaOff val="0"/>
                <a:shade val="51000"/>
                <a:satMod val="130000"/>
              </a:schemeClr>
            </a:gs>
            <a:gs pos="80000">
              <a:schemeClr val="accent2">
                <a:hueOff val="-5691871"/>
                <a:satOff val="-44737"/>
                <a:lumOff val="12157"/>
                <a:alphaOff val="0"/>
                <a:shade val="93000"/>
                <a:satMod val="130000"/>
              </a:schemeClr>
            </a:gs>
            <a:gs pos="100000">
              <a:schemeClr val="accent2">
                <a:hueOff val="-5691871"/>
                <a:satOff val="-44737"/>
                <a:lumOff val="1215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Avoid vertical pipe if possible. </a:t>
          </a:r>
        </a:p>
      </dsp:txBody>
      <dsp:txXfrm>
        <a:off x="35691" y="2008772"/>
        <a:ext cx="8440793" cy="659753"/>
      </dsp:txXfrm>
    </dsp:sp>
    <dsp:sp modelId="{FB491B97-A2EA-4EEB-82EA-57A8984F2C11}">
      <dsp:nvSpPr>
        <dsp:cNvPr id="0" name=""/>
        <dsp:cNvSpPr/>
      </dsp:nvSpPr>
      <dsp:spPr>
        <a:xfrm>
          <a:off x="0" y="2714215"/>
          <a:ext cx="8512175" cy="731135"/>
        </a:xfrm>
        <a:prstGeom prst="roundRect">
          <a:avLst/>
        </a:prstGeom>
        <a:gradFill rotWithShape="0">
          <a:gsLst>
            <a:gs pos="0">
              <a:schemeClr val="accent2">
                <a:hueOff val="-8537807"/>
                <a:satOff val="-67105"/>
                <a:lumOff val="18236"/>
                <a:alphaOff val="0"/>
                <a:shade val="51000"/>
                <a:satMod val="130000"/>
              </a:schemeClr>
            </a:gs>
            <a:gs pos="80000">
              <a:schemeClr val="accent2">
                <a:hueOff val="-8537807"/>
                <a:satOff val="-67105"/>
                <a:lumOff val="18236"/>
                <a:alphaOff val="0"/>
                <a:shade val="93000"/>
                <a:satMod val="130000"/>
              </a:schemeClr>
            </a:gs>
            <a:gs pos="100000">
              <a:schemeClr val="accent2">
                <a:hueOff val="-8537807"/>
                <a:satOff val="-67105"/>
                <a:lumOff val="182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Locate close to evaporator outlet.</a:t>
          </a:r>
        </a:p>
      </dsp:txBody>
      <dsp:txXfrm>
        <a:off x="35691" y="2749906"/>
        <a:ext cx="8440793" cy="659753"/>
      </dsp:txXfrm>
    </dsp:sp>
    <dsp:sp modelId="{862DEFA0-29EF-46EA-BCB2-2CF8F77AB68E}">
      <dsp:nvSpPr>
        <dsp:cNvPr id="0" name=""/>
        <dsp:cNvSpPr/>
      </dsp:nvSpPr>
      <dsp:spPr>
        <a:xfrm>
          <a:off x="0" y="3455349"/>
          <a:ext cx="8512175" cy="731135"/>
        </a:xfrm>
        <a:prstGeom prst="roundRect">
          <a:avLst/>
        </a:prstGeom>
        <a:gradFill rotWithShape="0">
          <a:gsLst>
            <a:gs pos="0">
              <a:schemeClr val="accent2">
                <a:hueOff val="-11383743"/>
                <a:satOff val="-89474"/>
                <a:lumOff val="24314"/>
                <a:alphaOff val="0"/>
                <a:shade val="51000"/>
                <a:satMod val="130000"/>
              </a:schemeClr>
            </a:gs>
            <a:gs pos="80000">
              <a:schemeClr val="accent2">
                <a:hueOff val="-11383743"/>
                <a:satOff val="-89474"/>
                <a:lumOff val="24314"/>
                <a:alphaOff val="0"/>
                <a:shade val="93000"/>
                <a:satMod val="130000"/>
              </a:schemeClr>
            </a:gs>
            <a:gs pos="100000">
              <a:schemeClr val="accent2">
                <a:hueOff val="-11383743"/>
                <a:satOff val="-89474"/>
                <a:lumOff val="2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t>FULLY INSULATE</a:t>
          </a:r>
          <a:r>
            <a:rPr lang="en-US" sz="2400" kern="1200" dirty="0"/>
            <a:t> the Thermal Bulb.</a:t>
          </a:r>
        </a:p>
      </dsp:txBody>
      <dsp:txXfrm>
        <a:off x="35691" y="3491040"/>
        <a:ext cx="8440793" cy="65975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FA90D2-D38F-4F60-B21F-E2F59AD244E0}">
      <dsp:nvSpPr>
        <dsp:cNvPr id="0" name=""/>
        <dsp:cNvSpPr/>
      </dsp:nvSpPr>
      <dsp:spPr>
        <a:xfrm>
          <a:off x="0" y="291"/>
          <a:ext cx="4338482" cy="1153821"/>
        </a:xfrm>
        <a:prstGeom prst="roundRect">
          <a:avLst/>
        </a:prstGeom>
        <a:no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chemeClr val="tx1"/>
              </a:solidFill>
            </a:rPr>
            <a:t>Mount on top or sides for 7/8” or smaller</a:t>
          </a:r>
        </a:p>
      </dsp:txBody>
      <dsp:txXfrm>
        <a:off x="56325" y="56616"/>
        <a:ext cx="4225832" cy="104117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F4E889-6D1B-4237-A47C-0BE98CD0CCF6}">
      <dsp:nvSpPr>
        <dsp:cNvPr id="0" name=""/>
        <dsp:cNvSpPr/>
      </dsp:nvSpPr>
      <dsp:spPr>
        <a:xfrm>
          <a:off x="0" y="433"/>
          <a:ext cx="4337276" cy="1646957"/>
        </a:xfrm>
        <a:prstGeom prst="roundRect">
          <a:avLst/>
        </a:prstGeom>
        <a:solidFill>
          <a:srgbClr val="00F66F">
            <a:alpha val="46000"/>
          </a:srgbClr>
        </a:solidFill>
        <a:ln w="25400" cap="flat" cmpd="sng" algn="ctr">
          <a:solidFill>
            <a:srgbClr val="C00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dirty="0">
              <a:solidFill>
                <a:schemeClr val="tx1"/>
              </a:solidFill>
            </a:rPr>
            <a:t>Mount on sides just below center for 1” and larger</a:t>
          </a:r>
        </a:p>
      </dsp:txBody>
      <dsp:txXfrm>
        <a:off x="80398" y="80831"/>
        <a:ext cx="4176480" cy="14861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0C85A-F66E-4429-B8AB-22AC980AD8D6}">
      <dsp:nvSpPr>
        <dsp:cNvPr id="0" name=""/>
        <dsp:cNvSpPr/>
      </dsp:nvSpPr>
      <dsp:spPr>
        <a:xfrm>
          <a:off x="0" y="186502"/>
          <a:ext cx="8763000" cy="8494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Some TXV’s have an external pressure equalization line installed in the suction line.  </a:t>
          </a:r>
        </a:p>
      </dsp:txBody>
      <dsp:txXfrm>
        <a:off x="41465" y="227967"/>
        <a:ext cx="8680070" cy="766490"/>
      </dsp:txXfrm>
    </dsp:sp>
    <dsp:sp modelId="{39C367E3-8DED-49F2-AAA0-539FC8C5D8FD}">
      <dsp:nvSpPr>
        <dsp:cNvPr id="0" name=""/>
        <dsp:cNvSpPr/>
      </dsp:nvSpPr>
      <dsp:spPr>
        <a:xfrm>
          <a:off x="0" y="1170294"/>
          <a:ext cx="8763000" cy="8494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External equalized TXV’s are necessary for proper TXV function when evaporators have a large pressure drop (generally over 3 psi).</a:t>
          </a:r>
        </a:p>
      </dsp:txBody>
      <dsp:txXfrm>
        <a:off x="41465" y="1211759"/>
        <a:ext cx="8680070" cy="76649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81C525-537E-4E87-A208-43311F805188}">
      <dsp:nvSpPr>
        <dsp:cNvPr id="0" name=""/>
        <dsp:cNvSpPr/>
      </dsp:nvSpPr>
      <dsp:spPr>
        <a:xfrm>
          <a:off x="0" y="423690"/>
          <a:ext cx="9072880" cy="680802"/>
        </a:xfrm>
        <a:prstGeom prst="roundRect">
          <a:avLst/>
        </a:prstGeom>
        <a:solidFill>
          <a:srgbClr val="0066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0">
            <a:lnSpc>
              <a:spcPct val="90000"/>
            </a:lnSpc>
            <a:spcBef>
              <a:spcPct val="0"/>
            </a:spcBef>
            <a:spcAft>
              <a:spcPct val="35000"/>
            </a:spcAft>
            <a:buNone/>
          </a:pPr>
          <a:r>
            <a:rPr lang="en-US" sz="2800" kern="1200" dirty="0"/>
            <a:t>Most valves are not position sensitive.</a:t>
          </a:r>
        </a:p>
      </dsp:txBody>
      <dsp:txXfrm>
        <a:off x="33234" y="456924"/>
        <a:ext cx="9006412" cy="614334"/>
      </dsp:txXfrm>
    </dsp:sp>
    <dsp:sp modelId="{48915683-FF7F-445C-B1A5-1D9506961C35}">
      <dsp:nvSpPr>
        <dsp:cNvPr id="0" name=""/>
        <dsp:cNvSpPr/>
      </dsp:nvSpPr>
      <dsp:spPr>
        <a:xfrm>
          <a:off x="0" y="1215578"/>
          <a:ext cx="9072880" cy="940970"/>
        </a:xfrm>
        <a:prstGeom prst="roundRect">
          <a:avLst/>
        </a:prstGeom>
        <a:solidFill>
          <a:srgbClr val="0000FF"/>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However, optimal operation is achieved with power element UP to avoid oil accumulation near diaphragm.</a:t>
          </a:r>
        </a:p>
      </dsp:txBody>
      <dsp:txXfrm>
        <a:off x="45934" y="1261512"/>
        <a:ext cx="8981012" cy="8491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D8F0B-0C81-446B-B8E4-6848E2E0B9D5}">
      <dsp:nvSpPr>
        <dsp:cNvPr id="0" name=""/>
        <dsp:cNvSpPr/>
      </dsp:nvSpPr>
      <dsp:spPr>
        <a:xfrm>
          <a:off x="0" y="28854"/>
          <a:ext cx="1804987" cy="1216800"/>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US" sz="2000" b="1" kern="1200" dirty="0"/>
            <a:t>Clockwise - Higher SH</a:t>
          </a:r>
          <a:endParaRPr lang="en-US" sz="2000" kern="1200" dirty="0"/>
        </a:p>
      </dsp:txBody>
      <dsp:txXfrm>
        <a:off x="59399" y="88253"/>
        <a:ext cx="1686189"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1065213" y="307975"/>
            <a:ext cx="4157662" cy="481013"/>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buClr>
                <a:schemeClr val="hlink"/>
              </a:buClr>
              <a:buFont typeface="Wingdings 3" pitchFamily="18" charset="2"/>
              <a:buNone/>
              <a:defRPr sz="1300">
                <a:solidFill>
                  <a:srgbClr val="0000CC"/>
                </a:solidFill>
                <a:latin typeface="Arial" charset="0"/>
              </a:defRPr>
            </a:lvl1pPr>
          </a:lstStyle>
          <a:p>
            <a:r>
              <a:rPr lang="en-US" dirty="0"/>
              <a:t>Thermostatic Expansion Valves</a:t>
            </a:r>
          </a:p>
        </p:txBody>
      </p:sp>
      <p:sp>
        <p:nvSpPr>
          <p:cNvPr id="91139" name="Rectangle 3"/>
          <p:cNvSpPr>
            <a:spLocks noGrp="1" noChangeArrowheads="1"/>
          </p:cNvSpPr>
          <p:nvPr>
            <p:ph type="dt" sz="quarter" idx="1"/>
          </p:nvPr>
        </p:nvSpPr>
        <p:spPr bwMode="auto">
          <a:xfrm>
            <a:off x="4953000" y="306388"/>
            <a:ext cx="1706563" cy="481012"/>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buClr>
                <a:schemeClr val="hlink"/>
              </a:buClr>
              <a:buFont typeface="Wingdings 3" pitchFamily="18" charset="2"/>
              <a:buNone/>
              <a:defRPr sz="1100">
                <a:solidFill>
                  <a:srgbClr val="0000CC"/>
                </a:solidFill>
                <a:latin typeface="Arial" charset="0"/>
              </a:defRPr>
            </a:lvl1pPr>
          </a:lstStyle>
          <a:p>
            <a:r>
              <a:rPr lang="en-US" dirty="0"/>
              <a:t>2014</a:t>
            </a:r>
          </a:p>
        </p:txBody>
      </p:sp>
      <p:sp>
        <p:nvSpPr>
          <p:cNvPr id="91140" name="Rectangle 4"/>
          <p:cNvSpPr>
            <a:spLocks noGrp="1" noChangeArrowheads="1"/>
          </p:cNvSpPr>
          <p:nvPr>
            <p:ph type="ftr" sz="quarter" idx="2"/>
          </p:nvPr>
        </p:nvSpPr>
        <p:spPr bwMode="auto">
          <a:xfrm>
            <a:off x="1089025" y="8778875"/>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buClr>
                <a:schemeClr val="hlink"/>
              </a:buClr>
              <a:buFont typeface="Wingdings 3" pitchFamily="18" charset="2"/>
              <a:buNone/>
              <a:defRPr sz="1100" i="1">
                <a:solidFill>
                  <a:srgbClr val="0000CC"/>
                </a:solidFill>
                <a:latin typeface="Arial" charset="0"/>
              </a:defRPr>
            </a:lvl1pPr>
          </a:lstStyle>
          <a:p>
            <a:r>
              <a:rPr lang="en-US" dirty="0"/>
              <a:t>Parker Hannifin Corp.</a:t>
            </a:r>
          </a:p>
        </p:txBody>
      </p:sp>
      <p:sp>
        <p:nvSpPr>
          <p:cNvPr id="91141" name="Rectangle 5"/>
          <p:cNvSpPr>
            <a:spLocks noGrp="1" noChangeArrowheads="1"/>
          </p:cNvSpPr>
          <p:nvPr>
            <p:ph type="sldNum" sz="quarter" idx="3"/>
          </p:nvPr>
        </p:nvSpPr>
        <p:spPr bwMode="auto">
          <a:xfrm>
            <a:off x="4317999" y="8780463"/>
            <a:ext cx="2252663"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buClr>
                <a:schemeClr val="hlink"/>
              </a:buClr>
              <a:buFont typeface="Wingdings 3" pitchFamily="18" charset="2"/>
              <a:buNone/>
              <a:defRPr sz="1100">
                <a:solidFill>
                  <a:srgbClr val="0000CC"/>
                </a:solidFill>
                <a:latin typeface="Arial" charset="0"/>
              </a:defRPr>
            </a:lvl1pPr>
          </a:lstStyle>
          <a:p>
            <a:fld id="{622D6646-5861-451B-8A96-5B9126F645FB}" type="slidenum">
              <a:rPr lang="en-US"/>
              <a:pPr/>
              <a:t>‹#›</a:t>
            </a:fld>
            <a:endParaRPr lang="en-US" dirty="0"/>
          </a:p>
        </p:txBody>
      </p:sp>
    </p:spTree>
    <p:extLst>
      <p:ext uri="{BB962C8B-B14F-4D97-AF65-F5344CB8AC3E}">
        <p14:creationId xmlns:p14="http://schemas.microsoft.com/office/powerpoint/2010/main" val="15965050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defRPr>
            </a:lvl1pPr>
          </a:lstStyle>
          <a:p>
            <a:r>
              <a:rPr lang="en-US"/>
              <a:t>Thermostatic Expansion Valves</a:t>
            </a:r>
          </a:p>
        </p:txBody>
      </p:sp>
      <p:sp>
        <p:nvSpPr>
          <p:cNvPr id="4099" name="Rectangle 3"/>
          <p:cNvSpPr>
            <a:spLocks noGrp="1" noChangeArrowheads="1"/>
          </p:cNvSpPr>
          <p:nvPr>
            <p:ph type="dt" idx="1"/>
          </p:nvPr>
        </p:nvSpPr>
        <p:spPr bwMode="auto">
          <a:xfrm>
            <a:off x="4144963" y="0"/>
            <a:ext cx="3170237"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defRPr>
            </a:lvl1pPr>
          </a:lstStyle>
          <a:p>
            <a:r>
              <a:rPr lang="en-US"/>
              <a:t>2013</a:t>
            </a:r>
          </a:p>
        </p:txBody>
      </p:sp>
      <p:sp>
        <p:nvSpPr>
          <p:cNvPr id="410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4101"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defRPr>
            </a:lvl1pPr>
          </a:lstStyle>
          <a:p>
            <a:r>
              <a:rPr lang="en-US"/>
              <a:t>Parker Hannifin Corp.</a:t>
            </a:r>
          </a:p>
        </p:txBody>
      </p:sp>
      <p:sp>
        <p:nvSpPr>
          <p:cNvPr id="4103"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pitchFamily="18" charset="0"/>
              </a:defRPr>
            </a:lvl1pPr>
          </a:lstStyle>
          <a:p>
            <a:fld id="{161E90BB-7571-47F6-9013-22262E7AD220}" type="slidenum">
              <a:rPr lang="en-US"/>
              <a:pPr/>
              <a:t>‹#›</a:t>
            </a:fld>
            <a:endParaRPr lang="en-US"/>
          </a:p>
        </p:txBody>
      </p:sp>
    </p:spTree>
    <p:extLst>
      <p:ext uri="{BB962C8B-B14F-4D97-AF65-F5344CB8AC3E}">
        <p14:creationId xmlns:p14="http://schemas.microsoft.com/office/powerpoint/2010/main" val="3337859513"/>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Times New Roman" pitchFamily="18" charset="0"/>
        <a:ea typeface="+mn-ea"/>
        <a:cs typeface="Arial" charset="0"/>
      </a:defRPr>
    </a:lvl1pPr>
    <a:lvl2pPr marL="457200" algn="l" rtl="0" fontAlgn="base">
      <a:spcBef>
        <a:spcPct val="30000"/>
      </a:spcBef>
      <a:spcAft>
        <a:spcPct val="0"/>
      </a:spcAft>
      <a:defRPr sz="1200" kern="1200">
        <a:solidFill>
          <a:schemeClr val="tx1"/>
        </a:solidFill>
        <a:latin typeface="Times New Roman" pitchFamily="18" charset="0"/>
        <a:ea typeface="+mn-ea"/>
        <a:cs typeface="Arial" charset="0"/>
      </a:defRPr>
    </a:lvl2pPr>
    <a:lvl3pPr marL="914400" algn="l" rtl="0" fontAlgn="base">
      <a:spcBef>
        <a:spcPct val="30000"/>
      </a:spcBef>
      <a:spcAft>
        <a:spcPct val="0"/>
      </a:spcAft>
      <a:defRPr sz="1200" kern="1200">
        <a:solidFill>
          <a:schemeClr val="tx1"/>
        </a:solidFill>
        <a:latin typeface="Times New Roman" pitchFamily="18" charset="0"/>
        <a:ea typeface="+mn-ea"/>
        <a:cs typeface="Arial" charset="0"/>
      </a:defRPr>
    </a:lvl3pPr>
    <a:lvl4pPr marL="1371600" algn="l" rtl="0" fontAlgn="base">
      <a:spcBef>
        <a:spcPct val="30000"/>
      </a:spcBef>
      <a:spcAft>
        <a:spcPct val="0"/>
      </a:spcAft>
      <a:defRPr sz="1200" kern="1200">
        <a:solidFill>
          <a:schemeClr val="tx1"/>
        </a:solidFill>
        <a:latin typeface="Times New Roman" pitchFamily="18" charset="0"/>
        <a:ea typeface="+mn-ea"/>
        <a:cs typeface="Arial" charset="0"/>
      </a:defRPr>
    </a:lvl4pPr>
    <a:lvl5pPr marL="1828800" algn="l" rtl="0" fontAlgn="base">
      <a:spcBef>
        <a:spcPct val="30000"/>
      </a:spcBef>
      <a:spcAft>
        <a:spcPct val="0"/>
      </a:spcAft>
      <a:defRPr sz="1200" kern="1200">
        <a:solidFill>
          <a:schemeClr val="tx1"/>
        </a:solidFill>
        <a:latin typeface="Times New Roman" pitchFamily="18"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96FA2528-D336-4F5E-BA3F-4E187022458A}" type="slidenum">
              <a:rPr lang="en-US"/>
              <a:pPr/>
              <a:t>1</a:t>
            </a:fld>
            <a:endParaRPr lang="en-US"/>
          </a:p>
        </p:txBody>
      </p:sp>
      <p:sp>
        <p:nvSpPr>
          <p:cNvPr id="452610" name="Rectangle 2"/>
          <p:cNvSpPr>
            <a:spLocks noGrp="1" noRot="1" noChangeAspect="1" noChangeArrowheads="1" noTextEdit="1"/>
          </p:cNvSpPr>
          <p:nvPr>
            <p:ph type="sldImg"/>
          </p:nvPr>
        </p:nvSpPr>
        <p:spPr>
          <a:xfrm>
            <a:off x="1257300" y="720725"/>
            <a:ext cx="4800600" cy="3600450"/>
          </a:xfrm>
          <a:ln/>
        </p:spPr>
      </p:sp>
      <p:sp>
        <p:nvSpPr>
          <p:cNvPr id="45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54ADA147-C38A-481B-ACB0-E89193671414}" type="slidenum">
              <a:rPr lang="en-US"/>
              <a:pPr/>
              <a:t>19</a:t>
            </a:fld>
            <a:endParaRPr lang="en-US"/>
          </a:p>
        </p:txBody>
      </p:sp>
      <p:sp>
        <p:nvSpPr>
          <p:cNvPr id="696322" name="Rectangle 2"/>
          <p:cNvSpPr>
            <a:spLocks noGrp="1" noRot="1" noChangeAspect="1" noChangeArrowheads="1" noTextEdit="1"/>
          </p:cNvSpPr>
          <p:nvPr>
            <p:ph type="sldImg"/>
          </p:nvPr>
        </p:nvSpPr>
        <p:spPr>
          <a:xfrm>
            <a:off x="1258888" y="720725"/>
            <a:ext cx="4800600" cy="3600450"/>
          </a:xfrm>
          <a:ln/>
        </p:spPr>
      </p:sp>
      <p:sp>
        <p:nvSpPr>
          <p:cNvPr id="696323" name="Rectangle 3"/>
          <p:cNvSpPr>
            <a:spLocks noGrp="1" noChangeArrowheads="1"/>
          </p:cNvSpPr>
          <p:nvPr>
            <p:ph type="body" idx="1"/>
          </p:nvPr>
        </p:nvSpPr>
        <p:spPr/>
        <p:txBody>
          <a:bodyPr/>
          <a:lstStyle/>
          <a:p>
            <a:pPr marL="228600" indent="-228600" defTabSz="754063">
              <a:buFont typeface="Wingdings" pitchFamily="2" charset="2"/>
              <a:buNone/>
            </a:pPr>
            <a:endParaRPr lang="en-US" sz="1400" dirty="0">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7742C3E0-0EBB-429A-9583-DA2040325489}" type="slidenum">
              <a:rPr lang="en-US"/>
              <a:pPr/>
              <a:t>20</a:t>
            </a:fld>
            <a:endParaRPr lang="en-US"/>
          </a:p>
        </p:txBody>
      </p:sp>
      <p:sp>
        <p:nvSpPr>
          <p:cNvPr id="769026" name="Rectangle 2"/>
          <p:cNvSpPr>
            <a:spLocks noGrp="1" noRot="1" noChangeAspect="1" noChangeArrowheads="1" noTextEdit="1"/>
          </p:cNvSpPr>
          <p:nvPr>
            <p:ph type="sldImg"/>
          </p:nvPr>
        </p:nvSpPr>
        <p:spPr>
          <a:xfrm>
            <a:off x="1257300" y="720725"/>
            <a:ext cx="4800600" cy="3600450"/>
          </a:xfrm>
          <a:ln/>
        </p:spPr>
      </p:sp>
      <p:sp>
        <p:nvSpPr>
          <p:cNvPr id="769027" name="Rectangle 3"/>
          <p:cNvSpPr>
            <a:spLocks noGrp="1" noChangeArrowheads="1"/>
          </p:cNvSpPr>
          <p:nvPr>
            <p:ph type="body" idx="1"/>
          </p:nvPr>
        </p:nvSpPr>
        <p:spPr/>
        <p:txBody>
          <a:bodyPr/>
          <a:lstStyle/>
          <a:p>
            <a:endParaRPr lang="en-US" sz="1000" dirty="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F6236259-F0EE-4146-9C0F-E803F9C60FDA}" type="slidenum">
              <a:rPr lang="en-US"/>
              <a:pPr/>
              <a:t>25</a:t>
            </a:fld>
            <a:endParaRPr lang="en-US"/>
          </a:p>
        </p:txBody>
      </p:sp>
      <p:sp>
        <p:nvSpPr>
          <p:cNvPr id="833538" name="Rectangle 2"/>
          <p:cNvSpPr>
            <a:spLocks noGrp="1" noRot="1" noChangeAspect="1" noChangeArrowheads="1" noTextEdit="1"/>
          </p:cNvSpPr>
          <p:nvPr>
            <p:ph type="sldImg"/>
          </p:nvPr>
        </p:nvSpPr>
        <p:spPr>
          <a:xfrm>
            <a:off x="1519238" y="563563"/>
            <a:ext cx="4186237" cy="3140075"/>
          </a:xfrm>
          <a:ln/>
        </p:spPr>
      </p:sp>
      <p:sp>
        <p:nvSpPr>
          <p:cNvPr id="833539" name="Rectangle 3"/>
          <p:cNvSpPr>
            <a:spLocks noGrp="1" noChangeArrowheads="1"/>
          </p:cNvSpPr>
          <p:nvPr>
            <p:ph type="body" idx="1"/>
          </p:nvPr>
        </p:nvSpPr>
        <p:spPr>
          <a:xfrm>
            <a:off x="569913" y="3784600"/>
            <a:ext cx="6175375" cy="5395913"/>
          </a:xfrm>
        </p:spPr>
        <p:txBody>
          <a:bodyPr/>
          <a:lstStyle/>
          <a:p>
            <a:endParaRPr lang="en-US" sz="14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Thermostatic Expansion Valves</a:t>
            </a:r>
          </a:p>
        </p:txBody>
      </p:sp>
      <p:sp>
        <p:nvSpPr>
          <p:cNvPr id="5" name="Date Placeholder 4"/>
          <p:cNvSpPr>
            <a:spLocks noGrp="1"/>
          </p:cNvSpPr>
          <p:nvPr>
            <p:ph type="dt" idx="11"/>
          </p:nvPr>
        </p:nvSpPr>
        <p:spPr/>
        <p:txBody>
          <a:bodyPr/>
          <a:lstStyle/>
          <a:p>
            <a:r>
              <a:rPr lang="en-US"/>
              <a:t>2013</a:t>
            </a:r>
          </a:p>
        </p:txBody>
      </p:sp>
      <p:sp>
        <p:nvSpPr>
          <p:cNvPr id="6" name="Footer Placeholder 5"/>
          <p:cNvSpPr>
            <a:spLocks noGrp="1"/>
          </p:cNvSpPr>
          <p:nvPr>
            <p:ph type="ftr" sz="quarter" idx="12"/>
          </p:nvPr>
        </p:nvSpPr>
        <p:spPr/>
        <p:txBody>
          <a:bodyPr/>
          <a:lstStyle/>
          <a:p>
            <a:r>
              <a:rPr lang="en-US"/>
              <a:t>Parker Hannifin Corp.</a:t>
            </a:r>
          </a:p>
        </p:txBody>
      </p:sp>
      <p:sp>
        <p:nvSpPr>
          <p:cNvPr id="7" name="Slide Number Placeholder 6"/>
          <p:cNvSpPr>
            <a:spLocks noGrp="1"/>
          </p:cNvSpPr>
          <p:nvPr>
            <p:ph type="sldNum" sz="quarter" idx="13"/>
          </p:nvPr>
        </p:nvSpPr>
        <p:spPr/>
        <p:txBody>
          <a:bodyPr/>
          <a:lstStyle/>
          <a:p>
            <a:fld id="{161E90BB-7571-47F6-9013-22262E7AD220}" type="slidenum">
              <a:rPr lang="en-US" smtClean="0"/>
              <a:pPr/>
              <a:t>26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F6236259-F0EE-4146-9C0F-E803F9C60FDA}" type="slidenum">
              <a:rPr lang="en-US"/>
              <a:pPr/>
              <a:t>28</a:t>
            </a:fld>
            <a:endParaRPr lang="en-US"/>
          </a:p>
        </p:txBody>
      </p:sp>
      <p:sp>
        <p:nvSpPr>
          <p:cNvPr id="833538" name="Rectangle 2"/>
          <p:cNvSpPr>
            <a:spLocks noGrp="1" noRot="1" noChangeAspect="1" noChangeArrowheads="1" noTextEdit="1"/>
          </p:cNvSpPr>
          <p:nvPr>
            <p:ph type="sldImg"/>
          </p:nvPr>
        </p:nvSpPr>
        <p:spPr>
          <a:xfrm>
            <a:off x="1519238" y="563563"/>
            <a:ext cx="4186237" cy="3140075"/>
          </a:xfrm>
          <a:ln/>
        </p:spPr>
      </p:sp>
      <p:sp>
        <p:nvSpPr>
          <p:cNvPr id="833539" name="Rectangle 3"/>
          <p:cNvSpPr>
            <a:spLocks noGrp="1" noChangeArrowheads="1"/>
          </p:cNvSpPr>
          <p:nvPr>
            <p:ph type="body" idx="1"/>
          </p:nvPr>
        </p:nvSpPr>
        <p:spPr>
          <a:xfrm>
            <a:off x="569913" y="3784600"/>
            <a:ext cx="6175375" cy="5395913"/>
          </a:xfrm>
        </p:spPr>
        <p:txBody>
          <a:bodyPr/>
          <a:lstStyle/>
          <a:p>
            <a:endParaRPr lang="en-US" sz="14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6B7AB08A-D7E0-4C93-96F8-E3C32DC91DE9}" type="slidenum">
              <a:rPr lang="en-US"/>
              <a:pPr/>
              <a:t>29</a:t>
            </a:fld>
            <a:endParaRPr lang="en-US"/>
          </a:p>
        </p:txBody>
      </p:sp>
      <p:sp>
        <p:nvSpPr>
          <p:cNvPr id="389122" name="Rectangle 2"/>
          <p:cNvSpPr>
            <a:spLocks noGrp="1" noRot="1" noChangeAspect="1" noChangeArrowheads="1" noTextEdit="1"/>
          </p:cNvSpPr>
          <p:nvPr>
            <p:ph type="sldImg"/>
          </p:nvPr>
        </p:nvSpPr>
        <p:spPr>
          <a:xfrm>
            <a:off x="1257300" y="720725"/>
            <a:ext cx="4800600" cy="3600450"/>
          </a:xfrm>
          <a:ln/>
        </p:spPr>
      </p:sp>
      <p:sp>
        <p:nvSpPr>
          <p:cNvPr id="389123" name="Rectangle 3"/>
          <p:cNvSpPr>
            <a:spLocks noGrp="1" noChangeArrowheads="1"/>
          </p:cNvSpPr>
          <p:nvPr>
            <p:ph type="body" idx="1"/>
          </p:nvPr>
        </p:nvSpPr>
        <p:spPr/>
        <p:txBody>
          <a:bodyPr/>
          <a:lstStyle/>
          <a:p>
            <a:pPr eaLnBrk="0" hangingPunct="0">
              <a:spcBef>
                <a:spcPct val="0"/>
              </a:spcBef>
            </a:pPr>
            <a:r>
              <a:rPr lang="en-US" sz="1400" b="1" dirty="0"/>
              <a:t>Bulb Location and Installation </a:t>
            </a:r>
          </a:p>
          <a:p>
            <a:pPr eaLnBrk="0" hangingPunct="0">
              <a:spcBef>
                <a:spcPct val="0"/>
              </a:spcBef>
            </a:pPr>
            <a:r>
              <a:rPr lang="en-US" sz="1400" dirty="0">
                <a:cs typeface="Times New Roman" pitchFamily="18" charset="0"/>
              </a:rPr>
              <a:t>Since the control response of the bulb is crucial for satisfactory operation, care should be taken in its mounting and positioning.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Always make sure the suction line is cleaned before clamping the bulb in place.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On lines that are 5/8 " O.D. or smaller, the bulb may be installed on top of the line or side mounted (preferably at the 3 o'clock position).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On lines that are 1 " O.D. or larger, the remote bulb should be installed at 45° or at approximately the 4 or 8 o'clock position.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Never mount a bulb on the bottom of suction lines because a mixture of refrigerant and oil may be present at that point, especially on smaller lines.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It is good practice to insulate the bulb regardless of  the refrigerant type. This ensures that the bulb will only respond to the suction gas temperature and will not be affected by condensation, ice formation or ambient temperatures.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Avoid mounting the bulb on vertical lines or close to reversing valves.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The bulb should always be mounted between the evaporator outlet and the external equalizer connection and should be as close to the evaporator outlet as possible (generally 3 to 6 inches).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On systems that have multiple evaporators, the bulb must be mounted on the suction line of the evaporator that it controls. Do not mount the bulb on the common suction line.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Install traps on vertical risers. </a:t>
            </a:r>
            <a:endParaRPr lang="en-US" sz="14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BC621B7E-A67E-42A8-A4F4-4BA93B3E6799}" type="slidenum">
              <a:rPr lang="en-US"/>
              <a:pPr/>
              <a:t>30</a:t>
            </a:fld>
            <a:endParaRPr lang="en-US"/>
          </a:p>
        </p:txBody>
      </p:sp>
      <p:sp>
        <p:nvSpPr>
          <p:cNvPr id="755714" name="Rectangle 2"/>
          <p:cNvSpPr>
            <a:spLocks noGrp="1" noRot="1" noChangeAspect="1" noChangeArrowheads="1" noTextEdit="1"/>
          </p:cNvSpPr>
          <p:nvPr>
            <p:ph type="sldImg"/>
          </p:nvPr>
        </p:nvSpPr>
        <p:spPr>
          <a:xfrm>
            <a:off x="1257300" y="720725"/>
            <a:ext cx="4800600" cy="3600450"/>
          </a:xfrm>
          <a:ln/>
        </p:spPr>
      </p:sp>
      <p:sp>
        <p:nvSpPr>
          <p:cNvPr id="755715" name="Rectangle 3"/>
          <p:cNvSpPr>
            <a:spLocks noGrp="1" noChangeArrowheads="1"/>
          </p:cNvSpPr>
          <p:nvPr>
            <p:ph type="body" idx="1"/>
          </p:nvPr>
        </p:nvSpPr>
        <p:spPr/>
        <p:txBody>
          <a:bodyPr/>
          <a:lstStyle/>
          <a:p>
            <a:pPr eaLnBrk="0" hangingPunct="0">
              <a:spcBef>
                <a:spcPct val="0"/>
              </a:spcBef>
            </a:pPr>
            <a:r>
              <a:rPr lang="en-US" sz="1400" b="1" dirty="0"/>
              <a:t>Bulb Location and Installation </a:t>
            </a:r>
          </a:p>
          <a:p>
            <a:pPr eaLnBrk="0" hangingPunct="0">
              <a:spcBef>
                <a:spcPct val="0"/>
              </a:spcBef>
            </a:pPr>
            <a:r>
              <a:rPr lang="en-US" sz="1400" dirty="0">
                <a:cs typeface="Times New Roman" pitchFamily="18" charset="0"/>
              </a:rPr>
              <a:t>Since the control response of the bulb is crucial for satisfactory operation, care should be taken in its mounting and positioning.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Always make sure the suction line is cleaned before clamping the bulb in place.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On lines that are 7/8 " O.D. or smaller, the bulb may be installed on top of the line or side mounted (preferably at the 3 o'clock position).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On lines that are 1 " O.D. or larger, the remote bulb should be installed at 45° or at approximately the 4 or 8 o'clock position.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Never mount a bulb on the bottom of suction lines because a mixture of refrigerant and oil may be present at that point, especially on smaller lines.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It is good practice to insulate the bulb regardless of  the refrigerant type. This ensures that the bulb will only respond to the suction gas temperature and will not be affected by condensation, ice formation or ambient temperatures.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Avoid mounting the bulb on vertical lines or close to reversing valves.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The bulb should always be mounted between the evaporator outlet and the external equalizer connection and should be as close to the evaporator outlet as possible (generally 3 to 6 inches).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On systems that have multiple evaporators, the bulb must be mounted on the suction line of the evaporator that it controls. Do not mount the bulb on the common suction line. </a:t>
            </a:r>
          </a:p>
          <a:p>
            <a:pPr eaLnBrk="0" hangingPunct="0">
              <a:spcBef>
                <a:spcPct val="0"/>
              </a:spcBef>
            </a:pPr>
            <a:r>
              <a:rPr lang="en-US" sz="1400" dirty="0">
                <a:latin typeface="Arial"/>
                <a:cs typeface="Times New Roman" pitchFamily="18" charset="0"/>
              </a:rPr>
              <a:t>·    </a:t>
            </a:r>
            <a:r>
              <a:rPr lang="en-US" sz="1400" dirty="0">
                <a:cs typeface="Times New Roman" pitchFamily="18" charset="0"/>
              </a:rPr>
              <a:t>Install traps on vertical risers. </a:t>
            </a:r>
            <a:endParaRPr lang="en-US" sz="14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Thermostatic Expansion Valves</a:t>
            </a:r>
          </a:p>
        </p:txBody>
      </p:sp>
      <p:sp>
        <p:nvSpPr>
          <p:cNvPr id="5" name="Date Placeholder 4"/>
          <p:cNvSpPr>
            <a:spLocks noGrp="1"/>
          </p:cNvSpPr>
          <p:nvPr>
            <p:ph type="dt" idx="11"/>
          </p:nvPr>
        </p:nvSpPr>
        <p:spPr/>
        <p:txBody>
          <a:bodyPr/>
          <a:lstStyle/>
          <a:p>
            <a:r>
              <a:rPr lang="en-US"/>
              <a:t>2013</a:t>
            </a:r>
          </a:p>
        </p:txBody>
      </p:sp>
      <p:sp>
        <p:nvSpPr>
          <p:cNvPr id="6" name="Footer Placeholder 5"/>
          <p:cNvSpPr>
            <a:spLocks noGrp="1"/>
          </p:cNvSpPr>
          <p:nvPr>
            <p:ph type="ftr" sz="quarter" idx="12"/>
          </p:nvPr>
        </p:nvSpPr>
        <p:spPr/>
        <p:txBody>
          <a:bodyPr/>
          <a:lstStyle/>
          <a:p>
            <a:r>
              <a:rPr lang="en-US"/>
              <a:t>Parker Hannifin Corp.</a:t>
            </a:r>
          </a:p>
        </p:txBody>
      </p:sp>
      <p:sp>
        <p:nvSpPr>
          <p:cNvPr id="7" name="Slide Number Placeholder 6"/>
          <p:cNvSpPr>
            <a:spLocks noGrp="1"/>
          </p:cNvSpPr>
          <p:nvPr>
            <p:ph type="sldNum" sz="quarter" idx="13"/>
          </p:nvPr>
        </p:nvSpPr>
        <p:spPr/>
        <p:txBody>
          <a:bodyPr/>
          <a:lstStyle/>
          <a:p>
            <a:fld id="{161E90BB-7571-47F6-9013-22262E7AD220}" type="slidenum">
              <a:rPr lang="en-US" smtClean="0"/>
              <a:pPr/>
              <a:t>31</a:t>
            </a:fld>
            <a:endParaRPr lang="en-US"/>
          </a:p>
        </p:txBody>
      </p:sp>
    </p:spTree>
    <p:extLst>
      <p:ext uri="{BB962C8B-B14F-4D97-AF65-F5344CB8AC3E}">
        <p14:creationId xmlns:p14="http://schemas.microsoft.com/office/powerpoint/2010/main" val="13280318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5E0A1500-7F2A-40A7-9DBC-E6FC7139A3EE}" type="slidenum">
              <a:rPr lang="en-US"/>
              <a:pPr/>
              <a:t>33</a:t>
            </a:fld>
            <a:endParaRPr lang="en-US"/>
          </a:p>
        </p:txBody>
      </p:sp>
      <p:sp>
        <p:nvSpPr>
          <p:cNvPr id="307202" name="Rectangle 2"/>
          <p:cNvSpPr>
            <a:spLocks noGrp="1" noRot="1" noChangeAspect="1" noChangeArrowheads="1" noTextEdit="1"/>
          </p:cNvSpPr>
          <p:nvPr>
            <p:ph type="sldImg"/>
          </p:nvPr>
        </p:nvSpPr>
        <p:spPr>
          <a:xfrm>
            <a:off x="1257300" y="720725"/>
            <a:ext cx="4800600" cy="3600450"/>
          </a:xfrm>
          <a:ln/>
        </p:spPr>
      </p:sp>
      <p:sp>
        <p:nvSpPr>
          <p:cNvPr id="307203" name="Rectangle 3"/>
          <p:cNvSpPr>
            <a:spLocks noGrp="1" noChangeArrowheads="1"/>
          </p:cNvSpPr>
          <p:nvPr>
            <p:ph type="body" idx="1"/>
          </p:nvPr>
        </p:nvSpPr>
        <p:spPr/>
        <p:txBody>
          <a:bodyPr/>
          <a:lstStyle/>
          <a:p>
            <a:pPr marL="190500" indent="-190500" defTabSz="754063">
              <a:buFont typeface="Wingdings" pitchFamily="2" charset="2"/>
              <a:buNone/>
            </a:pPr>
            <a:r>
              <a:rPr lang="en-US" sz="1400" b="1" u="sng" dirty="0"/>
              <a:t>External Equalizer Use</a:t>
            </a:r>
            <a:endParaRPr lang="en-US" sz="1400" b="1" dirty="0"/>
          </a:p>
          <a:p>
            <a:pPr marL="190500" indent="-190500" defTabSz="754063">
              <a:buFont typeface="Wingdings" pitchFamily="2" charset="2"/>
              <a:buNone/>
            </a:pPr>
            <a:r>
              <a:rPr lang="en-US" sz="1400" dirty="0"/>
              <a:t>Use external equalizers for </a:t>
            </a:r>
            <a:r>
              <a:rPr lang="en-US" sz="1400" dirty="0" err="1"/>
              <a:t>evap</a:t>
            </a:r>
            <a:r>
              <a:rPr lang="en-US" sz="1400" dirty="0"/>
              <a:t> / distributor pressure drops over 3 psi.</a:t>
            </a:r>
          </a:p>
          <a:p>
            <a:pPr marL="190500" indent="-190500" defTabSz="754063">
              <a:buFont typeface="Wingdings" pitchFamily="2" charset="2"/>
              <a:buNone/>
            </a:pPr>
            <a:r>
              <a:rPr lang="en-US" sz="1400" dirty="0"/>
              <a:t>Can be mounted upstream or downstream of bulb for Parker valves due to balanced port construction - keep toward top of suction line to prevent oil logging.</a:t>
            </a:r>
            <a:endParaRPr lang="en-US" sz="1400" dirty="0">
              <a:solidFill>
                <a:schemeClr val="hlin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Thermostatic Expansion Valves</a:t>
            </a:r>
          </a:p>
        </p:txBody>
      </p:sp>
      <p:sp>
        <p:nvSpPr>
          <p:cNvPr id="5" name="Date Placeholder 4"/>
          <p:cNvSpPr>
            <a:spLocks noGrp="1"/>
          </p:cNvSpPr>
          <p:nvPr>
            <p:ph type="dt" idx="11"/>
          </p:nvPr>
        </p:nvSpPr>
        <p:spPr/>
        <p:txBody>
          <a:bodyPr/>
          <a:lstStyle/>
          <a:p>
            <a:r>
              <a:rPr lang="en-US"/>
              <a:t>2013</a:t>
            </a:r>
          </a:p>
        </p:txBody>
      </p:sp>
      <p:sp>
        <p:nvSpPr>
          <p:cNvPr id="6" name="Footer Placeholder 5"/>
          <p:cNvSpPr>
            <a:spLocks noGrp="1"/>
          </p:cNvSpPr>
          <p:nvPr>
            <p:ph type="ftr" sz="quarter" idx="12"/>
          </p:nvPr>
        </p:nvSpPr>
        <p:spPr/>
        <p:txBody>
          <a:bodyPr/>
          <a:lstStyle/>
          <a:p>
            <a:r>
              <a:rPr lang="en-US"/>
              <a:t>Parker Hannifin Corp.</a:t>
            </a:r>
          </a:p>
        </p:txBody>
      </p:sp>
      <p:sp>
        <p:nvSpPr>
          <p:cNvPr id="7" name="Slide Number Placeholder 6"/>
          <p:cNvSpPr>
            <a:spLocks noGrp="1"/>
          </p:cNvSpPr>
          <p:nvPr>
            <p:ph type="sldNum" sz="quarter" idx="13"/>
          </p:nvPr>
        </p:nvSpPr>
        <p:spPr/>
        <p:txBody>
          <a:bodyPr/>
          <a:lstStyle/>
          <a:p>
            <a:fld id="{161E90BB-7571-47F6-9013-22262E7AD220}" type="slidenum">
              <a:rPr lang="en-US" smtClean="0"/>
              <a:pPr/>
              <a:t>34</a:t>
            </a:fld>
            <a:endParaRPr lang="en-US"/>
          </a:p>
        </p:txBody>
      </p:sp>
    </p:spTree>
    <p:extLst>
      <p:ext uri="{BB962C8B-B14F-4D97-AF65-F5344CB8AC3E}">
        <p14:creationId xmlns:p14="http://schemas.microsoft.com/office/powerpoint/2010/main" val="1328031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0751B830-D640-4927-AA52-1AA94AA31BC4}" type="slidenum">
              <a:rPr lang="en-US"/>
              <a:pPr/>
              <a:t>2</a:t>
            </a:fld>
            <a:endParaRPr lang="en-US"/>
          </a:p>
        </p:txBody>
      </p:sp>
      <p:sp>
        <p:nvSpPr>
          <p:cNvPr id="855042" name="Rectangle 2"/>
          <p:cNvSpPr>
            <a:spLocks noGrp="1" noRot="1" noChangeAspect="1" noChangeArrowheads="1" noTextEdit="1"/>
          </p:cNvSpPr>
          <p:nvPr>
            <p:ph type="sldImg"/>
          </p:nvPr>
        </p:nvSpPr>
        <p:spPr>
          <a:xfrm>
            <a:off x="1257300" y="720725"/>
            <a:ext cx="4800600" cy="3600450"/>
          </a:xfrm>
          <a:ln/>
        </p:spPr>
      </p:sp>
      <p:sp>
        <p:nvSpPr>
          <p:cNvPr id="85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C8DC7BB0-BDDE-448F-9BD6-EBA90D4E83C3}" type="slidenum">
              <a:rPr lang="en-US"/>
              <a:pPr/>
              <a:t>35</a:t>
            </a:fld>
            <a:endParaRPr lang="en-US"/>
          </a:p>
        </p:txBody>
      </p:sp>
      <p:sp>
        <p:nvSpPr>
          <p:cNvPr id="738306" name="Rectangle 2"/>
          <p:cNvSpPr>
            <a:spLocks noGrp="1" noRot="1" noChangeAspect="1" noChangeArrowheads="1" noTextEdit="1"/>
          </p:cNvSpPr>
          <p:nvPr>
            <p:ph type="sldImg"/>
          </p:nvPr>
        </p:nvSpPr>
        <p:spPr>
          <a:xfrm>
            <a:off x="1257300" y="720725"/>
            <a:ext cx="4800600" cy="3600450"/>
          </a:xfrm>
          <a:ln/>
        </p:spPr>
      </p:sp>
      <p:sp>
        <p:nvSpPr>
          <p:cNvPr id="738307" name="Rectangle 3"/>
          <p:cNvSpPr>
            <a:spLocks noGrp="1" noChangeArrowheads="1"/>
          </p:cNvSpPr>
          <p:nvPr>
            <p:ph type="body" idx="1"/>
          </p:nvPr>
        </p:nvSpPr>
        <p:spPr/>
        <p:txBody>
          <a:bodyPr/>
          <a:lstStyle/>
          <a:p>
            <a:pPr marL="190500" indent="-190500" defTabSz="754063"/>
            <a:r>
              <a:rPr lang="en-US" sz="1400" b="1" u="sng" dirty="0"/>
              <a:t>Brazing</a:t>
            </a:r>
            <a:endParaRPr lang="en-US" sz="1400" b="1" dirty="0"/>
          </a:p>
          <a:p>
            <a:pPr marL="190500" indent="-190500" defTabSz="754063">
              <a:buFont typeface="Wingdings" pitchFamily="2" charset="2"/>
              <a:buNone/>
            </a:pPr>
            <a:r>
              <a:rPr lang="en-US" sz="1400" dirty="0"/>
              <a:t>Limit body temperature to 250°F (120° C) due to internal seals used for balanced port construction.</a:t>
            </a:r>
          </a:p>
          <a:p>
            <a:pPr marL="190500" indent="-190500" defTabSz="754063">
              <a:buFont typeface="Wingdings" pitchFamily="2" charset="2"/>
              <a:buNone/>
            </a:pPr>
            <a:r>
              <a:rPr lang="en-US" sz="1400" dirty="0"/>
              <a:t>Do not disassemble valves for installation (WRAP VALVE BODY)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5E0A1500-7F2A-40A7-9DBC-E6FC7139A3EE}" type="slidenum">
              <a:rPr lang="en-US"/>
              <a:pPr/>
              <a:t>36</a:t>
            </a:fld>
            <a:endParaRPr lang="en-US"/>
          </a:p>
        </p:txBody>
      </p:sp>
      <p:sp>
        <p:nvSpPr>
          <p:cNvPr id="307202" name="Rectangle 2"/>
          <p:cNvSpPr>
            <a:spLocks noGrp="1" noRot="1" noChangeAspect="1" noChangeArrowheads="1" noTextEdit="1"/>
          </p:cNvSpPr>
          <p:nvPr>
            <p:ph type="sldImg"/>
          </p:nvPr>
        </p:nvSpPr>
        <p:spPr>
          <a:xfrm>
            <a:off x="1257300" y="720725"/>
            <a:ext cx="4800600" cy="3600450"/>
          </a:xfrm>
          <a:ln/>
        </p:spPr>
      </p:sp>
      <p:sp>
        <p:nvSpPr>
          <p:cNvPr id="307203" name="Rectangle 3"/>
          <p:cNvSpPr>
            <a:spLocks noGrp="1" noChangeArrowheads="1"/>
          </p:cNvSpPr>
          <p:nvPr>
            <p:ph type="body" idx="1"/>
          </p:nvPr>
        </p:nvSpPr>
        <p:spPr/>
        <p:txBody>
          <a:bodyPr/>
          <a:lstStyle/>
          <a:p>
            <a:pPr marL="190500" indent="-190500" defTabSz="754063">
              <a:buFont typeface="Wingdings" pitchFamily="2" charset="2"/>
              <a:buNone/>
            </a:pPr>
            <a:r>
              <a:rPr lang="en-US" sz="1400" b="1" u="sng" dirty="0"/>
              <a:t>Valve Orientation</a:t>
            </a:r>
            <a:endParaRPr lang="en-US" sz="1400" b="1" dirty="0"/>
          </a:p>
          <a:p>
            <a:pPr marL="190500" indent="-190500" defTabSz="754063">
              <a:buFont typeface="Wingdings" pitchFamily="2" charset="2"/>
              <a:buNone/>
            </a:pPr>
            <a:r>
              <a:rPr lang="en-US" sz="1400" dirty="0"/>
              <a:t>Parker valves are not position sensitive; however, optimal operation is achieved with power element UP to avoid oil accumulation near diaphragm cavity.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516E3FBA-C5A9-4B8A-8E04-97A04497ECF2}" type="slidenum">
              <a:rPr lang="en-US"/>
              <a:pPr/>
              <a:t>37</a:t>
            </a:fld>
            <a:endParaRPr lang="en-US"/>
          </a:p>
        </p:txBody>
      </p:sp>
      <p:sp>
        <p:nvSpPr>
          <p:cNvPr id="462850" name="Rectangle 2"/>
          <p:cNvSpPr>
            <a:spLocks noGrp="1" noRot="1" noChangeAspect="1" noChangeArrowheads="1" noTextEdit="1"/>
          </p:cNvSpPr>
          <p:nvPr>
            <p:ph type="sldImg"/>
          </p:nvPr>
        </p:nvSpPr>
        <p:spPr>
          <a:xfrm>
            <a:off x="1257300" y="720725"/>
            <a:ext cx="4800600" cy="3600450"/>
          </a:xfrm>
          <a:ln/>
        </p:spPr>
      </p:sp>
      <p:sp>
        <p:nvSpPr>
          <p:cNvPr id="462851" name="Rectangle 3"/>
          <p:cNvSpPr>
            <a:spLocks noGrp="1" noChangeArrowheads="1"/>
          </p:cNvSpPr>
          <p:nvPr>
            <p:ph type="body" idx="1"/>
          </p:nvPr>
        </p:nvSpPr>
        <p:spPr/>
        <p:txBody>
          <a:bodyPr/>
          <a:lstStyle/>
          <a:p>
            <a:r>
              <a:rPr lang="en-US" sz="1400" b="1" u="sng" dirty="0"/>
              <a:t>Superheat Adjustment</a:t>
            </a:r>
            <a:endParaRPr lang="en-US" b="1" dirty="0"/>
          </a:p>
          <a:p>
            <a:pPr>
              <a:buFont typeface="Wingdings" pitchFamily="2" charset="2"/>
              <a:buChar char="§"/>
            </a:pPr>
            <a:r>
              <a:rPr lang="en-US" sz="1400" dirty="0"/>
              <a:t>Superheat degrees / turn varies per refrigerant and evaporator temperature</a:t>
            </a:r>
          </a:p>
          <a:p>
            <a:pPr>
              <a:buFont typeface="Wingdings" pitchFamily="2" charset="2"/>
              <a:buChar char="§"/>
            </a:pPr>
            <a:r>
              <a:rPr lang="en-US" sz="1400" dirty="0"/>
              <a:t>Clockwise increases superheat / Decreases refrigerant flow</a:t>
            </a:r>
          </a:p>
          <a:p>
            <a:pPr>
              <a:buFont typeface="Wingdings" pitchFamily="2" charset="2"/>
              <a:buChar char="§"/>
            </a:pPr>
            <a:r>
              <a:rPr lang="en-US" sz="1400" dirty="0"/>
              <a:t>Counter clockwise decreases</a:t>
            </a:r>
            <a:r>
              <a:rPr lang="en-US" sz="1400" baseline="0" dirty="0"/>
              <a:t> superheat / Increases refrigerant flow</a:t>
            </a:r>
            <a:endParaRPr lang="en-US" sz="14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Parker - Refrigerants / Lubricants / Parflush</a:t>
            </a:r>
            <a:endParaRPr lang="en-US" dirty="0"/>
          </a:p>
        </p:txBody>
      </p:sp>
      <p:sp>
        <p:nvSpPr>
          <p:cNvPr id="5" name="Date Placeholder 4"/>
          <p:cNvSpPr>
            <a:spLocks noGrp="1"/>
          </p:cNvSpPr>
          <p:nvPr>
            <p:ph type="dt" idx="11"/>
          </p:nvPr>
        </p:nvSpPr>
        <p:spPr/>
        <p:txBody>
          <a:bodyPr/>
          <a:lstStyle/>
          <a:p>
            <a:r>
              <a:rPr lang="en-US"/>
              <a:t>2013 - 2014</a:t>
            </a:r>
          </a:p>
        </p:txBody>
      </p:sp>
      <p:sp>
        <p:nvSpPr>
          <p:cNvPr id="6" name="Footer Placeholder 5"/>
          <p:cNvSpPr>
            <a:spLocks noGrp="1"/>
          </p:cNvSpPr>
          <p:nvPr>
            <p:ph type="ftr" sz="quarter" idx="12"/>
          </p:nvPr>
        </p:nvSpPr>
        <p:spPr/>
        <p:txBody>
          <a:bodyPr/>
          <a:lstStyle/>
          <a:p>
            <a:r>
              <a:rPr lang="en-US"/>
              <a:t>Parker Hannifin Corp.</a:t>
            </a:r>
          </a:p>
        </p:txBody>
      </p:sp>
      <p:sp>
        <p:nvSpPr>
          <p:cNvPr id="7" name="Slide Number Placeholder 6"/>
          <p:cNvSpPr>
            <a:spLocks noGrp="1"/>
          </p:cNvSpPr>
          <p:nvPr>
            <p:ph type="sldNum" sz="quarter" idx="13"/>
          </p:nvPr>
        </p:nvSpPr>
        <p:spPr/>
        <p:txBody>
          <a:bodyPr/>
          <a:lstStyle/>
          <a:p>
            <a:fld id="{152461FD-9748-4C2F-95AC-561F1451D8EE}" type="slidenum">
              <a:rPr lang="en-US" smtClean="0"/>
              <a:pPr/>
              <a:t>41</a:t>
            </a:fld>
            <a:endParaRPr lang="en-US"/>
          </a:p>
        </p:txBody>
      </p:sp>
    </p:spTree>
    <p:extLst>
      <p:ext uri="{BB962C8B-B14F-4D97-AF65-F5344CB8AC3E}">
        <p14:creationId xmlns:p14="http://schemas.microsoft.com/office/powerpoint/2010/main" val="180957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4B4A4ABC-9F03-43C9-A15F-337EF7E1B1AE}" type="slidenum">
              <a:rPr lang="en-US" smtClean="0"/>
              <a:pPr>
                <a:defRPr/>
              </a:pPr>
              <a:t>4</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Parker - Refrigerants / Lubricants / Parflush</a:t>
            </a:r>
          </a:p>
        </p:txBody>
      </p:sp>
      <p:sp>
        <p:nvSpPr>
          <p:cNvPr id="5" name="Rectangle 3"/>
          <p:cNvSpPr>
            <a:spLocks noGrp="1" noChangeArrowheads="1"/>
          </p:cNvSpPr>
          <p:nvPr>
            <p:ph type="dt" idx="1"/>
          </p:nvPr>
        </p:nvSpPr>
        <p:spPr>
          <a:ln/>
        </p:spPr>
        <p:txBody>
          <a:bodyPr/>
          <a:lstStyle/>
          <a:p>
            <a:r>
              <a:rPr lang="en-US"/>
              <a:t>2013 - 2014</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625A3426-F9EA-4A14-9616-CC4519248649}" type="slidenum">
              <a:rPr lang="en-US"/>
              <a:pPr/>
              <a:t>5</a:t>
            </a:fld>
            <a:endParaRPr lang="en-US"/>
          </a:p>
        </p:txBody>
      </p:sp>
      <p:sp>
        <p:nvSpPr>
          <p:cNvPr id="876546" name="Rectangle 2"/>
          <p:cNvSpPr>
            <a:spLocks noGrp="1" noRot="1" noChangeAspect="1" noChangeArrowheads="1" noTextEdit="1"/>
          </p:cNvSpPr>
          <p:nvPr>
            <p:ph type="sldImg"/>
          </p:nvPr>
        </p:nvSpPr>
        <p:spPr>
          <a:xfrm>
            <a:off x="1258888" y="719138"/>
            <a:ext cx="4802187" cy="3602037"/>
          </a:xfrm>
          <a:ln/>
        </p:spPr>
      </p:sp>
      <p:sp>
        <p:nvSpPr>
          <p:cNvPr id="876547" name="Rectangle 3"/>
          <p:cNvSpPr>
            <a:spLocks noGrp="1" noChangeArrowheads="1"/>
          </p:cNvSpPr>
          <p:nvPr>
            <p:ph type="body" idx="1"/>
          </p:nvPr>
        </p:nvSpPr>
        <p:spPr>
          <a:xfrm>
            <a:off x="1109663" y="4938713"/>
            <a:ext cx="5222875" cy="4298950"/>
          </a:xfrm>
          <a:noFill/>
          <a:ln/>
        </p:spPr>
        <p:txBody>
          <a:bodyPr lIns="80525" tIns="40263" rIns="80525" bIns="40263"/>
          <a:lstStyle/>
          <a:p>
            <a:pPr defTabSz="754063">
              <a:lnSpc>
                <a:spcPct val="150000"/>
              </a:lnSpc>
            </a:pP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88751041-5EAB-4C9E-8FB0-5414B399B75E}" type="slidenum">
              <a:rPr lang="en-US"/>
              <a:pPr/>
              <a:t>8</a:t>
            </a:fld>
            <a:endParaRPr lang="en-US"/>
          </a:p>
        </p:txBody>
      </p:sp>
      <p:sp>
        <p:nvSpPr>
          <p:cNvPr id="831490" name="Rectangle 2"/>
          <p:cNvSpPr>
            <a:spLocks noGrp="1" noRot="1" noChangeAspect="1" noChangeArrowheads="1" noTextEdit="1"/>
          </p:cNvSpPr>
          <p:nvPr>
            <p:ph type="sldImg"/>
          </p:nvPr>
        </p:nvSpPr>
        <p:spPr>
          <a:xfrm>
            <a:off x="1257300" y="720725"/>
            <a:ext cx="4800600" cy="3600450"/>
          </a:xfrm>
          <a:ln/>
        </p:spPr>
      </p:sp>
      <p:sp>
        <p:nvSpPr>
          <p:cNvPr id="831491" name="Rectangle 3"/>
          <p:cNvSpPr>
            <a:spLocks noGrp="1" noChangeArrowheads="1"/>
          </p:cNvSpPr>
          <p:nvPr>
            <p:ph type="body" idx="1"/>
          </p:nvPr>
        </p:nvSpPr>
        <p:spPr>
          <a:xfrm>
            <a:off x="731838" y="4560888"/>
            <a:ext cx="5851525" cy="4319587"/>
          </a:xfrm>
        </p:spPr>
        <p:txBody>
          <a:bodyPr/>
          <a:lstStyle/>
          <a:p>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defTabSz="754063">
              <a:buFont typeface="Wingdings" pitchFamily="2" charset="2"/>
              <a:buNone/>
            </a:pPr>
            <a:r>
              <a:rPr lang="en-US" sz="1200" b="1" dirty="0">
                <a:latin typeface="Arial" charset="0"/>
              </a:rPr>
              <a:t>How do you determine superheat?</a:t>
            </a:r>
          </a:p>
          <a:p>
            <a:pPr marL="228600" indent="-228600" defTabSz="754063">
              <a:buFont typeface="Wingdings" pitchFamily="2" charset="2"/>
              <a:buAutoNum type="arabicPeriod"/>
            </a:pPr>
            <a:r>
              <a:rPr lang="en-US" sz="1200" dirty="0">
                <a:latin typeface="Arial" charset="0"/>
                <a:cs typeface="Times New Roman" pitchFamily="18" charset="0"/>
              </a:rPr>
              <a:t>  Determine suction pressure at the evaporator outlet with a gauge. On close coupled installations, suction pressure may be read at compressor suction connection. </a:t>
            </a:r>
          </a:p>
          <a:p>
            <a:pPr marL="228600" indent="-228600" defTabSz="754063">
              <a:buFont typeface="Wingdings" pitchFamily="2" charset="2"/>
              <a:buAutoNum type="arabicPeriod"/>
            </a:pPr>
            <a:r>
              <a:rPr lang="en-US" sz="1200" dirty="0">
                <a:latin typeface="Arial" charset="0"/>
                <a:cs typeface="Times New Roman" pitchFamily="18" charset="0"/>
              </a:rPr>
              <a:t>  Use pressure temperature chart to determine saturation temperature at observed suction pressure. </a:t>
            </a:r>
          </a:p>
          <a:p>
            <a:pPr marL="228600" indent="-228600" defTabSz="754063">
              <a:buFont typeface="Wingdings" pitchFamily="2" charset="2"/>
              <a:buAutoNum type="arabicPeriod"/>
            </a:pPr>
            <a:r>
              <a:rPr lang="en-US" sz="1200" dirty="0">
                <a:latin typeface="Arial" charset="0"/>
                <a:cs typeface="Times New Roman" pitchFamily="18" charset="0"/>
              </a:rPr>
              <a:t>  Measure suction gas temperature on the line at the expansion valve bulb's remote location. </a:t>
            </a:r>
          </a:p>
          <a:p>
            <a:pPr marL="228600" indent="-228600" defTabSz="754063">
              <a:buFont typeface="Wingdings" pitchFamily="2" charset="2"/>
              <a:buAutoNum type="arabicPeriod"/>
            </a:pPr>
            <a:r>
              <a:rPr lang="en-US" sz="1200" dirty="0">
                <a:latin typeface="Arial" charset="0"/>
                <a:cs typeface="Times New Roman" pitchFamily="18" charset="0"/>
              </a:rPr>
              <a:t>  Subtract saturation temperature (from Step 2) from suction gas temperature (from Step 3). </a:t>
            </a:r>
          </a:p>
          <a:p>
            <a:pPr marL="228600" indent="-228600" defTabSz="754063">
              <a:buFont typeface="Wingdings" pitchFamily="2" charset="2"/>
              <a:buAutoNum type="arabicPeriod"/>
            </a:pPr>
            <a:r>
              <a:rPr lang="en-US" sz="1200" dirty="0">
                <a:latin typeface="Arial" charset="0"/>
                <a:cs typeface="Times New Roman" pitchFamily="18" charset="0"/>
              </a:rPr>
              <a:t>  The difference is the superheat of the suction gas. (Example uses R-410A). </a:t>
            </a:r>
            <a:endParaRPr lang="en-US" sz="1200" dirty="0">
              <a:latin typeface="Arial" charset="0"/>
            </a:endParaRPr>
          </a:p>
        </p:txBody>
      </p:sp>
      <p:sp>
        <p:nvSpPr>
          <p:cNvPr id="4" name="Header Placeholder 3"/>
          <p:cNvSpPr>
            <a:spLocks noGrp="1"/>
          </p:cNvSpPr>
          <p:nvPr>
            <p:ph type="hdr" sz="quarter" idx="10"/>
          </p:nvPr>
        </p:nvSpPr>
        <p:spPr/>
        <p:txBody>
          <a:bodyPr/>
          <a:lstStyle/>
          <a:p>
            <a:r>
              <a:rPr lang="en-US"/>
              <a:t>Thermostatic Expansion Valves</a:t>
            </a:r>
          </a:p>
        </p:txBody>
      </p:sp>
      <p:sp>
        <p:nvSpPr>
          <p:cNvPr id="5" name="Date Placeholder 4"/>
          <p:cNvSpPr>
            <a:spLocks noGrp="1"/>
          </p:cNvSpPr>
          <p:nvPr>
            <p:ph type="dt" idx="11"/>
          </p:nvPr>
        </p:nvSpPr>
        <p:spPr/>
        <p:txBody>
          <a:bodyPr/>
          <a:lstStyle/>
          <a:p>
            <a:r>
              <a:rPr lang="en-US"/>
              <a:t>2013</a:t>
            </a:r>
          </a:p>
        </p:txBody>
      </p:sp>
      <p:sp>
        <p:nvSpPr>
          <p:cNvPr id="6" name="Footer Placeholder 5"/>
          <p:cNvSpPr>
            <a:spLocks noGrp="1"/>
          </p:cNvSpPr>
          <p:nvPr>
            <p:ph type="ftr" sz="quarter" idx="12"/>
          </p:nvPr>
        </p:nvSpPr>
        <p:spPr/>
        <p:txBody>
          <a:bodyPr/>
          <a:lstStyle/>
          <a:p>
            <a:r>
              <a:rPr lang="en-US"/>
              <a:t>Parker Hannifin Corp.</a:t>
            </a:r>
          </a:p>
        </p:txBody>
      </p:sp>
      <p:sp>
        <p:nvSpPr>
          <p:cNvPr id="7" name="Slide Number Placeholder 6"/>
          <p:cNvSpPr>
            <a:spLocks noGrp="1"/>
          </p:cNvSpPr>
          <p:nvPr>
            <p:ph type="sldNum" sz="quarter" idx="13"/>
          </p:nvPr>
        </p:nvSpPr>
        <p:spPr/>
        <p:txBody>
          <a:bodyPr/>
          <a:lstStyle/>
          <a:p>
            <a:fld id="{161E90BB-7571-47F6-9013-22262E7AD220}" type="slidenum">
              <a:rPr lang="en-US" smtClean="0"/>
              <a:pPr/>
              <a:t>10</a:t>
            </a:fld>
            <a:endParaRPr lang="en-US"/>
          </a:p>
        </p:txBody>
      </p:sp>
    </p:spTree>
    <p:extLst>
      <p:ext uri="{BB962C8B-B14F-4D97-AF65-F5344CB8AC3E}">
        <p14:creationId xmlns:p14="http://schemas.microsoft.com/office/powerpoint/2010/main" val="2725140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92A89B0D-65EA-4BCB-ADA4-18D239B5C3BC}" type="slidenum">
              <a:rPr lang="en-US"/>
              <a:pPr/>
              <a:t>16</a:t>
            </a:fld>
            <a:endParaRPr lang="en-US"/>
          </a:p>
        </p:txBody>
      </p:sp>
      <p:sp>
        <p:nvSpPr>
          <p:cNvPr id="253954" name="Rectangle 2"/>
          <p:cNvSpPr>
            <a:spLocks noGrp="1" noRot="1" noChangeAspect="1" noChangeArrowheads="1" noTextEdit="1"/>
          </p:cNvSpPr>
          <p:nvPr>
            <p:ph type="sldImg"/>
          </p:nvPr>
        </p:nvSpPr>
        <p:spPr>
          <a:xfrm>
            <a:off x="1258888" y="720725"/>
            <a:ext cx="4800600" cy="3600450"/>
          </a:xfrm>
          <a:ln/>
        </p:spPr>
      </p:sp>
      <p:sp>
        <p:nvSpPr>
          <p:cNvPr id="253955" name="Rectangle 3"/>
          <p:cNvSpPr>
            <a:spLocks noGrp="1" noChangeArrowheads="1"/>
          </p:cNvSpPr>
          <p:nvPr>
            <p:ph type="body" idx="1"/>
          </p:nvPr>
        </p:nvSpPr>
        <p:spPr/>
        <p:txBody>
          <a:bodyPr/>
          <a:lstStyle/>
          <a:p>
            <a:r>
              <a:rPr lang="en-US" sz="1400" dirty="0">
                <a:latin typeface="Arial" charset="0"/>
              </a:rPr>
              <a:t>Balanced port valves respond to forces (F-1), (F-2) and (F-3) in a manner similar to conventional valves; however, they take a unique approach to the (F-4) force created by high and low side pressure differentials across the ball and valve orifice.  </a:t>
            </a:r>
          </a:p>
          <a:p>
            <a:endParaRPr lang="en-US" sz="1400" dirty="0">
              <a:latin typeface="Arial" charset="0"/>
            </a:endParaRPr>
          </a:p>
          <a:p>
            <a:r>
              <a:rPr lang="en-US" sz="1400" dirty="0">
                <a:latin typeface="Arial" charset="0"/>
              </a:rPr>
              <a:t>The area of the Parker Power Piston</a:t>
            </a:r>
            <a:r>
              <a:rPr lang="en-US" sz="1400" baseline="30000" dirty="0">
                <a:latin typeface="Arial" charset="0"/>
              </a:rPr>
              <a:t>®</a:t>
            </a:r>
            <a:r>
              <a:rPr lang="en-US" sz="1400" dirty="0">
                <a:latin typeface="Arial" charset="0"/>
              </a:rPr>
              <a:t> is equal to the area of the port diameter.  This force is cancelled out as the piston force and the force across the port are equal and opposite.  </a:t>
            </a:r>
          </a:p>
          <a:p>
            <a:endParaRPr lang="en-US" sz="1400" dirty="0">
              <a:latin typeface="Arial" charset="0"/>
            </a:endParaRPr>
          </a:p>
          <a:p>
            <a:r>
              <a:rPr lang="en-US" sz="1400" dirty="0">
                <a:latin typeface="Arial" charset="0"/>
              </a:rPr>
              <a:t>As inlet pressure changes, the (F-4) force changes but always remain equal and opposite and is cancelled out, therefore, variations in valve system pressures do not have any effect on the static superheat setting of the valve.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54ADA147-C38A-481B-ACB0-E89193671414}" type="slidenum">
              <a:rPr lang="en-US"/>
              <a:pPr/>
              <a:t>17</a:t>
            </a:fld>
            <a:endParaRPr lang="en-US"/>
          </a:p>
        </p:txBody>
      </p:sp>
      <p:sp>
        <p:nvSpPr>
          <p:cNvPr id="696322" name="Rectangle 2"/>
          <p:cNvSpPr>
            <a:spLocks noGrp="1" noRot="1" noChangeAspect="1" noChangeArrowheads="1" noTextEdit="1"/>
          </p:cNvSpPr>
          <p:nvPr>
            <p:ph type="sldImg"/>
          </p:nvPr>
        </p:nvSpPr>
        <p:spPr>
          <a:xfrm>
            <a:off x="1258888" y="720725"/>
            <a:ext cx="4800600" cy="3600450"/>
          </a:xfrm>
          <a:ln/>
        </p:spPr>
      </p:sp>
      <p:sp>
        <p:nvSpPr>
          <p:cNvPr id="696323" name="Rectangle 3"/>
          <p:cNvSpPr>
            <a:spLocks noGrp="1" noChangeArrowheads="1"/>
          </p:cNvSpPr>
          <p:nvPr>
            <p:ph type="body" idx="1"/>
          </p:nvPr>
        </p:nvSpPr>
        <p:spPr/>
        <p:txBody>
          <a:bodyPr/>
          <a:lstStyle/>
          <a:p>
            <a:pPr marL="228600" indent="-228600" defTabSz="754063">
              <a:buFont typeface="Wingdings" pitchFamily="2" charset="2"/>
              <a:buNone/>
            </a:pPr>
            <a:endParaRPr lang="en-US" sz="1400" dirty="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Thermostatic Expansion Valves</a:t>
            </a:r>
          </a:p>
        </p:txBody>
      </p:sp>
      <p:sp>
        <p:nvSpPr>
          <p:cNvPr id="5" name="Rectangle 3"/>
          <p:cNvSpPr>
            <a:spLocks noGrp="1" noChangeArrowheads="1"/>
          </p:cNvSpPr>
          <p:nvPr>
            <p:ph type="dt" idx="1"/>
          </p:nvPr>
        </p:nvSpPr>
        <p:spPr>
          <a:ln/>
        </p:spPr>
        <p:txBody>
          <a:bodyPr/>
          <a:lstStyle/>
          <a:p>
            <a:r>
              <a:rPr lang="en-US"/>
              <a:t>2013</a:t>
            </a:r>
          </a:p>
        </p:txBody>
      </p:sp>
      <p:sp>
        <p:nvSpPr>
          <p:cNvPr id="6" name="Rectangle 6"/>
          <p:cNvSpPr>
            <a:spLocks noGrp="1" noChangeArrowheads="1"/>
          </p:cNvSpPr>
          <p:nvPr>
            <p:ph type="ftr" sz="quarter" idx="4"/>
          </p:nvPr>
        </p:nvSpPr>
        <p:spPr>
          <a:ln/>
        </p:spPr>
        <p:txBody>
          <a:bodyPr/>
          <a:lstStyle/>
          <a:p>
            <a:r>
              <a:rPr lang="en-US"/>
              <a:t>Parker Hannifin Corp.</a:t>
            </a:r>
          </a:p>
        </p:txBody>
      </p:sp>
      <p:sp>
        <p:nvSpPr>
          <p:cNvPr id="7" name="Rectangle 7"/>
          <p:cNvSpPr>
            <a:spLocks noGrp="1" noChangeArrowheads="1"/>
          </p:cNvSpPr>
          <p:nvPr>
            <p:ph type="sldNum" sz="quarter" idx="5"/>
          </p:nvPr>
        </p:nvSpPr>
        <p:spPr>
          <a:ln/>
        </p:spPr>
        <p:txBody>
          <a:bodyPr/>
          <a:lstStyle/>
          <a:p>
            <a:fld id="{54ADA147-C38A-481B-ACB0-E89193671414}" type="slidenum">
              <a:rPr lang="en-US"/>
              <a:pPr/>
              <a:t>18</a:t>
            </a:fld>
            <a:endParaRPr lang="en-US"/>
          </a:p>
        </p:txBody>
      </p:sp>
      <p:sp>
        <p:nvSpPr>
          <p:cNvPr id="696322" name="Rectangle 2"/>
          <p:cNvSpPr>
            <a:spLocks noGrp="1" noRot="1" noChangeAspect="1" noChangeArrowheads="1" noTextEdit="1"/>
          </p:cNvSpPr>
          <p:nvPr>
            <p:ph type="sldImg"/>
          </p:nvPr>
        </p:nvSpPr>
        <p:spPr>
          <a:xfrm>
            <a:off x="1258888" y="720725"/>
            <a:ext cx="4800600" cy="3600450"/>
          </a:xfrm>
          <a:ln/>
        </p:spPr>
      </p:sp>
      <p:sp>
        <p:nvSpPr>
          <p:cNvPr id="696323" name="Rectangle 3"/>
          <p:cNvSpPr>
            <a:spLocks noGrp="1" noChangeArrowheads="1"/>
          </p:cNvSpPr>
          <p:nvPr>
            <p:ph type="body" idx="1"/>
          </p:nvPr>
        </p:nvSpPr>
        <p:spPr/>
        <p:txBody>
          <a:bodyPr/>
          <a:lstStyle/>
          <a:p>
            <a:pPr marL="228600" indent="-228600" defTabSz="754063">
              <a:buFont typeface="Wingdings" pitchFamily="2" charset="2"/>
              <a:buNone/>
            </a:pPr>
            <a:endParaRPr lang="en-US" sz="1400" dirty="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0" y="6559550"/>
            <a:ext cx="9144000" cy="304800"/>
          </a:xfrm>
          <a:prstGeom prst="rect">
            <a:avLst/>
          </a:prstGeom>
          <a:solidFill>
            <a:srgbClr val="FFB91D"/>
          </a:solidFill>
          <a:ln w="9525">
            <a:noFill/>
            <a:miter lim="800000"/>
            <a:headEnd/>
            <a:tailEnd/>
          </a:ln>
          <a:effectLst/>
        </p:spPr>
        <p:txBody>
          <a:bodyPr wrap="none" anchor="ctr"/>
          <a:lstStyle/>
          <a:p>
            <a:pPr>
              <a:defRPr/>
            </a:pPr>
            <a:endParaRPr lang="en-US" dirty="0">
              <a:effectLst>
                <a:outerShdw blurRad="38100" dist="38100" dir="2700000" algn="tl">
                  <a:srgbClr val="000000">
                    <a:alpha val="43137"/>
                  </a:srgbClr>
                </a:outerShdw>
              </a:effectLst>
              <a:ea typeface="+mn-ea"/>
              <a:cs typeface="+mn-cs"/>
            </a:endParaRPr>
          </a:p>
        </p:txBody>
      </p:sp>
      <p:sp>
        <p:nvSpPr>
          <p:cNvPr id="5" name="Text Box 8"/>
          <p:cNvSpPr txBox="1">
            <a:spLocks noChangeArrowheads="1"/>
          </p:cNvSpPr>
          <p:nvPr/>
        </p:nvSpPr>
        <p:spPr bwMode="auto">
          <a:xfrm>
            <a:off x="-138113" y="4191000"/>
            <a:ext cx="5486401" cy="457200"/>
          </a:xfrm>
          <a:prstGeom prst="rect">
            <a:avLst/>
          </a:prstGeom>
          <a:noFill/>
          <a:ln>
            <a:noFill/>
          </a:ln>
        </p:spPr>
        <p:txBody>
          <a:bodyPr>
            <a:spAutoFit/>
          </a:bodyPr>
          <a:lstStyle>
            <a:lvl1pPr eaLnBrk="0" hangingPunct="0">
              <a:defRPr sz="4400" b="1" i="1">
                <a:solidFill>
                  <a:schemeClr val="tx2"/>
                </a:solidFill>
                <a:latin typeface="Arial" charset="0"/>
                <a:ea typeface="ＭＳ Ｐゴシック" charset="0"/>
                <a:cs typeface="ＭＳ Ｐゴシック" charset="0"/>
              </a:defRPr>
            </a:lvl1pPr>
            <a:lvl2pPr marL="742950" indent="-285750" eaLnBrk="0" hangingPunct="0">
              <a:defRPr sz="4400" b="1" i="1">
                <a:solidFill>
                  <a:schemeClr val="tx2"/>
                </a:solidFill>
                <a:latin typeface="Arial" charset="0"/>
                <a:ea typeface="ＭＳ Ｐゴシック" charset="0"/>
              </a:defRPr>
            </a:lvl2pPr>
            <a:lvl3pPr marL="1143000" indent="-228600" eaLnBrk="0" hangingPunct="0">
              <a:defRPr sz="4400" b="1" i="1">
                <a:solidFill>
                  <a:schemeClr val="tx2"/>
                </a:solidFill>
                <a:latin typeface="Arial" charset="0"/>
                <a:ea typeface="ＭＳ Ｐゴシック" charset="0"/>
              </a:defRPr>
            </a:lvl3pPr>
            <a:lvl4pPr marL="1600200" indent="-228600" eaLnBrk="0" hangingPunct="0">
              <a:defRPr sz="4400" b="1" i="1">
                <a:solidFill>
                  <a:schemeClr val="tx2"/>
                </a:solidFill>
                <a:latin typeface="Arial" charset="0"/>
                <a:ea typeface="ＭＳ Ｐゴシック" charset="0"/>
              </a:defRPr>
            </a:lvl4pPr>
            <a:lvl5pPr marL="2057400" indent="-228600" eaLnBrk="0" hangingPunct="0">
              <a:defRPr sz="4400" b="1" i="1">
                <a:solidFill>
                  <a:schemeClr val="tx2"/>
                </a:solidFill>
                <a:latin typeface="Arial" charset="0"/>
                <a:ea typeface="ＭＳ Ｐゴシック" charset="0"/>
              </a:defRPr>
            </a:lvl5pPr>
            <a:lvl6pPr marL="2514600" indent="-228600" eaLnBrk="0" fontAlgn="base" hangingPunct="0">
              <a:spcBef>
                <a:spcPct val="0"/>
              </a:spcBef>
              <a:spcAft>
                <a:spcPct val="0"/>
              </a:spcAft>
              <a:defRPr sz="4400" b="1" i="1">
                <a:solidFill>
                  <a:schemeClr val="tx2"/>
                </a:solidFill>
                <a:latin typeface="Arial" charset="0"/>
                <a:ea typeface="ＭＳ Ｐゴシック" charset="0"/>
              </a:defRPr>
            </a:lvl6pPr>
            <a:lvl7pPr marL="2971800" indent="-228600" eaLnBrk="0" fontAlgn="base" hangingPunct="0">
              <a:spcBef>
                <a:spcPct val="0"/>
              </a:spcBef>
              <a:spcAft>
                <a:spcPct val="0"/>
              </a:spcAft>
              <a:defRPr sz="4400" b="1" i="1">
                <a:solidFill>
                  <a:schemeClr val="tx2"/>
                </a:solidFill>
                <a:latin typeface="Arial" charset="0"/>
                <a:ea typeface="ＭＳ Ｐゴシック" charset="0"/>
              </a:defRPr>
            </a:lvl7pPr>
            <a:lvl8pPr marL="3429000" indent="-228600" eaLnBrk="0" fontAlgn="base" hangingPunct="0">
              <a:spcBef>
                <a:spcPct val="0"/>
              </a:spcBef>
              <a:spcAft>
                <a:spcPct val="0"/>
              </a:spcAft>
              <a:defRPr sz="4400" b="1" i="1">
                <a:solidFill>
                  <a:schemeClr val="tx2"/>
                </a:solidFill>
                <a:latin typeface="Arial" charset="0"/>
                <a:ea typeface="ＭＳ Ｐゴシック" charset="0"/>
              </a:defRPr>
            </a:lvl8pPr>
            <a:lvl9pPr marL="3886200" indent="-228600" eaLnBrk="0" fontAlgn="base" hangingPunct="0">
              <a:spcBef>
                <a:spcPct val="0"/>
              </a:spcBef>
              <a:spcAft>
                <a:spcPct val="0"/>
              </a:spcAft>
              <a:defRPr sz="4400" b="1" i="1">
                <a:solidFill>
                  <a:schemeClr val="tx2"/>
                </a:solidFill>
                <a:latin typeface="Arial" charset="0"/>
                <a:ea typeface="ＭＳ Ｐゴシック" charset="0"/>
              </a:defRPr>
            </a:lvl9pPr>
          </a:lstStyle>
          <a:p>
            <a:pPr>
              <a:spcBef>
                <a:spcPct val="50000"/>
              </a:spcBef>
              <a:defRPr/>
            </a:pPr>
            <a:endParaRPr lang="en-US" sz="2400" b="0" i="0">
              <a:solidFill>
                <a:schemeClr val="tx1"/>
              </a:solidFill>
              <a:latin typeface="Times" charset="0"/>
            </a:endParaRPr>
          </a:p>
        </p:txBody>
      </p:sp>
      <p:sp>
        <p:nvSpPr>
          <p:cNvPr id="94210" name="Rectangle 2"/>
          <p:cNvSpPr>
            <a:spLocks noGrp="1" noChangeArrowheads="1"/>
          </p:cNvSpPr>
          <p:nvPr>
            <p:ph type="subTitle" idx="1"/>
          </p:nvPr>
        </p:nvSpPr>
        <p:spPr>
          <a:xfrm>
            <a:off x="457200" y="1676400"/>
            <a:ext cx="8458200" cy="1143000"/>
          </a:xfrm>
        </p:spPr>
        <p:txBody>
          <a:bodyPr/>
          <a:lstStyle>
            <a:lvl1pPr marL="0" indent="0">
              <a:buFont typeface="Times" pitchFamily="18" charset="0"/>
              <a:buNone/>
              <a:defRPr sz="2800" b="1"/>
            </a:lvl1pPr>
          </a:lstStyle>
          <a:p>
            <a:r>
              <a:rPr lang="en-US" dirty="0"/>
              <a:t>Click to edit Master subtitle style</a:t>
            </a:r>
          </a:p>
        </p:txBody>
      </p:sp>
      <p:sp>
        <p:nvSpPr>
          <p:cNvPr id="6" name="Rectangle 9"/>
          <p:cNvSpPr>
            <a:spLocks noGrp="1" noChangeArrowheads="1"/>
          </p:cNvSpPr>
          <p:nvPr>
            <p:ph type="ftr" sz="quarter" idx="10"/>
          </p:nvPr>
        </p:nvSpPr>
        <p:spPr bwMode="auto">
          <a:xfrm>
            <a:off x="463550" y="4205288"/>
            <a:ext cx="4108450" cy="1341437"/>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600" b="0" i="0">
                <a:solidFill>
                  <a:schemeClr val="tx1"/>
                </a:solidFill>
                <a:effectLst/>
                <a:latin typeface="Arial" charset="0"/>
                <a:ea typeface="+mn-ea"/>
                <a:cs typeface="+mn-cs"/>
              </a:defRPr>
            </a:lvl1pPr>
          </a:lstStyle>
          <a:p>
            <a:pPr>
              <a:defRPr/>
            </a:pPr>
            <a:endParaRPr lang="en-US" dirty="0"/>
          </a:p>
        </p:txBody>
      </p:sp>
      <p:pic>
        <p:nvPicPr>
          <p:cNvPr id="7" name="Picture 6" descr="parker_blac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5174553"/>
            <a:ext cx="1817688" cy="682700"/>
          </a:xfrm>
          <a:prstGeom prst="rect">
            <a:avLst/>
          </a:prstGeom>
        </p:spPr>
      </p:pic>
      <p:pic>
        <p:nvPicPr>
          <p:cNvPr id="8"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096000"/>
            <a:ext cx="3395663" cy="169862"/>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380226" y="28342"/>
            <a:ext cx="7458973" cy="1038458"/>
          </a:xfrm>
          <a:prstGeom prst="rect">
            <a:avLst/>
          </a:prstGeom>
        </p:spPr>
        <p:txBody>
          <a:bodyPr anchor="ct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75058423"/>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62974" y="28342"/>
            <a:ext cx="7476226" cy="1038458"/>
          </a:xfrm>
          <a:prstGeom prst="rect">
            <a:avLst/>
          </a:prstGeom>
        </p:spPr>
        <p:txBody>
          <a:bodyPr anchor="ct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57200" y="1729565"/>
            <a:ext cx="81534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2"/>
          </p:nvPr>
        </p:nvSpPr>
        <p:spPr>
          <a:xfrm>
            <a:off x="8011114" y="6561138"/>
            <a:ext cx="1132885" cy="296861"/>
          </a:xfrm>
          <a:prstGeom prst="rect">
            <a:avLst/>
          </a:prstGeom>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fld id="{E15C5FB7-F1B8-4A57-A96F-8937CA756C0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10" y="201152"/>
            <a:ext cx="884610" cy="332248"/>
          </a:xfrm>
          <a:prstGeom prst="rect">
            <a:avLst/>
          </a:prstGeom>
        </p:spPr>
      </p:pic>
      <p:sp>
        <p:nvSpPr>
          <p:cNvPr id="7" name="TextBox 6"/>
          <p:cNvSpPr txBox="1"/>
          <p:nvPr userDrawn="1"/>
        </p:nvSpPr>
        <p:spPr>
          <a:xfrm>
            <a:off x="182540" y="543416"/>
            <a:ext cx="826319" cy="461665"/>
          </a:xfrm>
          <a:prstGeom prst="rect">
            <a:avLst/>
          </a:prstGeom>
          <a:noFill/>
        </p:spPr>
        <p:txBody>
          <a:bodyPr wrap="square" rtlCol="0">
            <a:spAutoFit/>
          </a:bodyPr>
          <a:lstStyle/>
          <a:p>
            <a:r>
              <a:rPr lang="en-US" sz="1200" dirty="0">
                <a:solidFill>
                  <a:schemeClr val="accent4">
                    <a:lumMod val="20000"/>
                    <a:lumOff val="80000"/>
                  </a:schemeClr>
                </a:solidFill>
                <a:latin typeface="Arial" panose="020B0604020202020204" pitchFamily="34" charset="0"/>
                <a:cs typeface="Arial" panose="020B0604020202020204" pitchFamily="34" charset="0"/>
              </a:rPr>
              <a:t>Climate</a:t>
            </a:r>
          </a:p>
          <a:p>
            <a:r>
              <a:rPr lang="en-US" sz="1200" dirty="0">
                <a:solidFill>
                  <a:schemeClr val="accent4">
                    <a:lumMod val="20000"/>
                    <a:lumOff val="80000"/>
                  </a:schemeClr>
                </a:solidFill>
                <a:latin typeface="Arial" panose="020B0604020202020204" pitchFamily="34" charset="0"/>
                <a:cs typeface="Arial" panose="020B0604020202020204" pitchFamily="34" charset="0"/>
              </a:rPr>
              <a:t>  College</a:t>
            </a:r>
          </a:p>
        </p:txBody>
      </p:sp>
    </p:spTree>
    <p:extLst>
      <p:ext uri="{BB962C8B-B14F-4D97-AF65-F5344CB8AC3E}">
        <p14:creationId xmlns:p14="http://schemas.microsoft.com/office/powerpoint/2010/main" val="133269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1380226" y="28342"/>
            <a:ext cx="7458973" cy="1038458"/>
          </a:xfrm>
          <a:prstGeom prst="rect">
            <a:avLst/>
          </a:prstGeom>
        </p:spPr>
        <p:txBody>
          <a:bodyPr anchor="ctr"/>
          <a:lstStyle>
            <a:lvl1pPr>
              <a:defRPr>
                <a:solidFill>
                  <a:schemeClr val="bg1"/>
                </a:solidFill>
              </a:defRPr>
            </a:lvl1pPr>
          </a:lstStyle>
          <a:p>
            <a:r>
              <a:rPr lang="en-US" dirty="0"/>
              <a:t>Click to edit Master title style</a:t>
            </a:r>
          </a:p>
        </p:txBody>
      </p:sp>
      <p:sp>
        <p:nvSpPr>
          <p:cNvPr id="6" name="Slide Number Placeholder 5"/>
          <p:cNvSpPr>
            <a:spLocks noGrp="1"/>
          </p:cNvSpPr>
          <p:nvPr>
            <p:ph type="sldNum" sz="quarter" idx="12"/>
          </p:nvPr>
        </p:nvSpPr>
        <p:spPr>
          <a:xfrm>
            <a:off x="8011114" y="6561138"/>
            <a:ext cx="1132885" cy="296861"/>
          </a:xfrm>
          <a:prstGeom prst="rect">
            <a:avLst/>
          </a:prstGeom>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fld id="{E15C5FB7-F1B8-4A57-A96F-8937CA756C0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10" y="201152"/>
            <a:ext cx="884610" cy="332248"/>
          </a:xfrm>
          <a:prstGeom prst="rect">
            <a:avLst/>
          </a:prstGeom>
        </p:spPr>
      </p:pic>
      <p:sp>
        <p:nvSpPr>
          <p:cNvPr id="8" name="TextBox 7"/>
          <p:cNvSpPr txBox="1"/>
          <p:nvPr userDrawn="1"/>
        </p:nvSpPr>
        <p:spPr>
          <a:xfrm>
            <a:off x="182540" y="543416"/>
            <a:ext cx="826319" cy="461665"/>
          </a:xfrm>
          <a:prstGeom prst="rect">
            <a:avLst/>
          </a:prstGeom>
          <a:noFill/>
        </p:spPr>
        <p:txBody>
          <a:bodyPr wrap="square" rtlCol="0">
            <a:spAutoFit/>
          </a:bodyPr>
          <a:lstStyle/>
          <a:p>
            <a:r>
              <a:rPr lang="en-US" sz="1200" dirty="0">
                <a:solidFill>
                  <a:schemeClr val="accent4">
                    <a:lumMod val="20000"/>
                    <a:lumOff val="80000"/>
                  </a:schemeClr>
                </a:solidFill>
                <a:latin typeface="Arial" panose="020B0604020202020204" pitchFamily="34" charset="0"/>
                <a:cs typeface="Arial" panose="020B0604020202020204" pitchFamily="34" charset="0"/>
              </a:rPr>
              <a:t>Climate</a:t>
            </a:r>
          </a:p>
          <a:p>
            <a:r>
              <a:rPr lang="en-US" sz="1200" dirty="0">
                <a:solidFill>
                  <a:schemeClr val="accent4">
                    <a:lumMod val="20000"/>
                    <a:lumOff val="80000"/>
                  </a:schemeClr>
                </a:solidFill>
                <a:latin typeface="Arial" panose="020B0604020202020204" pitchFamily="34" charset="0"/>
                <a:cs typeface="Arial" panose="020B0604020202020204" pitchFamily="34" charset="0"/>
              </a:rPr>
              <a:t>  College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5" name="Title 1"/>
          <p:cNvSpPr>
            <a:spLocks noGrp="1"/>
          </p:cNvSpPr>
          <p:nvPr>
            <p:ph type="title"/>
          </p:nvPr>
        </p:nvSpPr>
        <p:spPr>
          <a:xfrm>
            <a:off x="1380226" y="28342"/>
            <a:ext cx="7458973" cy="1038458"/>
          </a:xfrm>
          <a:prstGeom prst="rect">
            <a:avLst/>
          </a:prstGeom>
        </p:spPr>
        <p:txBody>
          <a:bodyPr anchor="ctr"/>
          <a:lstStyle>
            <a:lvl1pPr>
              <a:defRPr>
                <a:solidFill>
                  <a:schemeClr val="tx1"/>
                </a:solidFill>
              </a:defRPr>
            </a:lvl1pPr>
          </a:lstStyle>
          <a:p>
            <a:r>
              <a:rPr lang="en-US" dirty="0"/>
              <a:t>Click to edit Master title style</a:t>
            </a:r>
          </a:p>
        </p:txBody>
      </p:sp>
      <p:sp>
        <p:nvSpPr>
          <p:cNvPr id="6" name="Slide Number Placeholder 5"/>
          <p:cNvSpPr>
            <a:spLocks noGrp="1"/>
          </p:cNvSpPr>
          <p:nvPr>
            <p:ph type="sldNum" sz="quarter" idx="12"/>
          </p:nvPr>
        </p:nvSpPr>
        <p:spPr>
          <a:xfrm>
            <a:off x="8011114" y="6561138"/>
            <a:ext cx="1132885" cy="296861"/>
          </a:xfrm>
          <a:prstGeom prst="rect">
            <a:avLst/>
          </a:prstGeom>
        </p:spPr>
        <p:txBody>
          <a:bodyPr anchor="ctr"/>
          <a:lstStyle>
            <a:lvl1pPr algn="r">
              <a:defRPr sz="900">
                <a:solidFill>
                  <a:schemeClr val="tx1"/>
                </a:solidFill>
                <a:latin typeface="Arial" panose="020B0604020202020204" pitchFamily="34" charset="0"/>
                <a:cs typeface="Arial" panose="020B0604020202020204" pitchFamily="34" charset="0"/>
              </a:defRPr>
            </a:lvl1pPr>
          </a:lstStyle>
          <a:p>
            <a:fld id="{E15C5FB7-F1B8-4A57-A96F-8937CA756C0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9410" y="201152"/>
            <a:ext cx="884610" cy="332248"/>
          </a:xfrm>
          <a:prstGeom prst="rect">
            <a:avLst/>
          </a:prstGeom>
        </p:spPr>
      </p:pic>
      <p:sp>
        <p:nvSpPr>
          <p:cNvPr id="8" name="TextBox 7"/>
          <p:cNvSpPr txBox="1"/>
          <p:nvPr userDrawn="1"/>
        </p:nvSpPr>
        <p:spPr>
          <a:xfrm>
            <a:off x="182540" y="543416"/>
            <a:ext cx="826319" cy="461665"/>
          </a:xfrm>
          <a:prstGeom prst="rect">
            <a:avLst/>
          </a:prstGeom>
          <a:noFill/>
        </p:spPr>
        <p:txBody>
          <a:bodyPr wrap="square" rtlCol="0">
            <a:spAutoFit/>
          </a:bodyPr>
          <a:lstStyle/>
          <a:p>
            <a:r>
              <a:rPr lang="en-US" sz="1200" dirty="0">
                <a:solidFill>
                  <a:schemeClr val="accent4">
                    <a:lumMod val="20000"/>
                    <a:lumOff val="80000"/>
                  </a:schemeClr>
                </a:solidFill>
                <a:latin typeface="Arial" panose="020B0604020202020204" pitchFamily="34" charset="0"/>
                <a:cs typeface="Arial" panose="020B0604020202020204" pitchFamily="34" charset="0"/>
              </a:rPr>
              <a:t>Climate</a:t>
            </a:r>
          </a:p>
          <a:p>
            <a:r>
              <a:rPr lang="en-US" sz="1200" dirty="0">
                <a:solidFill>
                  <a:schemeClr val="accent4">
                    <a:lumMod val="20000"/>
                    <a:lumOff val="80000"/>
                  </a:schemeClr>
                </a:solidFill>
                <a:latin typeface="Arial" panose="020B0604020202020204" pitchFamily="34" charset="0"/>
                <a:cs typeface="Arial" panose="020B0604020202020204" pitchFamily="34" charset="0"/>
              </a:rPr>
              <a:t>  College</a:t>
            </a:r>
          </a:p>
        </p:txBody>
      </p:sp>
      <p:sp>
        <p:nvSpPr>
          <p:cNvPr id="2" name="Rectangle 1"/>
          <p:cNvSpPr/>
          <p:nvPr userDrawn="1"/>
        </p:nvSpPr>
        <p:spPr bwMode="auto">
          <a:xfrm>
            <a:off x="-69010" y="0"/>
            <a:ext cx="9282022" cy="6935638"/>
          </a:xfrm>
          <a:prstGeom prst="rect">
            <a:avLst/>
          </a:prstGeom>
          <a:gradFill>
            <a:gsLst>
              <a:gs pos="0">
                <a:schemeClr val="accent1">
                  <a:tint val="66000"/>
                  <a:satMod val="160000"/>
                </a:schemeClr>
              </a:gs>
              <a:gs pos="44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1" i="1" u="none" strike="noStrike" cap="none" normalizeH="0" baseline="0">
              <a:ln>
                <a:noFill/>
              </a:ln>
              <a:solidFill>
                <a:schemeClr val="tx2"/>
              </a:solidFill>
              <a:effectLst>
                <a:outerShdw blurRad="38100" dist="38100" dir="2700000" algn="tl">
                  <a:srgbClr val="000000">
                    <a:alpha val="43137"/>
                  </a:srgbClr>
                </a:outerShdw>
              </a:effectLst>
              <a:latin typeface="Arial" charset="0"/>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1810" y="353552"/>
            <a:ext cx="884610" cy="332248"/>
          </a:xfrm>
          <a:prstGeom prst="rect">
            <a:avLst/>
          </a:prstGeom>
        </p:spPr>
      </p:pic>
      <p:sp>
        <p:nvSpPr>
          <p:cNvPr id="10" name="TextBox 9"/>
          <p:cNvSpPr txBox="1"/>
          <p:nvPr userDrawn="1"/>
        </p:nvSpPr>
        <p:spPr>
          <a:xfrm>
            <a:off x="334940" y="695816"/>
            <a:ext cx="826319" cy="461665"/>
          </a:xfrm>
          <a:prstGeom prst="rect">
            <a:avLst/>
          </a:prstGeom>
          <a:noFill/>
        </p:spPr>
        <p:txBody>
          <a:bodyPr wrap="square" rtlCol="0">
            <a:spAutoFit/>
          </a:bodyPr>
          <a:lstStyle/>
          <a:p>
            <a:r>
              <a:rPr lang="en-US" sz="1200" dirty="0">
                <a:solidFill>
                  <a:schemeClr val="tx1"/>
                </a:solidFill>
                <a:latin typeface="Arial" panose="020B0604020202020204" pitchFamily="34" charset="0"/>
                <a:cs typeface="Arial" panose="020B0604020202020204" pitchFamily="34" charset="0"/>
              </a:rPr>
              <a:t>Climate</a:t>
            </a:r>
          </a:p>
          <a:p>
            <a:r>
              <a:rPr lang="en-US" sz="1200" dirty="0">
                <a:solidFill>
                  <a:schemeClr val="tx1"/>
                </a:solidFill>
                <a:latin typeface="Arial" panose="020B0604020202020204" pitchFamily="34" charset="0"/>
                <a:cs typeface="Arial" panose="020B0604020202020204" pitchFamily="34" charset="0"/>
              </a:rPr>
              <a:t>  College</a:t>
            </a:r>
          </a:p>
        </p:txBody>
      </p:sp>
    </p:spTree>
    <p:extLst>
      <p:ext uri="{BB962C8B-B14F-4D97-AF65-F5344CB8AC3E}">
        <p14:creationId xmlns:p14="http://schemas.microsoft.com/office/powerpoint/2010/main" val="111834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625" y="71439"/>
            <a:ext cx="7035800" cy="9652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562100"/>
            <a:ext cx="40005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562100"/>
            <a:ext cx="40005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a:xfrm>
            <a:off x="8011114" y="6561138"/>
            <a:ext cx="1132885" cy="296861"/>
          </a:xfrm>
          <a:prstGeom prst="rect">
            <a:avLst/>
          </a:prstGeom>
        </p:spPr>
        <p:txBody>
          <a:bodyPr anchor="ctr"/>
          <a:lstStyle>
            <a:lvl1pPr algn="r">
              <a:defRPr sz="800">
                <a:latin typeface="+mn-lt"/>
                <a:cs typeface="Calibri" pitchFamily="34" charset="0"/>
              </a:defRPr>
            </a:lvl1pPr>
          </a:lstStyle>
          <a:p>
            <a:fld id="{ED558AE7-9682-4A0C-9194-A2DBBDD05CA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71625" y="71439"/>
            <a:ext cx="7035800" cy="9652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457200" y="1562100"/>
            <a:ext cx="8153400" cy="4114800"/>
          </a:xfrm>
        </p:spPr>
        <p:txBody>
          <a:bodyPr/>
          <a:lstStyle/>
          <a:p>
            <a:r>
              <a:rPr lang="en-US"/>
              <a:t>Click icon to add table</a:t>
            </a:r>
          </a:p>
        </p:txBody>
      </p:sp>
      <p:sp>
        <p:nvSpPr>
          <p:cNvPr id="5" name="Slide Number Placeholder 3"/>
          <p:cNvSpPr>
            <a:spLocks noGrp="1"/>
          </p:cNvSpPr>
          <p:nvPr>
            <p:ph type="sldNum" sz="quarter" idx="4"/>
          </p:nvPr>
        </p:nvSpPr>
        <p:spPr>
          <a:xfrm>
            <a:off x="8011114" y="6561138"/>
            <a:ext cx="1132885" cy="296861"/>
          </a:xfrm>
          <a:prstGeom prst="rect">
            <a:avLst/>
          </a:prstGeom>
        </p:spPr>
        <p:txBody>
          <a:bodyPr anchor="ctr"/>
          <a:lstStyle>
            <a:lvl1pPr algn="r">
              <a:defRPr sz="800">
                <a:latin typeface="+mn-lt"/>
                <a:cs typeface="Calibri" pitchFamily="34" charset="0"/>
              </a:defRPr>
            </a:lvl1pPr>
          </a:lstStyle>
          <a:p>
            <a:fld id="{ED558AE7-9682-4A0C-9194-A2DBBDD05CA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White">
      <p:bgRef idx="1001">
        <a:schemeClr val="bg1"/>
      </p:bgRef>
    </p:bg>
    <p:spTree>
      <p:nvGrpSpPr>
        <p:cNvPr id="1" name=""/>
        <p:cNvGrpSpPr/>
        <p:nvPr/>
      </p:nvGrpSpPr>
      <p:grpSpPr>
        <a:xfrm>
          <a:off x="0" y="0"/>
          <a:ext cx="0" cy="0"/>
          <a:chOff x="0" y="0"/>
          <a:chExt cx="0" cy="0"/>
        </a:xfrm>
      </p:grpSpPr>
      <p:sp>
        <p:nvSpPr>
          <p:cNvPr id="9" name="Rectangle 2"/>
          <p:cNvSpPr>
            <a:spLocks noChangeArrowheads="1"/>
          </p:cNvSpPr>
          <p:nvPr/>
        </p:nvSpPr>
        <p:spPr bwMode="auto">
          <a:xfrm>
            <a:off x="-21266" y="0"/>
            <a:ext cx="9186531" cy="1066800"/>
          </a:xfrm>
          <a:prstGeom prst="rect">
            <a:avLst/>
          </a:prstGeom>
          <a:gradFill flip="none" rotWithShape="1">
            <a:gsLst>
              <a:gs pos="54000">
                <a:srgbClr val="0067B8"/>
              </a:gs>
              <a:gs pos="100000">
                <a:schemeClr val="accent1">
                  <a:lumMod val="60000"/>
                  <a:lumOff val="40000"/>
                </a:schemeClr>
              </a:gs>
            </a:gsLst>
            <a:lin ang="2700000" scaled="1"/>
            <a:tileRect/>
          </a:gradFill>
          <a:ln w="9525">
            <a:noFill/>
            <a:miter lim="800000"/>
            <a:headEnd/>
            <a:tailEnd/>
          </a:ln>
          <a:effectLst>
            <a:outerShdw blurRad="63500" dist="38099" dir="2700000" algn="ctr" rotWithShape="0">
              <a:schemeClr val="bg2">
                <a:alpha val="74998"/>
              </a:schemeClr>
            </a:outerShdw>
            <a:reflection blurRad="6350" stA="52000" endA="300" endPos="35000" dir="5400000" sy="-100000" algn="bl" rotWithShape="0"/>
          </a:effectLst>
        </p:spPr>
        <p:txBody>
          <a:bodyPr wrap="none" anchor="ctr"/>
          <a:lstStyle/>
          <a:p>
            <a:endParaRPr lang="en-US"/>
          </a:p>
        </p:txBody>
      </p:sp>
      <p:sp>
        <p:nvSpPr>
          <p:cNvPr id="1026" name="Rectangle 2"/>
          <p:cNvSpPr>
            <a:spLocks noChangeArrowheads="1"/>
          </p:cNvSpPr>
          <p:nvPr/>
        </p:nvSpPr>
        <p:spPr bwMode="auto">
          <a:xfrm>
            <a:off x="0" y="6553200"/>
            <a:ext cx="9144000" cy="304800"/>
          </a:xfrm>
          <a:prstGeom prst="rect">
            <a:avLst/>
          </a:prstGeom>
          <a:solidFill>
            <a:srgbClr val="FFB91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en-US" sz="800" b="0" i="0">
              <a:solidFill>
                <a:schemeClr val="tx1"/>
              </a:solidFill>
              <a:latin typeface="Times" charset="0"/>
            </a:endParaRPr>
          </a:p>
        </p:txBody>
      </p:sp>
      <p:sp>
        <p:nvSpPr>
          <p:cNvPr id="1028" name="Rectangle 4"/>
          <p:cNvSpPr>
            <a:spLocks noGrp="1" noChangeArrowheads="1"/>
          </p:cNvSpPr>
          <p:nvPr>
            <p:ph type="body" idx="1"/>
          </p:nvPr>
        </p:nvSpPr>
        <p:spPr bwMode="auto">
          <a:xfrm>
            <a:off x="457200" y="1676400"/>
            <a:ext cx="8153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p:cNvSpPr txBox="1"/>
          <p:nvPr/>
        </p:nvSpPr>
        <p:spPr>
          <a:xfrm>
            <a:off x="122238" y="6604689"/>
            <a:ext cx="2273300" cy="21544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a:spAutoFit/>
          </a:bodyPr>
          <a:lstStyle/>
          <a:p>
            <a:pPr eaLnBrk="0" hangingPunct="0">
              <a:spcBef>
                <a:spcPct val="50000"/>
              </a:spcBef>
              <a:defRPr/>
            </a:pPr>
            <a:r>
              <a:rPr lang="en-US" sz="800" b="0" i="0" dirty="0">
                <a:solidFill>
                  <a:schemeClr val="tx1"/>
                </a:solidFill>
                <a:latin typeface="Arial"/>
                <a:cs typeface="Arial"/>
              </a:rPr>
              <a:t>© 2014  Parker Hannifin Corporation </a:t>
            </a:r>
          </a:p>
        </p:txBody>
      </p:sp>
      <p:sp>
        <p:nvSpPr>
          <p:cNvPr id="10" name="Isosceles Triangle 9"/>
          <p:cNvSpPr/>
          <p:nvPr/>
        </p:nvSpPr>
        <p:spPr>
          <a:xfrm rot="16200000">
            <a:off x="3867945" y="-3964844"/>
            <a:ext cx="1492370" cy="9249527"/>
          </a:xfrm>
          <a:prstGeom prst="triangle">
            <a:avLst>
              <a:gd name="adj" fmla="val 100000"/>
            </a:avLst>
          </a:prstGeom>
          <a:gradFill flip="none" rotWithShape="1">
            <a:gsLst>
              <a:gs pos="98000">
                <a:schemeClr val="tx2">
                  <a:lumMod val="20000"/>
                  <a:lumOff val="80000"/>
                  <a:alpha val="72000"/>
                </a:schemeClr>
              </a:gs>
              <a:gs pos="40000">
                <a:srgbClr val="0067B8"/>
              </a:gs>
            </a:gsLst>
            <a:lin ang="2700000" scaled="1"/>
            <a:tileRect/>
          </a:gradFill>
          <a:ln w="6350">
            <a:solidFill>
              <a:schemeClr val="accent1">
                <a:shade val="95000"/>
                <a:satMod val="105000"/>
                <a:alpha val="68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a:xfrm>
            <a:off x="8077200" y="6553200"/>
            <a:ext cx="1066800" cy="304800"/>
          </a:xfrm>
          <a:prstGeom prst="rect">
            <a:avLst/>
          </a:prstGeom>
        </p:spPr>
        <p:txBody>
          <a:bodyPr vert="horz" lIns="91440" tIns="45720" rIns="91440" bIns="45720" rtlCol="0" anchor="ctr"/>
          <a:lstStyle>
            <a:lvl1pPr algn="r">
              <a:defRPr sz="900">
                <a:solidFill>
                  <a:srgbClr val="0000FF"/>
                </a:solidFill>
              </a:defRPr>
            </a:lvl1pPr>
          </a:lstStyle>
          <a:p>
            <a:fld id="{C663F438-9D2E-46B6-85B1-A575D655325C}" type="slidenum">
              <a:rPr lang="en-US" smtClean="0"/>
              <a:pPr/>
              <a:t>‹#›</a:t>
            </a:fld>
            <a:endParaRPr lang="en-US"/>
          </a:p>
        </p:txBody>
      </p:sp>
      <p:sp>
        <p:nvSpPr>
          <p:cNvPr id="11" name="Rectangle 3"/>
          <p:cNvSpPr>
            <a:spLocks noChangeArrowheads="1"/>
          </p:cNvSpPr>
          <p:nvPr/>
        </p:nvSpPr>
        <p:spPr bwMode="auto">
          <a:xfrm>
            <a:off x="0" y="6553200"/>
            <a:ext cx="9144000" cy="304800"/>
          </a:xfrm>
          <a:prstGeom prst="rect">
            <a:avLst/>
          </a:prstGeom>
          <a:solidFill>
            <a:srgbClr val="FFB91D"/>
          </a:solidFill>
          <a:ln w="9525">
            <a:noFill/>
            <a:miter lim="800000"/>
            <a:headEnd/>
            <a:tailEnd/>
          </a:ln>
          <a:effectLst/>
        </p:spPr>
        <p:txBody>
          <a:bodyPr wrap="none" anchor="ctr"/>
          <a:lstStyle/>
          <a:p>
            <a:pPr algn="ctr"/>
            <a:r>
              <a:rPr lang="en-US" sz="900" dirty="0">
                <a:solidFill>
                  <a:srgbClr val="6A6055"/>
                </a:solidFill>
                <a:latin typeface="DINOT-Medium" pitchFamily="50" charset="0"/>
              </a:rPr>
              <a:t>ENGINEERING</a:t>
            </a:r>
            <a:r>
              <a:rPr lang="en-US" sz="900" dirty="0">
                <a:latin typeface="DINOT-Medium" pitchFamily="50" charset="0"/>
              </a:rPr>
              <a:t> </a:t>
            </a:r>
            <a:r>
              <a:rPr lang="en-US" sz="900" b="1" dirty="0">
                <a:latin typeface="DINOT-Medium" pitchFamily="50" charset="0"/>
              </a:rPr>
              <a:t>YOUR</a:t>
            </a:r>
            <a:r>
              <a:rPr lang="en-US" sz="900" dirty="0">
                <a:latin typeface="DINOT-Medium" pitchFamily="50" charset="0"/>
              </a:rPr>
              <a:t> </a:t>
            </a:r>
            <a:r>
              <a:rPr lang="en-US" sz="900" dirty="0">
                <a:solidFill>
                  <a:srgbClr val="6A6055"/>
                </a:solidFill>
                <a:latin typeface="DINOT-Medium" pitchFamily="50" charset="0"/>
              </a:rPr>
              <a:t>SUCCESS.</a:t>
            </a:r>
          </a:p>
        </p:txBody>
      </p:sp>
      <p:pic>
        <p:nvPicPr>
          <p:cNvPr id="3" name="Picture 2"/>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561569" y="-1818"/>
            <a:ext cx="1614329" cy="1252648"/>
          </a:xfrm>
          <a:prstGeom prst="rect">
            <a:avLst/>
          </a:prstGeom>
        </p:spPr>
      </p:pic>
    </p:spTree>
    <p:extLst>
      <p:ext uri="{BB962C8B-B14F-4D97-AF65-F5344CB8AC3E}">
        <p14:creationId xmlns:p14="http://schemas.microsoft.com/office/powerpoint/2010/main" val="1630117106"/>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52" r:id="rId3"/>
    <p:sldLayoutId id="2147483853" r:id="rId4"/>
    <p:sldLayoutId id="2147483854" r:id="rId5"/>
    <p:sldLayoutId id="2147483855" r:id="rId6"/>
  </p:sldLayoutIdLst>
  <p:hf hdr="0" dt="0"/>
  <p:txStyles>
    <p:titleStyle>
      <a:lvl1pPr algn="l" rtl="0" eaLnBrk="1" fontAlgn="base" hangingPunct="1">
        <a:spcBef>
          <a:spcPct val="0"/>
        </a:spcBef>
        <a:spcAft>
          <a:spcPct val="0"/>
        </a:spcAft>
        <a:defRPr sz="3600" b="1">
          <a:solidFill>
            <a:srgbClr val="070C3C"/>
          </a:solidFill>
          <a:latin typeface="+mj-lt"/>
          <a:ea typeface="ＭＳ Ｐゴシック" charset="0"/>
          <a:cs typeface="ＭＳ Ｐゴシック" charset="0"/>
        </a:defRPr>
      </a:lvl1pPr>
      <a:lvl2pPr algn="l" rtl="0" eaLnBrk="1" fontAlgn="base" hangingPunct="1">
        <a:spcBef>
          <a:spcPct val="0"/>
        </a:spcBef>
        <a:spcAft>
          <a:spcPct val="0"/>
        </a:spcAft>
        <a:defRPr sz="3600" b="1">
          <a:solidFill>
            <a:srgbClr val="070C3C"/>
          </a:solidFill>
          <a:latin typeface="Arial" charset="0"/>
          <a:ea typeface="ＭＳ Ｐゴシック" charset="0"/>
          <a:cs typeface="ＭＳ Ｐゴシック" charset="0"/>
        </a:defRPr>
      </a:lvl2pPr>
      <a:lvl3pPr algn="l" rtl="0" eaLnBrk="1" fontAlgn="base" hangingPunct="1">
        <a:spcBef>
          <a:spcPct val="0"/>
        </a:spcBef>
        <a:spcAft>
          <a:spcPct val="0"/>
        </a:spcAft>
        <a:defRPr sz="3600" b="1">
          <a:solidFill>
            <a:srgbClr val="070C3C"/>
          </a:solidFill>
          <a:latin typeface="Arial" charset="0"/>
          <a:ea typeface="ＭＳ Ｐゴシック" charset="0"/>
          <a:cs typeface="ＭＳ Ｐゴシック" charset="0"/>
        </a:defRPr>
      </a:lvl3pPr>
      <a:lvl4pPr algn="l" rtl="0" eaLnBrk="1" fontAlgn="base" hangingPunct="1">
        <a:spcBef>
          <a:spcPct val="0"/>
        </a:spcBef>
        <a:spcAft>
          <a:spcPct val="0"/>
        </a:spcAft>
        <a:defRPr sz="3600" b="1">
          <a:solidFill>
            <a:srgbClr val="070C3C"/>
          </a:solidFill>
          <a:latin typeface="Arial" charset="0"/>
          <a:ea typeface="ＭＳ Ｐゴシック" charset="0"/>
          <a:cs typeface="ＭＳ Ｐゴシック" charset="0"/>
        </a:defRPr>
      </a:lvl4pPr>
      <a:lvl5pPr algn="l" rtl="0" eaLnBrk="1" fontAlgn="base" hangingPunct="1">
        <a:spcBef>
          <a:spcPct val="0"/>
        </a:spcBef>
        <a:spcAft>
          <a:spcPct val="0"/>
        </a:spcAft>
        <a:defRPr sz="3600" b="1">
          <a:solidFill>
            <a:srgbClr val="070C3C"/>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600" b="1">
          <a:solidFill>
            <a:srgbClr val="070C3C"/>
          </a:solidFill>
          <a:latin typeface="Arial" charset="0"/>
        </a:defRPr>
      </a:lvl6pPr>
      <a:lvl7pPr marL="914400" algn="l" rtl="0" eaLnBrk="1" fontAlgn="base" hangingPunct="1">
        <a:spcBef>
          <a:spcPct val="0"/>
        </a:spcBef>
        <a:spcAft>
          <a:spcPct val="0"/>
        </a:spcAft>
        <a:defRPr sz="3600" b="1">
          <a:solidFill>
            <a:srgbClr val="070C3C"/>
          </a:solidFill>
          <a:latin typeface="Arial" charset="0"/>
        </a:defRPr>
      </a:lvl7pPr>
      <a:lvl8pPr marL="1371600" algn="l" rtl="0" eaLnBrk="1" fontAlgn="base" hangingPunct="1">
        <a:spcBef>
          <a:spcPct val="0"/>
        </a:spcBef>
        <a:spcAft>
          <a:spcPct val="0"/>
        </a:spcAft>
        <a:defRPr sz="3600" b="1">
          <a:solidFill>
            <a:srgbClr val="070C3C"/>
          </a:solidFill>
          <a:latin typeface="Arial" charset="0"/>
        </a:defRPr>
      </a:lvl8pPr>
      <a:lvl9pPr marL="1828800" algn="l" rtl="0" eaLnBrk="1" fontAlgn="base" hangingPunct="1">
        <a:spcBef>
          <a:spcPct val="0"/>
        </a:spcBef>
        <a:spcAft>
          <a:spcPct val="0"/>
        </a:spcAft>
        <a:defRPr sz="3600" b="1">
          <a:solidFill>
            <a:srgbClr val="070C3C"/>
          </a:solidFill>
          <a:latin typeface="Arial" charset="0"/>
        </a:defRPr>
      </a:lvl9pPr>
    </p:titleStyle>
    <p:bodyStyle>
      <a:lvl1pPr marL="342900" indent="-342900" algn="l" rtl="0" eaLnBrk="1" fontAlgn="base" hangingPunct="1">
        <a:spcBef>
          <a:spcPct val="20000"/>
        </a:spcBef>
        <a:spcAft>
          <a:spcPct val="0"/>
        </a:spcAft>
        <a:buFont typeface="Times" charset="0"/>
        <a:buChar char="•"/>
        <a:defRPr sz="30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Times" charset="0"/>
        <a:buChar char="•"/>
        <a:defRPr sz="2800">
          <a:solidFill>
            <a:schemeClr val="tx1"/>
          </a:solidFill>
          <a:latin typeface="+mn-lt"/>
          <a:ea typeface="ＭＳ Ｐゴシック" charset="0"/>
          <a:cs typeface="ＭＳ Ｐゴシック" charset="0"/>
        </a:defRPr>
      </a:lvl2pPr>
      <a:lvl3pPr marL="1143000" indent="-228600" algn="l" rtl="0" eaLnBrk="1" fontAlgn="base" hangingPunct="1">
        <a:spcBef>
          <a:spcPct val="20000"/>
        </a:spcBef>
        <a:spcAft>
          <a:spcPct val="0"/>
        </a:spcAft>
        <a:buFont typeface="Times" charset="0"/>
        <a:buChar char="•"/>
        <a:defRPr sz="2400">
          <a:solidFill>
            <a:schemeClr val="tx1"/>
          </a:solidFill>
          <a:latin typeface="+mn-lt"/>
          <a:ea typeface="ＭＳ Ｐゴシック" charset="0"/>
          <a:cs typeface="ＭＳ Ｐゴシック" charset="0"/>
        </a:defRPr>
      </a:lvl3pPr>
      <a:lvl4pPr marL="1600200" indent="-228600" algn="l" rtl="0" eaLnBrk="1" fontAlgn="base" hangingPunct="1">
        <a:spcBef>
          <a:spcPct val="20000"/>
        </a:spcBef>
        <a:spcAft>
          <a:spcPct val="0"/>
        </a:spcAft>
        <a:buFont typeface="Times" charset="0"/>
        <a:buChar char="•"/>
        <a:defRPr sz="2000">
          <a:solidFill>
            <a:schemeClr val="tx1"/>
          </a:solidFill>
          <a:latin typeface="+mn-lt"/>
          <a:ea typeface="ＭＳ Ｐゴシック" charset="0"/>
          <a:cs typeface="ＭＳ Ｐゴシック" charset="0"/>
        </a:defRPr>
      </a:lvl4pPr>
      <a:lvl5pPr marL="2057400" indent="-228600" algn="l" rtl="0" eaLnBrk="1" fontAlgn="base" hangingPunct="1">
        <a:spcBef>
          <a:spcPct val="20000"/>
        </a:spcBef>
        <a:spcAft>
          <a:spcPct val="0"/>
        </a:spcAft>
        <a:buFont typeface="Times" charset="0"/>
        <a:buChar char="•"/>
        <a:defRPr sz="2000">
          <a:solidFill>
            <a:schemeClr val="tx1"/>
          </a:solidFill>
          <a:latin typeface="+mn-lt"/>
          <a:ea typeface="ＭＳ Ｐゴシック" charset="0"/>
          <a:cs typeface="ＭＳ Ｐゴシック" charset="0"/>
        </a:defRPr>
      </a:lvl5pPr>
      <a:lvl6pPr marL="2514600" indent="-228600" algn="l" rtl="0" eaLnBrk="1" fontAlgn="base" hangingPunct="1">
        <a:spcBef>
          <a:spcPct val="20000"/>
        </a:spcBef>
        <a:spcAft>
          <a:spcPct val="0"/>
        </a:spcAft>
        <a:buFont typeface="Times" pitchFamily="18" charset="0"/>
        <a:buChar char="•"/>
        <a:defRPr sz="2000">
          <a:solidFill>
            <a:schemeClr val="accent1"/>
          </a:solidFill>
          <a:latin typeface="+mn-lt"/>
        </a:defRPr>
      </a:lvl6pPr>
      <a:lvl7pPr marL="2971800" indent="-228600" algn="l" rtl="0" eaLnBrk="1" fontAlgn="base" hangingPunct="1">
        <a:spcBef>
          <a:spcPct val="20000"/>
        </a:spcBef>
        <a:spcAft>
          <a:spcPct val="0"/>
        </a:spcAft>
        <a:buFont typeface="Times" pitchFamily="18" charset="0"/>
        <a:buChar char="•"/>
        <a:defRPr sz="2000">
          <a:solidFill>
            <a:schemeClr val="accent1"/>
          </a:solidFill>
          <a:latin typeface="+mn-lt"/>
        </a:defRPr>
      </a:lvl7pPr>
      <a:lvl8pPr marL="3429000" indent="-228600" algn="l" rtl="0" eaLnBrk="1" fontAlgn="base" hangingPunct="1">
        <a:spcBef>
          <a:spcPct val="20000"/>
        </a:spcBef>
        <a:spcAft>
          <a:spcPct val="0"/>
        </a:spcAft>
        <a:buFont typeface="Times" pitchFamily="18" charset="0"/>
        <a:buChar char="•"/>
        <a:defRPr sz="2000">
          <a:solidFill>
            <a:schemeClr val="accent1"/>
          </a:solidFill>
          <a:latin typeface="+mn-lt"/>
        </a:defRPr>
      </a:lvl8pPr>
      <a:lvl9pPr marL="3886200" indent="-228600" algn="l" rtl="0" eaLnBrk="1" fontAlgn="base" hangingPunct="1">
        <a:spcBef>
          <a:spcPct val="20000"/>
        </a:spcBef>
        <a:spcAft>
          <a:spcPct val="0"/>
        </a:spcAft>
        <a:buFont typeface="Times" pitchFamily="18" charset="0"/>
        <a:buChar char="•"/>
        <a:defRPr sz="20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hyperlink" Target="Extras_Hyperlinks/Condenser_extra%20refrg.ppt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hyperlink" Target="Hyperlinks/HCAE%20Internal%20View.ppt" TargetMode="External"/><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hyperlink" Target="Hyperlinks/HCAE%20Non-Adjustable.pp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5.png"/><Relationship Id="rId4" Type="http://schemas.openxmlformats.org/officeDocument/2006/relationships/diagramLayout" Target="../diagrams/layout2.xml"/><Relationship Id="rId9"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hyperlink" Target="../../Extras_Hyperlinks/CTPS12J%20Jan%201%20%202012.pdf" TargetMode="External"/><Relationship Id="rId4" Type="http://schemas.openxmlformats.org/officeDocument/2006/relationships/image" Target="../media/image57.png"/><Relationship Id="rId9" Type="http://schemas.openxmlformats.org/officeDocument/2006/relationships/image" Target="../media/image62.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hyperlink" Target="Extras_Hyperlinks/Bear%20attacks%20plane.ppt"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3.png"/><Relationship Id="rId7" Type="http://schemas.openxmlformats.org/officeDocument/2006/relationships/diagramColors" Target="../diagrams/colors7.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hyperlink" Target="Hyperlinks/TXV%20Thermal%20Bulb%20orientation.pptx" TargetMode="External"/></Relationships>
</file>

<file path=ppt/slides/_rels/slide37.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38.xml.rels><?xml version="1.0" encoding="UTF-8" standalone="yes"?>
<Relationships xmlns="http://schemas.openxmlformats.org/package/2006/relationships"><Relationship Id="rId3" Type="http://schemas.openxmlformats.org/officeDocument/2006/relationships/hyperlink" Target="../../Extras_Hyperlinks/TXV%20Evolution.ppt" TargetMode="External"/><Relationship Id="rId2" Type="http://schemas.openxmlformats.org/officeDocument/2006/relationships/hyperlink" Target="../../Extras_Hyperlinks/Flush.ppt" TargetMode="External"/><Relationship Id="rId1" Type="http://schemas.openxmlformats.org/officeDocument/2006/relationships/slideLayout" Target="../slideLayouts/slideLayout3.xml"/><Relationship Id="rId4" Type="http://schemas.openxmlformats.org/officeDocument/2006/relationships/hyperlink" Target="../../Extras_Hyperlinks/Condenser_extra%20refrg.pptx"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yperlinks/Parker%20Web%20site.pptx"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eg"/><Relationship Id="rId18" Type="http://schemas.openxmlformats.org/officeDocument/2006/relationships/image" Target="../media/image25.png"/><Relationship Id="rId3" Type="http://schemas.openxmlformats.org/officeDocument/2006/relationships/image" Target="../media/image10.pn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jpeg"/><Relationship Id="rId17"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23.jpeg"/><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gif"/><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jpeg"/><Relationship Id="rId22"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jpeg"/><Relationship Id="rId7" Type="http://schemas.openxmlformats.org/officeDocument/2006/relationships/hyperlink" Target="Extras_Hyperlinks/13%20SEER%20Mismatch%20Equipment.ppt" TargetMode="External"/><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hyperlink" Target="../../Extras_Hyperlinks/Microchannel%20Technology.pptx" TargetMode="External"/><Relationship Id="rId4" Type="http://schemas.openxmlformats.org/officeDocument/2006/relationships/hyperlink" Target="../../Extras_Hyperlinks/Condenser.pptx"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Extras_Hyperlinks/HCFC%20Phaseout.ppt" TargetMode="External"/><Relationship Id="rId2" Type="http://schemas.openxmlformats.org/officeDocument/2006/relationships/hyperlink" Target="../2010%20Presentations/HCFC%20Phaseout_2010.ppt#-1,1,Oct. 15, 2007:  HCFC Phaseout Gets Fine Tuning" TargetMode="External"/><Relationship Id="rId1" Type="http://schemas.openxmlformats.org/officeDocument/2006/relationships/slideLayout" Target="../slideLayouts/slideLayout2.xml"/><Relationship Id="rId5" Type="http://schemas.openxmlformats.org/officeDocument/2006/relationships/hyperlink" Target="Hyperlinks/Smart%20Apps.pptx" TargetMode="Externa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hyperlink" Target="../../Extras_Hyperlinks/Heat.ppt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8" name="Rectangle 18"/>
          <p:cNvSpPr>
            <a:spLocks noGrp="1" noChangeArrowheads="1"/>
          </p:cNvSpPr>
          <p:nvPr>
            <p:ph type="title"/>
          </p:nvPr>
        </p:nvSpPr>
        <p:spPr>
          <a:xfrm>
            <a:off x="1273694" y="6840245"/>
            <a:ext cx="7458973" cy="1038458"/>
          </a:xfrm>
        </p:spPr>
        <p:txBody>
          <a:bodyPr/>
          <a:lstStyle/>
          <a:p>
            <a:r>
              <a:rPr lang="en-US" sz="3200" dirty="0"/>
              <a:t>Thermostatic Expansion Valves</a:t>
            </a:r>
          </a:p>
        </p:txBody>
      </p:sp>
      <p:sp>
        <p:nvSpPr>
          <p:cNvPr id="7" name="Date Placeholder 4"/>
          <p:cNvSpPr>
            <a:spLocks noGrp="1"/>
          </p:cNvSpPr>
          <p:nvPr>
            <p:ph type="dt" sz="quarter" idx="4294967295"/>
          </p:nvPr>
        </p:nvSpPr>
        <p:spPr>
          <a:xfrm>
            <a:off x="6694805" y="6126643"/>
            <a:ext cx="2174875" cy="457200"/>
          </a:xfrm>
          <a:prstGeom prst="rect">
            <a:avLst/>
          </a:prstGeom>
        </p:spPr>
        <p:txBody>
          <a:bodyPr/>
          <a:lstStyle>
            <a:lvl1pPr algn="ctr">
              <a:defRPr sz="1400">
                <a:latin typeface="Calibri" pitchFamily="34" charset="0"/>
                <a:cs typeface="Calibri" pitchFamily="34" charset="0"/>
              </a:defRPr>
            </a:lvl1pPr>
          </a:lstStyle>
          <a:p>
            <a:fld id="{1018766E-5FDF-4B33-B904-5940AAD3AC1E}" type="datetime4">
              <a:rPr lang="en-US" smtClean="0"/>
              <a:pPr/>
              <a:t>September 3, 2024</a:t>
            </a:fld>
            <a:endParaRPr lang="en-US" dirty="0"/>
          </a:p>
        </p:txBody>
      </p:sp>
      <p:sp>
        <p:nvSpPr>
          <p:cNvPr id="430099" name="Rectangle 19"/>
          <p:cNvSpPr>
            <a:spLocks noChangeArrowheads="1"/>
          </p:cNvSpPr>
          <p:nvPr/>
        </p:nvSpPr>
        <p:spPr bwMode="auto">
          <a:xfrm>
            <a:off x="5006899" y="5769456"/>
            <a:ext cx="3934972" cy="585787"/>
          </a:xfrm>
          <a:prstGeom prst="rect">
            <a:avLst/>
          </a:prstGeom>
          <a:noFill/>
          <a:ln w="9525">
            <a:noFill/>
            <a:miter lim="800000"/>
            <a:headEnd/>
            <a:tailEnd/>
          </a:ln>
          <a:effectLst/>
        </p:spPr>
        <p:txBody>
          <a:bodyPr/>
          <a:lstStyle/>
          <a:p>
            <a:pPr eaLnBrk="1" hangingPunct="1">
              <a:spcBef>
                <a:spcPct val="20000"/>
              </a:spcBef>
              <a:buFont typeface="Times"/>
              <a:buNone/>
            </a:pPr>
            <a:r>
              <a:rPr lang="en-US" sz="2000" dirty="0">
                <a:latin typeface="Arial" charset="0"/>
              </a:rPr>
              <a:t>Presented by:  Steve Ward</a:t>
            </a:r>
          </a:p>
        </p:txBody>
      </p:sp>
      <p:sp>
        <p:nvSpPr>
          <p:cNvPr id="6" name="Rectangle 3"/>
          <p:cNvSpPr txBox="1">
            <a:spLocks noChangeArrowheads="1"/>
          </p:cNvSpPr>
          <p:nvPr/>
        </p:nvSpPr>
        <p:spPr>
          <a:xfrm>
            <a:off x="584791" y="1754371"/>
            <a:ext cx="8708065" cy="2530549"/>
          </a:xfrm>
          <a:prstGeom prst="rect">
            <a:avLst/>
          </a:prstGeom>
        </p:spPr>
        <p:txBody>
          <a:bodyPr>
            <a:noAutofit/>
            <a:scene3d>
              <a:camera prst="perspectiveContrastingRightFacing"/>
              <a:lightRig rig="threePt" dir="t"/>
            </a:scene3d>
            <a:sp3d extrusionH="57150">
              <a:bevelT w="38100" h="38100"/>
            </a:sp3d>
          </a:bodyPr>
          <a:lstStyle>
            <a:lvl1pPr marL="342900" indent="-342900" algn="l" rtl="0" eaLnBrk="1" fontAlgn="base" hangingPunct="1">
              <a:spcBef>
                <a:spcPct val="20000"/>
              </a:spcBef>
              <a:spcAft>
                <a:spcPct val="0"/>
              </a:spcAft>
              <a:buFont typeface="Times"/>
              <a:buChar char="•"/>
              <a:defRPr sz="3200">
                <a:solidFill>
                  <a:schemeClr val="tx1"/>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Font typeface="Times"/>
              <a:buChar char="•"/>
              <a:defRPr sz="2800">
                <a:solidFill>
                  <a:srgbClr val="990000"/>
                </a:solidFill>
                <a:latin typeface="Calibri" pitchFamily="34" charset="0"/>
                <a:cs typeface="Calibri" pitchFamily="34" charset="0"/>
              </a:defRPr>
            </a:lvl2pPr>
            <a:lvl3pPr marL="1143000" indent="-228600" algn="l" rtl="0" eaLnBrk="1" fontAlgn="base" hangingPunct="1">
              <a:spcBef>
                <a:spcPct val="20000"/>
              </a:spcBef>
              <a:spcAft>
                <a:spcPct val="0"/>
              </a:spcAft>
              <a:buFont typeface="Times"/>
              <a:buChar char="•"/>
              <a:defRPr sz="2400">
                <a:solidFill>
                  <a:srgbClr val="0033CC"/>
                </a:solidFill>
                <a:latin typeface="Calibri" pitchFamily="34" charset="0"/>
                <a:cs typeface="Calibri" pitchFamily="34" charset="0"/>
              </a:defRPr>
            </a:lvl3pPr>
            <a:lvl4pPr marL="1600200" indent="-228600" algn="l" rtl="0" eaLnBrk="1" fontAlgn="base" hangingPunct="1">
              <a:spcBef>
                <a:spcPct val="20000"/>
              </a:spcBef>
              <a:spcAft>
                <a:spcPct val="0"/>
              </a:spcAft>
              <a:buFont typeface="Times"/>
              <a:buChar char="•"/>
              <a:defRPr sz="2000">
                <a:solidFill>
                  <a:srgbClr val="006600"/>
                </a:solidFill>
                <a:latin typeface="Calibri" pitchFamily="34" charset="0"/>
                <a:cs typeface="Calibri" pitchFamily="34" charset="0"/>
              </a:defRPr>
            </a:lvl4pPr>
            <a:lvl5pPr marL="2057400" indent="-228600" algn="l" rtl="0" eaLnBrk="1" fontAlgn="base" hangingPunct="1">
              <a:spcBef>
                <a:spcPct val="20000"/>
              </a:spcBef>
              <a:spcAft>
                <a:spcPct val="0"/>
              </a:spcAft>
              <a:buFont typeface="Times"/>
              <a:buChar char="•"/>
              <a:defRPr sz="2000">
                <a:solidFill>
                  <a:schemeClr val="accent1"/>
                </a:solidFill>
                <a:latin typeface="Calibri" pitchFamily="34" charset="0"/>
                <a:cs typeface="Calibri" pitchFamily="34" charset="0"/>
              </a:defRPr>
            </a:lvl5pPr>
            <a:lvl6pPr marL="2514600" indent="-228600" algn="l" rtl="0" eaLnBrk="1" fontAlgn="base" hangingPunct="1">
              <a:spcBef>
                <a:spcPct val="20000"/>
              </a:spcBef>
              <a:spcAft>
                <a:spcPct val="0"/>
              </a:spcAft>
              <a:buFont typeface="Times"/>
              <a:buChar char="•"/>
              <a:defRPr sz="2000">
                <a:solidFill>
                  <a:schemeClr val="accent1"/>
                </a:solidFill>
                <a:latin typeface="+mn-lt"/>
              </a:defRPr>
            </a:lvl6pPr>
            <a:lvl7pPr marL="2971800" indent="-228600" algn="l" rtl="0" eaLnBrk="1" fontAlgn="base" hangingPunct="1">
              <a:spcBef>
                <a:spcPct val="20000"/>
              </a:spcBef>
              <a:spcAft>
                <a:spcPct val="0"/>
              </a:spcAft>
              <a:buFont typeface="Times"/>
              <a:buChar char="•"/>
              <a:defRPr sz="2000">
                <a:solidFill>
                  <a:schemeClr val="accent1"/>
                </a:solidFill>
                <a:latin typeface="+mn-lt"/>
              </a:defRPr>
            </a:lvl7pPr>
            <a:lvl8pPr marL="3429000" indent="-228600" algn="l" rtl="0" eaLnBrk="1" fontAlgn="base" hangingPunct="1">
              <a:spcBef>
                <a:spcPct val="20000"/>
              </a:spcBef>
              <a:spcAft>
                <a:spcPct val="0"/>
              </a:spcAft>
              <a:buFont typeface="Times"/>
              <a:buChar char="•"/>
              <a:defRPr sz="2000">
                <a:solidFill>
                  <a:schemeClr val="accent1"/>
                </a:solidFill>
                <a:latin typeface="+mn-lt"/>
              </a:defRPr>
            </a:lvl8pPr>
            <a:lvl9pPr marL="3886200" indent="-228600" algn="l" rtl="0" eaLnBrk="1" fontAlgn="base" hangingPunct="1">
              <a:spcBef>
                <a:spcPct val="20000"/>
              </a:spcBef>
              <a:spcAft>
                <a:spcPct val="0"/>
              </a:spcAft>
              <a:buFont typeface="Times"/>
              <a:buChar char="•"/>
              <a:defRPr sz="2000">
                <a:solidFill>
                  <a:schemeClr val="accent1"/>
                </a:solidFill>
                <a:latin typeface="+mn-lt"/>
              </a:defRPr>
            </a:lvl9pPr>
          </a:lstStyle>
          <a:p>
            <a:pPr marL="0" indent="0" algn="ctr">
              <a:buNone/>
            </a:pPr>
            <a:r>
              <a:rPr lang="en-US" sz="6500" b="1" i="1" kern="0" dirty="0">
                <a:solidFill>
                  <a:srgbClr val="006600"/>
                </a:solidFill>
                <a:effectLst>
                  <a:outerShdw blurRad="60007" dir="2000400" sy="-30000" kx="-800400" algn="bl" rotWithShape="0">
                    <a:prstClr val="black">
                      <a:alpha val="20000"/>
                    </a:prstClr>
                  </a:outerShdw>
                </a:effectLst>
                <a:latin typeface="DINOT-Black" pitchFamily="50" charset="0"/>
              </a:rPr>
              <a:t>Thermostatic</a:t>
            </a:r>
          </a:p>
          <a:p>
            <a:pPr marL="0" indent="0" algn="ctr">
              <a:buNone/>
            </a:pPr>
            <a:r>
              <a:rPr lang="en-US" sz="6500" b="1" i="1" kern="0" dirty="0">
                <a:solidFill>
                  <a:srgbClr val="006600"/>
                </a:solidFill>
                <a:effectLst>
                  <a:outerShdw blurRad="60007" dir="2000400" sy="-30000" kx="-800400" algn="bl" rotWithShape="0">
                    <a:prstClr val="black">
                      <a:alpha val="20000"/>
                    </a:prstClr>
                  </a:outerShdw>
                </a:effectLst>
                <a:latin typeface="DINOT-Black" pitchFamily="50" charset="0"/>
              </a:rPr>
              <a:t>Expansion Valves</a:t>
            </a:r>
          </a:p>
        </p:txBody>
      </p:sp>
    </p:spTree>
    <p:custDataLst>
      <p:tags r:id="rId1"/>
    </p:custData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612" y="1219200"/>
            <a:ext cx="7009174" cy="2357540"/>
          </a:xfrm>
          <a:prstGeom prst="rect">
            <a:avLst/>
          </a:prstGeom>
        </p:spPr>
      </p:pic>
      <p:sp>
        <p:nvSpPr>
          <p:cNvPr id="2" name="Title 1"/>
          <p:cNvSpPr>
            <a:spLocks noGrp="1"/>
          </p:cNvSpPr>
          <p:nvPr>
            <p:ph type="title"/>
          </p:nvPr>
        </p:nvSpPr>
        <p:spPr>
          <a:xfrm>
            <a:off x="1571624" y="71439"/>
            <a:ext cx="7572376" cy="9652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indent="0"/>
            <a:r>
              <a:rPr lang="en-US" dirty="0"/>
              <a:t>Measuring Superheat </a:t>
            </a:r>
          </a:p>
        </p:txBody>
      </p:sp>
      <p:sp>
        <p:nvSpPr>
          <p:cNvPr id="6" name="Content Placeholder 2"/>
          <p:cNvSpPr>
            <a:spLocks noGrp="1"/>
          </p:cNvSpPr>
          <p:nvPr>
            <p:ph idx="1"/>
          </p:nvPr>
        </p:nvSpPr>
        <p:spPr>
          <a:xfrm>
            <a:off x="609596" y="3657600"/>
            <a:ext cx="8153400" cy="2743200"/>
          </a:xfrm>
        </p:spPr>
        <p:txBody>
          <a:bodyPr/>
          <a:lstStyle/>
          <a:p>
            <a:pPr marL="0" indent="0">
              <a:spcAft>
                <a:spcPts val="1800"/>
              </a:spcAft>
              <a:buNone/>
            </a:pPr>
            <a:r>
              <a:rPr lang="en-US" sz="2800" dirty="0"/>
              <a:t>Actual temperature at bulb ……………...  57</a:t>
            </a:r>
            <a:r>
              <a:rPr lang="en-US" dirty="0"/>
              <a:t>°F</a:t>
            </a:r>
          </a:p>
          <a:p>
            <a:pPr marL="0" indent="0">
              <a:spcBef>
                <a:spcPts val="0"/>
              </a:spcBef>
              <a:buNone/>
            </a:pPr>
            <a:r>
              <a:rPr lang="en-US" sz="2800" dirty="0">
                <a:solidFill>
                  <a:srgbClr val="FF0000"/>
                </a:solidFill>
              </a:rPr>
              <a:t>Saturated temperature</a:t>
            </a:r>
          </a:p>
          <a:p>
            <a:pPr marL="0" indent="0">
              <a:spcBef>
                <a:spcPts val="0"/>
              </a:spcBef>
              <a:buNone/>
            </a:pPr>
            <a:r>
              <a:rPr lang="en-US" sz="2800" dirty="0">
                <a:solidFill>
                  <a:srgbClr val="FF0000"/>
                </a:solidFill>
              </a:rPr>
              <a:t>corresponding to 143 psig </a:t>
            </a:r>
            <a:r>
              <a:rPr lang="en-US" sz="2400" dirty="0">
                <a:solidFill>
                  <a:srgbClr val="FF0000"/>
                </a:solidFill>
              </a:rPr>
              <a:t>  ………………..  </a:t>
            </a:r>
            <a:r>
              <a:rPr lang="en-US" dirty="0"/>
              <a:t>50°F</a:t>
            </a:r>
          </a:p>
          <a:p>
            <a:pPr marL="0" indent="0">
              <a:buNone/>
            </a:pPr>
            <a:endParaRPr lang="en-US" dirty="0"/>
          </a:p>
          <a:p>
            <a:pPr marL="0" indent="0">
              <a:buNone/>
            </a:pPr>
            <a:r>
              <a:rPr lang="en-US" sz="2800" dirty="0"/>
              <a:t>Operating superheat ……………………  </a:t>
            </a:r>
            <a:r>
              <a:rPr lang="en-US" dirty="0"/>
              <a:t>  7°F</a:t>
            </a:r>
          </a:p>
        </p:txBody>
      </p:sp>
      <p:sp>
        <p:nvSpPr>
          <p:cNvPr id="8" name="Slide Number Placeholder 7"/>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10</a:t>
            </a:fld>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674528" y="5304768"/>
            <a:ext cx="1362075" cy="39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42197" y="1828800"/>
            <a:ext cx="1077003" cy="461665"/>
          </a:xfrm>
          <a:prstGeom prst="rect">
            <a:avLst/>
          </a:prstGeom>
          <a:noFill/>
        </p:spPr>
        <p:txBody>
          <a:bodyPr wrap="square" lIns="0" rIns="0" rtlCol="0">
            <a:spAutoFit/>
          </a:bodyPr>
          <a:lstStyle/>
          <a:p>
            <a:pPr algn="ctr"/>
            <a:r>
              <a:rPr lang="en-US" dirty="0">
                <a:latin typeface="+mn-lt"/>
              </a:rPr>
              <a:t>R-410A</a:t>
            </a:r>
            <a:endParaRPr lang="en-US" dirty="0">
              <a:solidFill>
                <a:srgbClr val="FF0000"/>
              </a:solidFill>
              <a:latin typeface="+mn-lt"/>
            </a:endParaRPr>
          </a:p>
        </p:txBody>
      </p:sp>
      <p:sp>
        <p:nvSpPr>
          <p:cNvPr id="9" name="TextBox 8"/>
          <p:cNvSpPr txBox="1"/>
          <p:nvPr/>
        </p:nvSpPr>
        <p:spPr>
          <a:xfrm>
            <a:off x="7112000" y="1376527"/>
            <a:ext cx="924603" cy="369332"/>
          </a:xfrm>
          <a:prstGeom prst="rect">
            <a:avLst/>
          </a:prstGeom>
          <a:noFill/>
          <a:ln>
            <a:noFill/>
          </a:ln>
        </p:spPr>
        <p:txBody>
          <a:bodyPr wrap="square" lIns="0" rIns="0" rtlCol="0">
            <a:spAutoFit/>
          </a:bodyPr>
          <a:lstStyle/>
          <a:p>
            <a:pPr algn="ctr"/>
            <a:r>
              <a:rPr lang="en-US" sz="1800" dirty="0">
                <a:latin typeface="+mn-lt"/>
              </a:rPr>
              <a:t>143 psig</a:t>
            </a:r>
            <a:endParaRPr lang="en-US" sz="1800" dirty="0">
              <a:solidFill>
                <a:srgbClr val="FF0000"/>
              </a:solidFill>
              <a:latin typeface="+mn-lt"/>
            </a:endParaRPr>
          </a:p>
        </p:txBody>
      </p:sp>
      <p:sp>
        <p:nvSpPr>
          <p:cNvPr id="5" name="TextBox 4"/>
          <p:cNvSpPr txBox="1"/>
          <p:nvPr/>
        </p:nvSpPr>
        <p:spPr>
          <a:xfrm>
            <a:off x="7194619" y="2171281"/>
            <a:ext cx="613569" cy="461665"/>
          </a:xfrm>
          <a:prstGeom prst="rect">
            <a:avLst/>
          </a:prstGeom>
          <a:noFill/>
        </p:spPr>
        <p:txBody>
          <a:bodyPr wrap="square" rtlCol="0">
            <a:spAutoFit/>
          </a:bodyPr>
          <a:lstStyle/>
          <a:p>
            <a:pPr algn="ctr"/>
            <a:r>
              <a:rPr lang="en-US" b="1" dirty="0">
                <a:solidFill>
                  <a:schemeClr val="tx2">
                    <a:lumMod val="75000"/>
                  </a:schemeClr>
                </a:solidFill>
                <a:latin typeface="Calibri" pitchFamily="34" charset="0"/>
                <a:cs typeface="Calibri" pitchFamily="34" charset="0"/>
              </a:rPr>
              <a:t>57</a:t>
            </a:r>
          </a:p>
        </p:txBody>
      </p:sp>
    </p:spTree>
    <p:extLst>
      <p:ext uri="{BB962C8B-B14F-4D97-AF65-F5344CB8AC3E}">
        <p14:creationId xmlns:p14="http://schemas.microsoft.com/office/powerpoint/2010/main" val="40159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par>
                          <p:cTn id="27" fill="hold">
                            <p:stCondLst>
                              <p:cond delay="1500"/>
                            </p:stCondLst>
                            <p:childTnLst>
                              <p:par>
                                <p:cTn id="28" presetID="1" presetClass="entr" presetSubtype="0" fill="hold" nodeType="after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fade">
                                      <p:cBhvr>
                                        <p:cTn id="34"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en-US" dirty="0"/>
              <a:t>Heat Transfer</a:t>
            </a:r>
          </a:p>
        </p:txBody>
      </p:sp>
      <p:sp>
        <p:nvSpPr>
          <p:cNvPr id="2" name="Slide Number Placeholder 1"/>
          <p:cNvSpPr>
            <a:spLocks noGrp="1"/>
          </p:cNvSpPr>
          <p:nvPr>
            <p:ph type="sldNum" sz="quarter" idx="12"/>
          </p:nvPr>
        </p:nvSpPr>
        <p:spPr/>
        <p:txBody>
          <a:bodyPr/>
          <a:lstStyle/>
          <a:p>
            <a:fld id="{ED558AE7-9682-4A0C-9194-A2DBBDD05CA4}" type="slidenum">
              <a:rPr lang="en-US" smtClean="0"/>
              <a:pPr/>
              <a:t>11</a:t>
            </a:fld>
            <a:endParaRPr lang="en-US" dirty="0"/>
          </a:p>
        </p:txBody>
      </p:sp>
      <p:sp>
        <p:nvSpPr>
          <p:cNvPr id="322578" name="Text Box 18"/>
          <p:cNvSpPr txBox="1">
            <a:spLocks noChangeArrowheads="1"/>
          </p:cNvSpPr>
          <p:nvPr/>
        </p:nvSpPr>
        <p:spPr bwMode="auto">
          <a:xfrm>
            <a:off x="6248400" y="1490663"/>
            <a:ext cx="2743200" cy="1295400"/>
          </a:xfrm>
          <a:prstGeom prst="rect">
            <a:avLst/>
          </a:prstGeom>
          <a:noFill/>
          <a:ln w="12700" algn="ctr">
            <a:solidFill>
              <a:schemeClr val="tx1"/>
            </a:solidFill>
            <a:miter lim="800000"/>
            <a:headEnd/>
            <a:tailEnd/>
          </a:ln>
          <a:effectLst/>
        </p:spPr>
        <p:txBody>
          <a:bodyPr lIns="82550" tIns="41275" rIns="82550" bIns="41275" anchor="ctr" anchorCtr="0"/>
          <a:lstStyle/>
          <a:p>
            <a:pPr defTabSz="822325" eaLnBrk="1" hangingPunct="1">
              <a:lnSpc>
                <a:spcPct val="104000"/>
              </a:lnSpc>
              <a:spcBef>
                <a:spcPts val="400"/>
              </a:spcBef>
              <a:spcAft>
                <a:spcPts val="400"/>
              </a:spcAft>
              <a:buClr>
                <a:srgbClr val="FF0000"/>
              </a:buClr>
              <a:buSzPct val="80000"/>
              <a:buFont typeface="Wingdings" pitchFamily="2" charset="2"/>
              <a:buNone/>
              <a:tabLst>
                <a:tab pos="2514600" algn="l"/>
                <a:tab pos="3703638" algn="l"/>
                <a:tab pos="4937125" algn="l"/>
                <a:tab pos="6172200" algn="l"/>
              </a:tabLst>
            </a:pPr>
            <a:r>
              <a:rPr lang="en-US" sz="2600" b="1" dirty="0">
                <a:latin typeface="Arial" charset="0"/>
              </a:rPr>
              <a:t>Reduced </a:t>
            </a:r>
            <a:r>
              <a:rPr lang="en-US" sz="2600" dirty="0">
                <a:latin typeface="Arial" charset="0"/>
              </a:rPr>
              <a:t>use of Evaporator heat transfer surface</a:t>
            </a:r>
          </a:p>
        </p:txBody>
      </p:sp>
      <p:sp>
        <p:nvSpPr>
          <p:cNvPr id="322601" name="Text Box 41"/>
          <p:cNvSpPr txBox="1">
            <a:spLocks noChangeArrowheads="1"/>
          </p:cNvSpPr>
          <p:nvPr/>
        </p:nvSpPr>
        <p:spPr bwMode="auto">
          <a:xfrm>
            <a:off x="6248400" y="5000625"/>
            <a:ext cx="2743200" cy="1282188"/>
          </a:xfrm>
          <a:prstGeom prst="rect">
            <a:avLst/>
          </a:prstGeom>
          <a:noFill/>
          <a:ln w="12700" algn="ctr">
            <a:solidFill>
              <a:schemeClr val="tx1"/>
            </a:solidFill>
            <a:miter lim="800000"/>
            <a:headEnd/>
            <a:tailEnd/>
          </a:ln>
          <a:effectLst/>
        </p:spPr>
        <p:txBody>
          <a:bodyPr lIns="82550" tIns="41275" rIns="82550" bIns="41275"/>
          <a:lstStyle/>
          <a:p>
            <a:pPr defTabSz="822325" eaLnBrk="1" hangingPunct="1">
              <a:lnSpc>
                <a:spcPct val="104000"/>
              </a:lnSpc>
              <a:spcBef>
                <a:spcPts val="400"/>
              </a:spcBef>
              <a:spcAft>
                <a:spcPts val="400"/>
              </a:spcAft>
              <a:buClr>
                <a:srgbClr val="FF0000"/>
              </a:buClr>
              <a:buSzPct val="80000"/>
              <a:buFont typeface="Wingdings" pitchFamily="2" charset="2"/>
              <a:buNone/>
              <a:tabLst>
                <a:tab pos="2514600" algn="l"/>
                <a:tab pos="3703638" algn="l"/>
                <a:tab pos="4937125" algn="l"/>
                <a:tab pos="6172200" algn="l"/>
              </a:tabLst>
            </a:pPr>
            <a:r>
              <a:rPr lang="en-US" sz="2600" b="1" dirty="0">
                <a:latin typeface="Arial" charset="0"/>
              </a:rPr>
              <a:t>Maximum </a:t>
            </a:r>
            <a:r>
              <a:rPr lang="en-US" sz="2600" dirty="0">
                <a:latin typeface="Arial" charset="0"/>
              </a:rPr>
              <a:t>use of Evaporator heat transfer surface</a:t>
            </a:r>
          </a:p>
        </p:txBody>
      </p:sp>
      <p:sp>
        <p:nvSpPr>
          <p:cNvPr id="322605" name="Text Box 45"/>
          <p:cNvSpPr txBox="1">
            <a:spLocks noChangeArrowheads="1"/>
          </p:cNvSpPr>
          <p:nvPr/>
        </p:nvSpPr>
        <p:spPr bwMode="auto">
          <a:xfrm>
            <a:off x="6248400" y="3200400"/>
            <a:ext cx="2743200" cy="1295400"/>
          </a:xfrm>
          <a:prstGeom prst="rect">
            <a:avLst/>
          </a:prstGeom>
          <a:noFill/>
          <a:ln w="12700" algn="ctr">
            <a:solidFill>
              <a:schemeClr val="tx1"/>
            </a:solidFill>
            <a:miter lim="800000"/>
            <a:headEnd/>
            <a:tailEnd/>
          </a:ln>
          <a:effectLst/>
        </p:spPr>
        <p:txBody>
          <a:bodyPr lIns="82550" tIns="41275" rIns="82550" bIns="41275"/>
          <a:lstStyle/>
          <a:p>
            <a:pPr defTabSz="822325" eaLnBrk="1" hangingPunct="1">
              <a:lnSpc>
                <a:spcPct val="104000"/>
              </a:lnSpc>
              <a:spcBef>
                <a:spcPts val="400"/>
              </a:spcBef>
              <a:spcAft>
                <a:spcPts val="400"/>
              </a:spcAft>
              <a:buClr>
                <a:srgbClr val="FF0000"/>
              </a:buClr>
              <a:buSzPct val="80000"/>
              <a:buFont typeface="Wingdings" pitchFamily="2" charset="2"/>
              <a:buNone/>
              <a:tabLst>
                <a:tab pos="2514600" algn="l"/>
                <a:tab pos="3703638" algn="l"/>
                <a:tab pos="4937125" algn="l"/>
                <a:tab pos="6172200" algn="l"/>
              </a:tabLst>
            </a:pPr>
            <a:r>
              <a:rPr lang="en-US" sz="2600" b="1" dirty="0">
                <a:latin typeface="Arial" charset="0"/>
              </a:rPr>
              <a:t>Max </a:t>
            </a:r>
            <a:r>
              <a:rPr lang="en-US" sz="2600" b="1" u="sng" dirty="0">
                <a:latin typeface="Arial" charset="0"/>
              </a:rPr>
              <a:t>safe</a:t>
            </a:r>
            <a:r>
              <a:rPr lang="en-US" sz="2600" b="1" dirty="0">
                <a:latin typeface="Arial" charset="0"/>
              </a:rPr>
              <a:t> </a:t>
            </a:r>
            <a:r>
              <a:rPr lang="en-US" sz="2600" dirty="0">
                <a:latin typeface="Arial" charset="0"/>
              </a:rPr>
              <a:t>use of Evaporator heat transfer surface</a:t>
            </a:r>
          </a:p>
        </p:txBody>
      </p:sp>
      <p:sp>
        <p:nvSpPr>
          <p:cNvPr id="322570" name="Rectangle 10"/>
          <p:cNvSpPr>
            <a:spLocks noChangeArrowheads="1"/>
          </p:cNvSpPr>
          <p:nvPr/>
        </p:nvSpPr>
        <p:spPr bwMode="auto">
          <a:xfrm>
            <a:off x="3638550" y="1347788"/>
            <a:ext cx="2514600" cy="995363"/>
          </a:xfrm>
          <a:prstGeom prst="rect">
            <a:avLst/>
          </a:prstGeom>
          <a:noFill/>
          <a:ln w="9525">
            <a:noFill/>
            <a:miter lim="800000"/>
            <a:headEnd/>
            <a:tailEnd/>
          </a:ln>
          <a:effectLst/>
        </p:spPr>
        <p:txBody>
          <a:bodyPr lIns="82550" tIns="41275" rIns="82550" bIns="41275"/>
          <a:lstStyle/>
          <a:p>
            <a:pPr marL="342900" indent="-342900" eaLnBrk="1" hangingPunct="1">
              <a:spcBef>
                <a:spcPct val="20000"/>
              </a:spcBef>
              <a:buFont typeface="Times"/>
              <a:buNone/>
            </a:pPr>
            <a:r>
              <a:rPr lang="en-US" sz="3200" b="1" dirty="0">
                <a:solidFill>
                  <a:srgbClr val="FE0000"/>
                </a:solidFill>
                <a:latin typeface="Arial" charset="0"/>
              </a:rPr>
              <a:t>High</a:t>
            </a:r>
            <a:r>
              <a:rPr lang="en-US" sz="3200" dirty="0">
                <a:solidFill>
                  <a:srgbClr val="FE0000"/>
                </a:solidFill>
                <a:latin typeface="Arial" charset="0"/>
              </a:rPr>
              <a:t> Superheat</a:t>
            </a:r>
          </a:p>
        </p:txBody>
      </p:sp>
      <p:sp>
        <p:nvSpPr>
          <p:cNvPr id="322569" name="Rectangle 9"/>
          <p:cNvSpPr>
            <a:spLocks noChangeArrowheads="1"/>
          </p:cNvSpPr>
          <p:nvPr/>
        </p:nvSpPr>
        <p:spPr bwMode="auto">
          <a:xfrm>
            <a:off x="3638550" y="3048000"/>
            <a:ext cx="2438400" cy="1066800"/>
          </a:xfrm>
          <a:prstGeom prst="rect">
            <a:avLst/>
          </a:prstGeom>
          <a:noFill/>
          <a:ln w="9525">
            <a:noFill/>
            <a:miter lim="800000"/>
            <a:headEnd/>
            <a:tailEnd/>
          </a:ln>
          <a:effectLst/>
        </p:spPr>
        <p:txBody>
          <a:bodyPr lIns="82550" tIns="41275" rIns="82550" bIns="41275"/>
          <a:lstStyle/>
          <a:p>
            <a:pPr marL="342900" indent="-342900" eaLnBrk="1" hangingPunct="1">
              <a:spcBef>
                <a:spcPct val="20000"/>
              </a:spcBef>
              <a:buFont typeface="Times"/>
              <a:buNone/>
            </a:pPr>
            <a:r>
              <a:rPr lang="en-US" sz="3200" b="1" dirty="0">
                <a:solidFill>
                  <a:srgbClr val="00FF00"/>
                </a:solidFill>
                <a:latin typeface="Arial" charset="0"/>
              </a:rPr>
              <a:t>Normal </a:t>
            </a:r>
            <a:r>
              <a:rPr lang="en-US" sz="3200" dirty="0">
                <a:solidFill>
                  <a:srgbClr val="00FF00"/>
                </a:solidFill>
                <a:latin typeface="Arial" charset="0"/>
              </a:rPr>
              <a:t>Superheat</a:t>
            </a:r>
          </a:p>
        </p:txBody>
      </p:sp>
      <p:sp>
        <p:nvSpPr>
          <p:cNvPr id="322603" name="Rectangle 43"/>
          <p:cNvSpPr>
            <a:spLocks noChangeArrowheads="1"/>
          </p:cNvSpPr>
          <p:nvPr/>
        </p:nvSpPr>
        <p:spPr bwMode="auto">
          <a:xfrm>
            <a:off x="3638552" y="5019677"/>
            <a:ext cx="2384425" cy="1068241"/>
          </a:xfrm>
          <a:prstGeom prst="rect">
            <a:avLst/>
          </a:prstGeom>
          <a:noFill/>
          <a:ln w="9525">
            <a:noFill/>
            <a:miter lim="800000"/>
            <a:headEnd/>
            <a:tailEnd/>
          </a:ln>
          <a:effectLst/>
        </p:spPr>
        <p:txBody>
          <a:bodyPr lIns="82550" tIns="41275" rIns="82550" bIns="41275">
            <a:spAutoFit/>
          </a:bodyPr>
          <a:lstStyle/>
          <a:p>
            <a:pPr marL="342900" indent="-342900" eaLnBrk="1" hangingPunct="1">
              <a:spcBef>
                <a:spcPct val="20000"/>
              </a:spcBef>
              <a:buFont typeface="Times"/>
              <a:buNone/>
            </a:pPr>
            <a:r>
              <a:rPr lang="en-US" sz="3200" b="1" dirty="0">
                <a:solidFill>
                  <a:srgbClr val="0000FF"/>
                </a:solidFill>
                <a:latin typeface="Arial" charset="0"/>
              </a:rPr>
              <a:t>No </a:t>
            </a:r>
            <a:r>
              <a:rPr lang="en-US" sz="3200" dirty="0">
                <a:solidFill>
                  <a:srgbClr val="0000FF"/>
                </a:solidFill>
                <a:latin typeface="Arial" charset="0"/>
              </a:rPr>
              <a:t>Superheat</a:t>
            </a:r>
          </a:p>
        </p:txBody>
      </p:sp>
      <p:pic>
        <p:nvPicPr>
          <p:cNvPr id="322621" name="Picture 61"/>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4420" y="2817214"/>
            <a:ext cx="3018053" cy="1876748"/>
          </a:xfrm>
          <a:prstGeom prst="rect">
            <a:avLst/>
          </a:prstGeom>
          <a:noFill/>
        </p:spPr>
      </p:pic>
      <p:pic>
        <p:nvPicPr>
          <p:cNvPr id="322622" name="Picture 6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67595" y="1134465"/>
            <a:ext cx="3018053" cy="1876748"/>
          </a:xfrm>
          <a:prstGeom prst="rect">
            <a:avLst/>
          </a:prstGeom>
          <a:noFill/>
        </p:spPr>
      </p:pic>
      <p:pic>
        <p:nvPicPr>
          <p:cNvPr id="322623" name="Picture 6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64420" y="4661889"/>
            <a:ext cx="3018053" cy="1876748"/>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22622"/>
                                        </p:tgtEl>
                                        <p:attrNameLst>
                                          <p:attrName>style.visibility</p:attrName>
                                        </p:attrNameLst>
                                      </p:cBhvr>
                                      <p:to>
                                        <p:strVal val="visible"/>
                                      </p:to>
                                    </p:set>
                                    <p:animEffect transition="in" filter="dissolve">
                                      <p:cBhvr>
                                        <p:cTn id="7" dur="500"/>
                                        <p:tgtEl>
                                          <p:spTgt spid="322622"/>
                                        </p:tgtEl>
                                      </p:cBhvr>
                                    </p:animEffect>
                                  </p:childTnLst>
                                </p:cTn>
                              </p:par>
                            </p:childTnLst>
                          </p:cTn>
                        </p:par>
                        <p:par>
                          <p:cTn id="8" fill="hold">
                            <p:stCondLst>
                              <p:cond delay="500"/>
                            </p:stCondLst>
                            <p:childTnLst>
                              <p:par>
                                <p:cTn id="9" presetID="49" presetClass="entr" presetSubtype="0" decel="100000" fill="hold" grpId="0" nodeType="afterEffect">
                                  <p:stCondLst>
                                    <p:cond delay="0"/>
                                  </p:stCondLst>
                                  <p:childTnLst>
                                    <p:set>
                                      <p:cBhvr>
                                        <p:cTn id="10" dur="1" fill="hold">
                                          <p:stCondLst>
                                            <p:cond delay="0"/>
                                          </p:stCondLst>
                                        </p:cTn>
                                        <p:tgtEl>
                                          <p:spTgt spid="322570"/>
                                        </p:tgtEl>
                                        <p:attrNameLst>
                                          <p:attrName>style.visibility</p:attrName>
                                        </p:attrNameLst>
                                      </p:cBhvr>
                                      <p:to>
                                        <p:strVal val="visible"/>
                                      </p:to>
                                    </p:set>
                                    <p:anim calcmode="lin" valueType="num">
                                      <p:cBhvr>
                                        <p:cTn id="11" dur="500" fill="hold"/>
                                        <p:tgtEl>
                                          <p:spTgt spid="322570"/>
                                        </p:tgtEl>
                                        <p:attrNameLst>
                                          <p:attrName>ppt_w</p:attrName>
                                        </p:attrNameLst>
                                      </p:cBhvr>
                                      <p:tavLst>
                                        <p:tav tm="0">
                                          <p:val>
                                            <p:fltVal val="0"/>
                                          </p:val>
                                        </p:tav>
                                        <p:tav tm="100000">
                                          <p:val>
                                            <p:strVal val="#ppt_w"/>
                                          </p:val>
                                        </p:tav>
                                      </p:tavLst>
                                    </p:anim>
                                    <p:anim calcmode="lin" valueType="num">
                                      <p:cBhvr>
                                        <p:cTn id="12" dur="500" fill="hold"/>
                                        <p:tgtEl>
                                          <p:spTgt spid="322570"/>
                                        </p:tgtEl>
                                        <p:attrNameLst>
                                          <p:attrName>ppt_h</p:attrName>
                                        </p:attrNameLst>
                                      </p:cBhvr>
                                      <p:tavLst>
                                        <p:tav tm="0">
                                          <p:val>
                                            <p:fltVal val="0"/>
                                          </p:val>
                                        </p:tav>
                                        <p:tav tm="100000">
                                          <p:val>
                                            <p:strVal val="#ppt_h"/>
                                          </p:val>
                                        </p:tav>
                                      </p:tavLst>
                                    </p:anim>
                                    <p:anim calcmode="lin" valueType="num">
                                      <p:cBhvr>
                                        <p:cTn id="13" dur="500" fill="hold"/>
                                        <p:tgtEl>
                                          <p:spTgt spid="322570"/>
                                        </p:tgtEl>
                                        <p:attrNameLst>
                                          <p:attrName>style.rotation</p:attrName>
                                        </p:attrNameLst>
                                      </p:cBhvr>
                                      <p:tavLst>
                                        <p:tav tm="0">
                                          <p:val>
                                            <p:fltVal val="360"/>
                                          </p:val>
                                        </p:tav>
                                        <p:tav tm="100000">
                                          <p:val>
                                            <p:fltVal val="0"/>
                                          </p:val>
                                        </p:tav>
                                      </p:tavLst>
                                    </p:anim>
                                    <p:animEffect transition="in" filter="fade">
                                      <p:cBhvr>
                                        <p:cTn id="14" dur="500"/>
                                        <p:tgtEl>
                                          <p:spTgt spid="322570"/>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322578"/>
                                        </p:tgtEl>
                                        <p:attrNameLst>
                                          <p:attrName>style.visibility</p:attrName>
                                        </p:attrNameLst>
                                      </p:cBhvr>
                                      <p:to>
                                        <p:strVal val="visible"/>
                                      </p:to>
                                    </p:set>
                                    <p:anim calcmode="lin" valueType="num">
                                      <p:cBhvr>
                                        <p:cTn id="18" dur="1000" fill="hold"/>
                                        <p:tgtEl>
                                          <p:spTgt spid="322578"/>
                                        </p:tgtEl>
                                        <p:attrNameLst>
                                          <p:attrName>ppt_w</p:attrName>
                                        </p:attrNameLst>
                                      </p:cBhvr>
                                      <p:tavLst>
                                        <p:tav tm="0">
                                          <p:val>
                                            <p:strVal val="#ppt_w*0.70"/>
                                          </p:val>
                                        </p:tav>
                                        <p:tav tm="100000">
                                          <p:val>
                                            <p:strVal val="#ppt_w"/>
                                          </p:val>
                                        </p:tav>
                                      </p:tavLst>
                                    </p:anim>
                                    <p:anim calcmode="lin" valueType="num">
                                      <p:cBhvr>
                                        <p:cTn id="19" dur="1000" fill="hold"/>
                                        <p:tgtEl>
                                          <p:spTgt spid="322578"/>
                                        </p:tgtEl>
                                        <p:attrNameLst>
                                          <p:attrName>ppt_h</p:attrName>
                                        </p:attrNameLst>
                                      </p:cBhvr>
                                      <p:tavLst>
                                        <p:tav tm="0">
                                          <p:val>
                                            <p:strVal val="#ppt_h"/>
                                          </p:val>
                                        </p:tav>
                                        <p:tav tm="100000">
                                          <p:val>
                                            <p:strVal val="#ppt_h"/>
                                          </p:val>
                                        </p:tav>
                                      </p:tavLst>
                                    </p:anim>
                                    <p:animEffect transition="in" filter="fade">
                                      <p:cBhvr>
                                        <p:cTn id="20" dur="1000"/>
                                        <p:tgtEl>
                                          <p:spTgt spid="32257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322623"/>
                                        </p:tgtEl>
                                        <p:attrNameLst>
                                          <p:attrName>style.visibility</p:attrName>
                                        </p:attrNameLst>
                                      </p:cBhvr>
                                      <p:to>
                                        <p:strVal val="visible"/>
                                      </p:to>
                                    </p:set>
                                    <p:anim calcmode="lin" valueType="num">
                                      <p:cBhvr>
                                        <p:cTn id="25" dur="1000" fill="hold"/>
                                        <p:tgtEl>
                                          <p:spTgt spid="322623"/>
                                        </p:tgtEl>
                                        <p:attrNameLst>
                                          <p:attrName>ppt_w</p:attrName>
                                        </p:attrNameLst>
                                      </p:cBhvr>
                                      <p:tavLst>
                                        <p:tav tm="0">
                                          <p:val>
                                            <p:strVal val="#ppt_w*0.70"/>
                                          </p:val>
                                        </p:tav>
                                        <p:tav tm="100000">
                                          <p:val>
                                            <p:strVal val="#ppt_w"/>
                                          </p:val>
                                        </p:tav>
                                      </p:tavLst>
                                    </p:anim>
                                    <p:anim calcmode="lin" valueType="num">
                                      <p:cBhvr>
                                        <p:cTn id="26" dur="1000" fill="hold"/>
                                        <p:tgtEl>
                                          <p:spTgt spid="322623"/>
                                        </p:tgtEl>
                                        <p:attrNameLst>
                                          <p:attrName>ppt_h</p:attrName>
                                        </p:attrNameLst>
                                      </p:cBhvr>
                                      <p:tavLst>
                                        <p:tav tm="0">
                                          <p:val>
                                            <p:strVal val="#ppt_h"/>
                                          </p:val>
                                        </p:tav>
                                        <p:tav tm="100000">
                                          <p:val>
                                            <p:strVal val="#ppt_h"/>
                                          </p:val>
                                        </p:tav>
                                      </p:tavLst>
                                    </p:anim>
                                    <p:animEffect transition="in" filter="fade">
                                      <p:cBhvr>
                                        <p:cTn id="27" dur="1000"/>
                                        <p:tgtEl>
                                          <p:spTgt spid="322623"/>
                                        </p:tgtEl>
                                      </p:cBhvr>
                                    </p:animEffect>
                                  </p:childTnLst>
                                </p:cTn>
                              </p:par>
                            </p:childTnLst>
                          </p:cTn>
                        </p:par>
                        <p:par>
                          <p:cTn id="28" fill="hold">
                            <p:stCondLst>
                              <p:cond delay="1000"/>
                            </p:stCondLst>
                            <p:childTnLst>
                              <p:par>
                                <p:cTn id="29" presetID="49" presetClass="entr" presetSubtype="0" decel="100000" fill="hold" grpId="0" nodeType="afterEffect">
                                  <p:stCondLst>
                                    <p:cond delay="0"/>
                                  </p:stCondLst>
                                  <p:childTnLst>
                                    <p:set>
                                      <p:cBhvr>
                                        <p:cTn id="30" dur="1" fill="hold">
                                          <p:stCondLst>
                                            <p:cond delay="0"/>
                                          </p:stCondLst>
                                        </p:cTn>
                                        <p:tgtEl>
                                          <p:spTgt spid="322603"/>
                                        </p:tgtEl>
                                        <p:attrNameLst>
                                          <p:attrName>style.visibility</p:attrName>
                                        </p:attrNameLst>
                                      </p:cBhvr>
                                      <p:to>
                                        <p:strVal val="visible"/>
                                      </p:to>
                                    </p:set>
                                    <p:anim calcmode="lin" valueType="num">
                                      <p:cBhvr>
                                        <p:cTn id="31" dur="500" fill="hold"/>
                                        <p:tgtEl>
                                          <p:spTgt spid="322603"/>
                                        </p:tgtEl>
                                        <p:attrNameLst>
                                          <p:attrName>ppt_w</p:attrName>
                                        </p:attrNameLst>
                                      </p:cBhvr>
                                      <p:tavLst>
                                        <p:tav tm="0">
                                          <p:val>
                                            <p:fltVal val="0"/>
                                          </p:val>
                                        </p:tav>
                                        <p:tav tm="100000">
                                          <p:val>
                                            <p:strVal val="#ppt_w"/>
                                          </p:val>
                                        </p:tav>
                                      </p:tavLst>
                                    </p:anim>
                                    <p:anim calcmode="lin" valueType="num">
                                      <p:cBhvr>
                                        <p:cTn id="32" dur="500" fill="hold"/>
                                        <p:tgtEl>
                                          <p:spTgt spid="322603"/>
                                        </p:tgtEl>
                                        <p:attrNameLst>
                                          <p:attrName>ppt_h</p:attrName>
                                        </p:attrNameLst>
                                      </p:cBhvr>
                                      <p:tavLst>
                                        <p:tav tm="0">
                                          <p:val>
                                            <p:fltVal val="0"/>
                                          </p:val>
                                        </p:tav>
                                        <p:tav tm="100000">
                                          <p:val>
                                            <p:strVal val="#ppt_h"/>
                                          </p:val>
                                        </p:tav>
                                      </p:tavLst>
                                    </p:anim>
                                    <p:anim calcmode="lin" valueType="num">
                                      <p:cBhvr>
                                        <p:cTn id="33" dur="500" fill="hold"/>
                                        <p:tgtEl>
                                          <p:spTgt spid="322603"/>
                                        </p:tgtEl>
                                        <p:attrNameLst>
                                          <p:attrName>style.rotation</p:attrName>
                                        </p:attrNameLst>
                                      </p:cBhvr>
                                      <p:tavLst>
                                        <p:tav tm="0">
                                          <p:val>
                                            <p:fltVal val="360"/>
                                          </p:val>
                                        </p:tav>
                                        <p:tav tm="100000">
                                          <p:val>
                                            <p:fltVal val="0"/>
                                          </p:val>
                                        </p:tav>
                                      </p:tavLst>
                                    </p:anim>
                                    <p:animEffect transition="in" filter="fade">
                                      <p:cBhvr>
                                        <p:cTn id="34" dur="500"/>
                                        <p:tgtEl>
                                          <p:spTgt spid="322603"/>
                                        </p:tgtEl>
                                      </p:cBhvr>
                                    </p:animEffect>
                                  </p:childTnLst>
                                </p:cTn>
                              </p:par>
                            </p:childTnLst>
                          </p:cTn>
                        </p:par>
                        <p:par>
                          <p:cTn id="35" fill="hold">
                            <p:stCondLst>
                              <p:cond delay="1500"/>
                            </p:stCondLst>
                            <p:childTnLst>
                              <p:par>
                                <p:cTn id="36" presetID="22" presetClass="entr" presetSubtype="1" fill="hold" grpId="0" nodeType="afterEffect">
                                  <p:stCondLst>
                                    <p:cond delay="1000"/>
                                  </p:stCondLst>
                                  <p:childTnLst>
                                    <p:set>
                                      <p:cBhvr>
                                        <p:cTn id="37" dur="1" fill="hold">
                                          <p:stCondLst>
                                            <p:cond delay="0"/>
                                          </p:stCondLst>
                                        </p:cTn>
                                        <p:tgtEl>
                                          <p:spTgt spid="322601"/>
                                        </p:tgtEl>
                                        <p:attrNameLst>
                                          <p:attrName>style.visibility</p:attrName>
                                        </p:attrNameLst>
                                      </p:cBhvr>
                                      <p:to>
                                        <p:strVal val="visible"/>
                                      </p:to>
                                    </p:set>
                                    <p:animEffect transition="in" filter="wipe(up)">
                                      <p:cBhvr>
                                        <p:cTn id="38" dur="500"/>
                                        <p:tgtEl>
                                          <p:spTgt spid="32260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22621"/>
                                        </p:tgtEl>
                                        <p:attrNameLst>
                                          <p:attrName>style.visibility</p:attrName>
                                        </p:attrNameLst>
                                      </p:cBhvr>
                                      <p:to>
                                        <p:strVal val="visible"/>
                                      </p:to>
                                    </p:set>
                                    <p:animEffect transition="in" filter="wipe(left)">
                                      <p:cBhvr>
                                        <p:cTn id="43" dur="500"/>
                                        <p:tgtEl>
                                          <p:spTgt spid="322621"/>
                                        </p:tgtEl>
                                      </p:cBhvr>
                                    </p:animEffect>
                                  </p:childTnLst>
                                </p:cTn>
                              </p:par>
                            </p:childTnLst>
                          </p:cTn>
                        </p:par>
                        <p:par>
                          <p:cTn id="44" fill="hold">
                            <p:stCondLst>
                              <p:cond delay="500"/>
                            </p:stCondLst>
                            <p:childTnLst>
                              <p:par>
                                <p:cTn id="45" presetID="49" presetClass="entr" presetSubtype="0" decel="100000" fill="hold" grpId="0" nodeType="afterEffect">
                                  <p:stCondLst>
                                    <p:cond delay="0"/>
                                  </p:stCondLst>
                                  <p:childTnLst>
                                    <p:set>
                                      <p:cBhvr>
                                        <p:cTn id="46" dur="1" fill="hold">
                                          <p:stCondLst>
                                            <p:cond delay="0"/>
                                          </p:stCondLst>
                                        </p:cTn>
                                        <p:tgtEl>
                                          <p:spTgt spid="322569"/>
                                        </p:tgtEl>
                                        <p:attrNameLst>
                                          <p:attrName>style.visibility</p:attrName>
                                        </p:attrNameLst>
                                      </p:cBhvr>
                                      <p:to>
                                        <p:strVal val="visible"/>
                                      </p:to>
                                    </p:set>
                                    <p:anim calcmode="lin" valueType="num">
                                      <p:cBhvr>
                                        <p:cTn id="47" dur="500" fill="hold"/>
                                        <p:tgtEl>
                                          <p:spTgt spid="322569"/>
                                        </p:tgtEl>
                                        <p:attrNameLst>
                                          <p:attrName>ppt_w</p:attrName>
                                        </p:attrNameLst>
                                      </p:cBhvr>
                                      <p:tavLst>
                                        <p:tav tm="0">
                                          <p:val>
                                            <p:fltVal val="0"/>
                                          </p:val>
                                        </p:tav>
                                        <p:tav tm="100000">
                                          <p:val>
                                            <p:strVal val="#ppt_w"/>
                                          </p:val>
                                        </p:tav>
                                      </p:tavLst>
                                    </p:anim>
                                    <p:anim calcmode="lin" valueType="num">
                                      <p:cBhvr>
                                        <p:cTn id="48" dur="500" fill="hold"/>
                                        <p:tgtEl>
                                          <p:spTgt spid="322569"/>
                                        </p:tgtEl>
                                        <p:attrNameLst>
                                          <p:attrName>ppt_h</p:attrName>
                                        </p:attrNameLst>
                                      </p:cBhvr>
                                      <p:tavLst>
                                        <p:tav tm="0">
                                          <p:val>
                                            <p:fltVal val="0"/>
                                          </p:val>
                                        </p:tav>
                                        <p:tav tm="100000">
                                          <p:val>
                                            <p:strVal val="#ppt_h"/>
                                          </p:val>
                                        </p:tav>
                                      </p:tavLst>
                                    </p:anim>
                                    <p:anim calcmode="lin" valueType="num">
                                      <p:cBhvr>
                                        <p:cTn id="49" dur="500" fill="hold"/>
                                        <p:tgtEl>
                                          <p:spTgt spid="322569"/>
                                        </p:tgtEl>
                                        <p:attrNameLst>
                                          <p:attrName>style.rotation</p:attrName>
                                        </p:attrNameLst>
                                      </p:cBhvr>
                                      <p:tavLst>
                                        <p:tav tm="0">
                                          <p:val>
                                            <p:fltVal val="360"/>
                                          </p:val>
                                        </p:tav>
                                        <p:tav tm="100000">
                                          <p:val>
                                            <p:fltVal val="0"/>
                                          </p:val>
                                        </p:tav>
                                      </p:tavLst>
                                    </p:anim>
                                    <p:animEffect transition="in" filter="fade">
                                      <p:cBhvr>
                                        <p:cTn id="50" dur="500"/>
                                        <p:tgtEl>
                                          <p:spTgt spid="322569"/>
                                        </p:tgtEl>
                                      </p:cBhvr>
                                    </p:animEffect>
                                  </p:childTnLst>
                                </p:cTn>
                              </p:par>
                            </p:childTnLst>
                          </p:cTn>
                        </p:par>
                        <p:par>
                          <p:cTn id="51" fill="hold">
                            <p:stCondLst>
                              <p:cond delay="1000"/>
                            </p:stCondLst>
                            <p:childTnLst>
                              <p:par>
                                <p:cTn id="52" presetID="1" presetClass="entr" presetSubtype="0" fill="hold" grpId="0" nodeType="afterEffect">
                                  <p:stCondLst>
                                    <p:cond delay="0"/>
                                  </p:stCondLst>
                                  <p:childTnLst>
                                    <p:set>
                                      <p:cBhvr>
                                        <p:cTn id="53" dur="1" fill="hold">
                                          <p:stCondLst>
                                            <p:cond delay="499"/>
                                          </p:stCondLst>
                                        </p:cTn>
                                        <p:tgtEl>
                                          <p:spTgt spid="322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78" grpId="0" animBg="1"/>
      <p:bldP spid="322601" grpId="0" animBg="1"/>
      <p:bldP spid="322605" grpId="0" animBg="1" autoUpdateAnimBg="0"/>
      <p:bldP spid="322570" grpId="0"/>
      <p:bldP spid="322569" grpId="0"/>
      <p:bldP spid="3226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0" name="Text Box 10"/>
          <p:cNvSpPr txBox="1">
            <a:spLocks noChangeArrowheads="1"/>
          </p:cNvSpPr>
          <p:nvPr/>
        </p:nvSpPr>
        <p:spPr bwMode="auto">
          <a:xfrm>
            <a:off x="2408240" y="5584826"/>
            <a:ext cx="3773487" cy="487954"/>
          </a:xfrm>
          <a:prstGeom prst="rect">
            <a:avLst/>
          </a:prstGeom>
          <a:noFill/>
          <a:ln w="9525" algn="ctr">
            <a:noFill/>
            <a:miter lim="800000"/>
            <a:headEnd/>
            <a:tailEnd/>
          </a:ln>
          <a:effectLst/>
        </p:spPr>
        <p:txBody>
          <a:bodyPr lIns="274320" tIns="137160" bIns="41275">
            <a:spAutoFit/>
          </a:bodyPr>
          <a:lstStyle/>
          <a:p>
            <a:pPr algn="ctr">
              <a:spcBef>
                <a:spcPct val="50000"/>
              </a:spcBef>
            </a:pPr>
            <a:r>
              <a:rPr lang="en-US" sz="2000" dirty="0">
                <a:latin typeface="Arial" charset="0"/>
              </a:rPr>
              <a:t>Outdoor Temperature °F</a:t>
            </a:r>
          </a:p>
        </p:txBody>
      </p:sp>
      <p:sp>
        <p:nvSpPr>
          <p:cNvPr id="747524" name="Line 4"/>
          <p:cNvSpPr>
            <a:spLocks noChangeShapeType="1"/>
          </p:cNvSpPr>
          <p:nvPr/>
        </p:nvSpPr>
        <p:spPr bwMode="auto">
          <a:xfrm>
            <a:off x="2022475" y="2093914"/>
            <a:ext cx="0" cy="3559175"/>
          </a:xfrm>
          <a:prstGeom prst="line">
            <a:avLst/>
          </a:prstGeom>
          <a:noFill/>
          <a:ln w="38100">
            <a:solidFill>
              <a:schemeClr val="tx1"/>
            </a:solidFill>
            <a:round/>
            <a:headEnd/>
            <a:tailEnd/>
          </a:ln>
          <a:effectLst/>
        </p:spPr>
        <p:txBody>
          <a:bodyPr wrap="none" lIns="274320" tIns="137160" bIns="41275" anchor="ctr"/>
          <a:lstStyle/>
          <a:p>
            <a:endParaRPr lang="en-US"/>
          </a:p>
        </p:txBody>
      </p:sp>
      <p:sp>
        <p:nvSpPr>
          <p:cNvPr id="747525" name="Line 5"/>
          <p:cNvSpPr>
            <a:spLocks noChangeShapeType="1"/>
          </p:cNvSpPr>
          <p:nvPr/>
        </p:nvSpPr>
        <p:spPr bwMode="auto">
          <a:xfrm>
            <a:off x="2022475" y="5218113"/>
            <a:ext cx="5994400" cy="0"/>
          </a:xfrm>
          <a:prstGeom prst="line">
            <a:avLst/>
          </a:prstGeom>
          <a:noFill/>
          <a:ln w="38100">
            <a:solidFill>
              <a:schemeClr val="tx1"/>
            </a:solidFill>
            <a:round/>
            <a:headEnd/>
            <a:tailEnd/>
          </a:ln>
          <a:effectLst/>
        </p:spPr>
        <p:txBody>
          <a:bodyPr wrap="none" lIns="274320" tIns="137160" bIns="41275" anchor="ctr"/>
          <a:lstStyle/>
          <a:p>
            <a:endParaRPr lang="en-US"/>
          </a:p>
        </p:txBody>
      </p:sp>
      <p:sp>
        <p:nvSpPr>
          <p:cNvPr id="747527" name="Text Box 7"/>
          <p:cNvSpPr txBox="1">
            <a:spLocks noChangeArrowheads="1"/>
          </p:cNvSpPr>
          <p:nvPr/>
        </p:nvSpPr>
        <p:spPr bwMode="auto">
          <a:xfrm>
            <a:off x="6201584" y="5321301"/>
            <a:ext cx="804672" cy="426399"/>
          </a:xfrm>
          <a:prstGeom prst="rect">
            <a:avLst/>
          </a:prstGeom>
          <a:noFill/>
          <a:ln w="9525" algn="ctr">
            <a:noFill/>
            <a:miter lim="800000"/>
            <a:headEnd/>
            <a:tailEnd/>
          </a:ln>
          <a:effectLst/>
        </p:spPr>
        <p:txBody>
          <a:bodyPr lIns="274320" tIns="137160" bIns="41275">
            <a:spAutoFit/>
          </a:bodyPr>
          <a:lstStyle/>
          <a:p>
            <a:pPr>
              <a:spcBef>
                <a:spcPct val="50000"/>
              </a:spcBef>
            </a:pPr>
            <a:r>
              <a:rPr lang="en-US" sz="1600" dirty="0">
                <a:latin typeface="Arial" charset="0"/>
              </a:rPr>
              <a:t>95°F</a:t>
            </a:r>
          </a:p>
        </p:txBody>
      </p:sp>
      <p:sp>
        <p:nvSpPr>
          <p:cNvPr id="747528" name="Text Box 8"/>
          <p:cNvSpPr txBox="1">
            <a:spLocks noChangeArrowheads="1"/>
          </p:cNvSpPr>
          <p:nvPr/>
        </p:nvSpPr>
        <p:spPr bwMode="auto">
          <a:xfrm>
            <a:off x="1810256" y="5316539"/>
            <a:ext cx="803746" cy="426399"/>
          </a:xfrm>
          <a:prstGeom prst="rect">
            <a:avLst/>
          </a:prstGeom>
          <a:noFill/>
          <a:ln w="9525" algn="ctr">
            <a:noFill/>
            <a:miter lim="800000"/>
            <a:headEnd/>
            <a:tailEnd/>
          </a:ln>
          <a:effectLst/>
        </p:spPr>
        <p:txBody>
          <a:bodyPr wrap="none" lIns="274320" tIns="137160" bIns="41275">
            <a:noAutofit/>
          </a:bodyPr>
          <a:lstStyle/>
          <a:p>
            <a:pPr>
              <a:spcBef>
                <a:spcPct val="50000"/>
              </a:spcBef>
            </a:pPr>
            <a:r>
              <a:rPr lang="en-US" sz="1600" dirty="0">
                <a:latin typeface="Arial" charset="0"/>
              </a:rPr>
              <a:t>60°F</a:t>
            </a:r>
          </a:p>
        </p:txBody>
      </p:sp>
      <p:sp>
        <p:nvSpPr>
          <p:cNvPr id="747531" name="Text Box 11"/>
          <p:cNvSpPr txBox="1">
            <a:spLocks noChangeArrowheads="1"/>
          </p:cNvSpPr>
          <p:nvPr/>
        </p:nvSpPr>
        <p:spPr bwMode="auto">
          <a:xfrm>
            <a:off x="333377" y="2797175"/>
            <a:ext cx="1914525" cy="795731"/>
          </a:xfrm>
          <a:prstGeom prst="rect">
            <a:avLst/>
          </a:prstGeom>
          <a:noFill/>
          <a:ln w="9525" algn="ctr">
            <a:noFill/>
            <a:miter lim="800000"/>
            <a:headEnd/>
            <a:tailEnd/>
          </a:ln>
          <a:effectLst/>
        </p:spPr>
        <p:txBody>
          <a:bodyPr lIns="274320" tIns="137160" bIns="41275">
            <a:spAutoFit/>
          </a:bodyPr>
          <a:lstStyle/>
          <a:p>
            <a:pPr>
              <a:spcBef>
                <a:spcPct val="50000"/>
              </a:spcBef>
            </a:pPr>
            <a:r>
              <a:rPr lang="en-US" sz="2000" dirty="0">
                <a:latin typeface="Arial" charset="0"/>
              </a:rPr>
              <a:t>Evaporator Superheat</a:t>
            </a:r>
          </a:p>
        </p:txBody>
      </p:sp>
      <p:sp>
        <p:nvSpPr>
          <p:cNvPr id="747532" name="Text Box 12"/>
          <p:cNvSpPr txBox="1">
            <a:spLocks noChangeArrowheads="1"/>
          </p:cNvSpPr>
          <p:nvPr/>
        </p:nvSpPr>
        <p:spPr bwMode="auto">
          <a:xfrm>
            <a:off x="890588" y="4981575"/>
            <a:ext cx="1727200" cy="487954"/>
          </a:xfrm>
          <a:prstGeom prst="rect">
            <a:avLst/>
          </a:prstGeom>
          <a:noFill/>
          <a:ln w="9525" algn="ctr">
            <a:noFill/>
            <a:miter lim="800000"/>
            <a:headEnd/>
            <a:tailEnd/>
          </a:ln>
          <a:effectLst/>
        </p:spPr>
        <p:txBody>
          <a:bodyPr lIns="274320" tIns="137160" bIns="41275">
            <a:spAutoFit/>
          </a:bodyPr>
          <a:lstStyle/>
          <a:p>
            <a:pPr>
              <a:spcBef>
                <a:spcPct val="50000"/>
              </a:spcBef>
            </a:pPr>
            <a:r>
              <a:rPr lang="en-US" sz="2000" dirty="0">
                <a:latin typeface="Arial" charset="0"/>
              </a:rPr>
              <a:t>Flood</a:t>
            </a:r>
          </a:p>
        </p:txBody>
      </p:sp>
      <p:sp>
        <p:nvSpPr>
          <p:cNvPr id="747533" name="AutoShape 13"/>
          <p:cNvSpPr>
            <a:spLocks noChangeArrowheads="1"/>
          </p:cNvSpPr>
          <p:nvPr/>
        </p:nvSpPr>
        <p:spPr bwMode="auto">
          <a:xfrm>
            <a:off x="1377950" y="5438775"/>
            <a:ext cx="274638" cy="522288"/>
          </a:xfrm>
          <a:prstGeom prst="downArrow">
            <a:avLst>
              <a:gd name="adj1" fmla="val 50000"/>
              <a:gd name="adj2" fmla="val 47543"/>
            </a:avLst>
          </a:prstGeom>
          <a:solidFill>
            <a:schemeClr val="tx1"/>
          </a:solidFill>
          <a:ln w="9525" algn="ctr">
            <a:noFill/>
            <a:miter lim="800000"/>
            <a:headEnd/>
            <a:tailEnd/>
          </a:ln>
          <a:effectLst/>
        </p:spPr>
        <p:txBody>
          <a:bodyPr wrap="none" lIns="274320" tIns="137160" bIns="41275" anchor="ctr"/>
          <a:lstStyle/>
          <a:p>
            <a:endParaRPr lang="en-US"/>
          </a:p>
        </p:txBody>
      </p:sp>
      <p:sp>
        <p:nvSpPr>
          <p:cNvPr id="747534" name="Line 14"/>
          <p:cNvSpPr>
            <a:spLocks noChangeShapeType="1"/>
          </p:cNvSpPr>
          <p:nvPr/>
        </p:nvSpPr>
        <p:spPr bwMode="auto">
          <a:xfrm>
            <a:off x="2032002" y="2159390"/>
            <a:ext cx="5592763" cy="3473061"/>
          </a:xfrm>
          <a:prstGeom prst="line">
            <a:avLst/>
          </a:prstGeom>
          <a:noFill/>
          <a:ln w="28575">
            <a:solidFill>
              <a:srgbClr val="FE0000"/>
            </a:solidFill>
            <a:round/>
            <a:headEnd/>
            <a:tailEnd/>
          </a:ln>
          <a:effectLst/>
        </p:spPr>
        <p:txBody>
          <a:bodyPr wrap="none" lIns="274320" tIns="137160" bIns="41275" anchor="ctr"/>
          <a:lstStyle/>
          <a:p>
            <a:endParaRPr lang="en-US"/>
          </a:p>
        </p:txBody>
      </p:sp>
      <p:sp>
        <p:nvSpPr>
          <p:cNvPr id="747535" name="Arc 15"/>
          <p:cNvSpPr>
            <a:spLocks/>
          </p:cNvSpPr>
          <p:nvPr/>
        </p:nvSpPr>
        <p:spPr bwMode="auto">
          <a:xfrm flipH="1" flipV="1">
            <a:off x="2043115" y="3954463"/>
            <a:ext cx="5221287" cy="1058863"/>
          </a:xfrm>
          <a:custGeom>
            <a:avLst/>
            <a:gdLst>
              <a:gd name="G0" fmla="+- 0 0 0"/>
              <a:gd name="G1" fmla="+- 21600 0 0"/>
              <a:gd name="G2" fmla="+- 21600 0 0"/>
              <a:gd name="T0" fmla="*/ 0 w 19969"/>
              <a:gd name="T1" fmla="*/ 0 h 21600"/>
              <a:gd name="T2" fmla="*/ 19969 w 19969"/>
              <a:gd name="T3" fmla="*/ 13367 h 21600"/>
              <a:gd name="T4" fmla="*/ 0 w 19969"/>
              <a:gd name="T5" fmla="*/ 21600 h 21600"/>
            </a:gdLst>
            <a:ahLst/>
            <a:cxnLst>
              <a:cxn ang="0">
                <a:pos x="T0" y="T1"/>
              </a:cxn>
              <a:cxn ang="0">
                <a:pos x="T2" y="T3"/>
              </a:cxn>
              <a:cxn ang="0">
                <a:pos x="T4" y="T5"/>
              </a:cxn>
            </a:cxnLst>
            <a:rect l="0" t="0" r="r" b="b"/>
            <a:pathLst>
              <a:path w="19969" h="21600" fill="none" extrusionOk="0">
                <a:moveTo>
                  <a:pt x="-1" y="0"/>
                </a:moveTo>
                <a:cubicBezTo>
                  <a:pt x="8749" y="0"/>
                  <a:pt x="16634" y="5278"/>
                  <a:pt x="19969" y="13366"/>
                </a:cubicBezTo>
              </a:path>
              <a:path w="19969" h="21600" stroke="0" extrusionOk="0">
                <a:moveTo>
                  <a:pt x="-1" y="0"/>
                </a:moveTo>
                <a:cubicBezTo>
                  <a:pt x="8749" y="0"/>
                  <a:pt x="16634" y="5278"/>
                  <a:pt x="19969" y="13366"/>
                </a:cubicBezTo>
                <a:lnTo>
                  <a:pt x="0" y="21600"/>
                </a:lnTo>
                <a:close/>
              </a:path>
            </a:pathLst>
          </a:custGeom>
          <a:noFill/>
          <a:ln w="28575">
            <a:solidFill>
              <a:srgbClr val="2713BF"/>
            </a:solidFill>
            <a:round/>
            <a:headEnd/>
            <a:tailEnd/>
          </a:ln>
          <a:effectLst/>
        </p:spPr>
        <p:txBody>
          <a:bodyPr wrap="none" lIns="274320" tIns="137160" bIns="41275" anchor="ctr"/>
          <a:lstStyle/>
          <a:p>
            <a:endParaRPr lang="en-US"/>
          </a:p>
        </p:txBody>
      </p:sp>
      <p:grpSp>
        <p:nvGrpSpPr>
          <p:cNvPr id="747559" name="Group 39"/>
          <p:cNvGrpSpPr>
            <a:grpSpLocks/>
          </p:cNvGrpSpPr>
          <p:nvPr/>
        </p:nvGrpSpPr>
        <p:grpSpPr bwMode="auto">
          <a:xfrm>
            <a:off x="5940425" y="3725863"/>
            <a:ext cx="1335088" cy="1695451"/>
            <a:chOff x="3742" y="2347"/>
            <a:chExt cx="841" cy="1068"/>
          </a:xfrm>
        </p:grpSpPr>
        <p:sp>
          <p:nvSpPr>
            <p:cNvPr id="747526" name="Line 6"/>
            <p:cNvSpPr>
              <a:spLocks noChangeShapeType="1"/>
            </p:cNvSpPr>
            <p:nvPr/>
          </p:nvSpPr>
          <p:spPr bwMode="auto">
            <a:xfrm>
              <a:off x="4159" y="2921"/>
              <a:ext cx="0" cy="494"/>
            </a:xfrm>
            <a:prstGeom prst="line">
              <a:avLst/>
            </a:prstGeom>
            <a:noFill/>
            <a:ln w="28575">
              <a:solidFill>
                <a:schemeClr val="tx1"/>
              </a:solidFill>
              <a:round/>
              <a:headEnd/>
              <a:tailEnd/>
            </a:ln>
            <a:effectLst/>
          </p:spPr>
          <p:txBody>
            <a:bodyPr wrap="none" lIns="274320" tIns="137160" bIns="41275" anchor="ctr"/>
            <a:lstStyle/>
            <a:p>
              <a:endParaRPr lang="en-US"/>
            </a:p>
          </p:txBody>
        </p:sp>
        <p:sp>
          <p:nvSpPr>
            <p:cNvPr id="747544" name="Text Box 24"/>
            <p:cNvSpPr txBox="1">
              <a:spLocks noChangeArrowheads="1"/>
            </p:cNvSpPr>
            <p:nvPr/>
          </p:nvSpPr>
          <p:spPr bwMode="auto">
            <a:xfrm>
              <a:off x="3742" y="2347"/>
              <a:ext cx="841" cy="579"/>
            </a:xfrm>
            <a:prstGeom prst="rect">
              <a:avLst/>
            </a:prstGeom>
            <a:noFill/>
            <a:ln w="9525" algn="ctr">
              <a:noFill/>
              <a:miter lim="800000"/>
              <a:headEnd/>
              <a:tailEnd/>
            </a:ln>
            <a:effectLst/>
          </p:spPr>
          <p:txBody>
            <a:bodyPr lIns="274320" tIns="137160" bIns="41275">
              <a:spAutoFit/>
            </a:bodyPr>
            <a:lstStyle/>
            <a:p>
              <a:pPr algn="ctr">
                <a:spcBef>
                  <a:spcPct val="50000"/>
                </a:spcBef>
              </a:pPr>
              <a:r>
                <a:rPr lang="en-US" sz="1600">
                  <a:latin typeface="Arial" charset="0"/>
                </a:rPr>
                <a:t>Capacity Rating Point</a:t>
              </a:r>
            </a:p>
          </p:txBody>
        </p:sp>
      </p:grpSp>
      <p:sp>
        <p:nvSpPr>
          <p:cNvPr id="747546" name="Text Box 26"/>
          <p:cNvSpPr txBox="1">
            <a:spLocks noChangeArrowheads="1"/>
          </p:cNvSpPr>
          <p:nvPr/>
        </p:nvSpPr>
        <p:spPr bwMode="auto">
          <a:xfrm>
            <a:off x="3992563" y="2559050"/>
            <a:ext cx="2684462" cy="487954"/>
          </a:xfrm>
          <a:prstGeom prst="rect">
            <a:avLst/>
          </a:prstGeom>
          <a:noFill/>
          <a:ln w="9525" algn="ctr">
            <a:noFill/>
            <a:miter lim="800000"/>
            <a:headEnd/>
            <a:tailEnd/>
          </a:ln>
          <a:effectLst/>
        </p:spPr>
        <p:txBody>
          <a:bodyPr lIns="274320" tIns="137160" bIns="41275">
            <a:spAutoFit/>
          </a:bodyPr>
          <a:lstStyle/>
          <a:p>
            <a:pPr>
              <a:spcBef>
                <a:spcPct val="50000"/>
              </a:spcBef>
            </a:pPr>
            <a:r>
              <a:rPr lang="en-US" sz="2000" b="1" dirty="0">
                <a:solidFill>
                  <a:srgbClr val="FF0000"/>
                </a:solidFill>
                <a:latin typeface="Arial" charset="0"/>
              </a:rPr>
              <a:t>Fixed Restrictor</a:t>
            </a:r>
          </a:p>
        </p:txBody>
      </p:sp>
      <p:sp>
        <p:nvSpPr>
          <p:cNvPr id="747547" name="Text Box 27"/>
          <p:cNvSpPr txBox="1">
            <a:spLocks noChangeArrowheads="1"/>
          </p:cNvSpPr>
          <p:nvPr/>
        </p:nvSpPr>
        <p:spPr bwMode="auto">
          <a:xfrm>
            <a:off x="1830390" y="4678363"/>
            <a:ext cx="1044575" cy="487954"/>
          </a:xfrm>
          <a:prstGeom prst="rect">
            <a:avLst/>
          </a:prstGeom>
          <a:noFill/>
          <a:ln w="9525" algn="ctr">
            <a:noFill/>
            <a:miter lim="800000"/>
            <a:headEnd/>
            <a:tailEnd/>
          </a:ln>
          <a:effectLst/>
        </p:spPr>
        <p:txBody>
          <a:bodyPr lIns="274320" tIns="137160" bIns="41275">
            <a:spAutoFit/>
          </a:bodyPr>
          <a:lstStyle/>
          <a:p>
            <a:pPr>
              <a:spcBef>
                <a:spcPct val="50000"/>
              </a:spcBef>
            </a:pPr>
            <a:r>
              <a:rPr lang="en-US" sz="2000" b="1" dirty="0">
                <a:solidFill>
                  <a:srgbClr val="000099"/>
                </a:solidFill>
                <a:latin typeface="Arial" charset="0"/>
              </a:rPr>
              <a:t>TXV</a:t>
            </a:r>
          </a:p>
        </p:txBody>
      </p:sp>
      <p:sp>
        <p:nvSpPr>
          <p:cNvPr id="747548" name="Line 28"/>
          <p:cNvSpPr>
            <a:spLocks noChangeShapeType="1"/>
          </p:cNvSpPr>
          <p:nvPr/>
        </p:nvSpPr>
        <p:spPr bwMode="auto">
          <a:xfrm flipH="1">
            <a:off x="3514725" y="2849564"/>
            <a:ext cx="623888" cy="173037"/>
          </a:xfrm>
          <a:prstGeom prst="line">
            <a:avLst/>
          </a:prstGeom>
          <a:noFill/>
          <a:ln w="28575">
            <a:solidFill>
              <a:srgbClr val="FE0000"/>
            </a:solidFill>
            <a:round/>
            <a:headEnd/>
            <a:tailEnd type="triangle" w="med" len="med"/>
          </a:ln>
          <a:effectLst/>
        </p:spPr>
        <p:txBody>
          <a:bodyPr wrap="none" lIns="274320" tIns="137160" bIns="41275" anchor="ctr"/>
          <a:lstStyle/>
          <a:p>
            <a:endParaRPr lang="en-US"/>
          </a:p>
        </p:txBody>
      </p:sp>
      <p:sp>
        <p:nvSpPr>
          <p:cNvPr id="747549" name="Line 29"/>
          <p:cNvSpPr>
            <a:spLocks noChangeShapeType="1"/>
          </p:cNvSpPr>
          <p:nvPr/>
        </p:nvSpPr>
        <p:spPr bwMode="auto">
          <a:xfrm flipV="1">
            <a:off x="2701925" y="4706939"/>
            <a:ext cx="579438" cy="290512"/>
          </a:xfrm>
          <a:prstGeom prst="line">
            <a:avLst/>
          </a:prstGeom>
          <a:noFill/>
          <a:ln w="28575">
            <a:solidFill>
              <a:srgbClr val="2713BF"/>
            </a:solidFill>
            <a:round/>
            <a:headEnd/>
            <a:tailEnd type="triangle" w="med" len="med"/>
          </a:ln>
          <a:effectLst/>
        </p:spPr>
        <p:txBody>
          <a:bodyPr wrap="none" lIns="274320" tIns="137160" bIns="41275" anchor="ctr"/>
          <a:lstStyle/>
          <a:p>
            <a:endParaRPr lang="en-US">
              <a:solidFill>
                <a:srgbClr val="000099"/>
              </a:solidFill>
            </a:endParaRPr>
          </a:p>
        </p:txBody>
      </p:sp>
      <p:sp>
        <p:nvSpPr>
          <p:cNvPr id="747553" name="AutoShape 33"/>
          <p:cNvSpPr>
            <a:spLocks noChangeArrowheads="1"/>
          </p:cNvSpPr>
          <p:nvPr/>
        </p:nvSpPr>
        <p:spPr bwMode="auto">
          <a:xfrm>
            <a:off x="5924552" y="5737226"/>
            <a:ext cx="581025" cy="276225"/>
          </a:xfrm>
          <a:prstGeom prst="rightArrow">
            <a:avLst>
              <a:gd name="adj1" fmla="val 50000"/>
              <a:gd name="adj2" fmla="val 52586"/>
            </a:avLst>
          </a:prstGeom>
          <a:solidFill>
            <a:schemeClr val="tx1"/>
          </a:solidFill>
          <a:ln w="9525" algn="ctr">
            <a:noFill/>
            <a:miter lim="800000"/>
            <a:headEnd/>
            <a:tailEnd/>
          </a:ln>
          <a:effectLst/>
        </p:spPr>
        <p:txBody>
          <a:bodyPr wrap="none" lIns="274320" tIns="137160" bIns="41275" anchor="ctr"/>
          <a:lstStyle/>
          <a:p>
            <a:endParaRPr lang="en-US"/>
          </a:p>
        </p:txBody>
      </p:sp>
      <p:grpSp>
        <p:nvGrpSpPr>
          <p:cNvPr id="747570" name="Group 50"/>
          <p:cNvGrpSpPr>
            <a:grpSpLocks/>
          </p:cNvGrpSpPr>
          <p:nvPr/>
        </p:nvGrpSpPr>
        <p:grpSpPr bwMode="auto">
          <a:xfrm>
            <a:off x="7173915" y="4316413"/>
            <a:ext cx="1970087" cy="1263651"/>
            <a:chOff x="4456" y="2719"/>
            <a:chExt cx="1241" cy="796"/>
          </a:xfrm>
        </p:grpSpPr>
        <p:sp>
          <p:nvSpPr>
            <p:cNvPr id="747543" name="Line 23"/>
            <p:cNvSpPr>
              <a:spLocks noChangeShapeType="1"/>
            </p:cNvSpPr>
            <p:nvPr/>
          </p:nvSpPr>
          <p:spPr bwMode="auto">
            <a:xfrm flipV="1">
              <a:off x="4544" y="3297"/>
              <a:ext cx="87" cy="77"/>
            </a:xfrm>
            <a:prstGeom prst="line">
              <a:avLst/>
            </a:prstGeom>
            <a:noFill/>
            <a:ln w="19050">
              <a:solidFill>
                <a:schemeClr val="hlink"/>
              </a:solidFill>
              <a:prstDash val="dash"/>
              <a:round/>
              <a:headEnd/>
              <a:tailEnd/>
            </a:ln>
            <a:effectLst/>
          </p:spPr>
          <p:txBody>
            <a:bodyPr wrap="none" lIns="274320" tIns="137160" bIns="41275" anchor="ctr"/>
            <a:lstStyle/>
            <a:p>
              <a:endParaRPr lang="en-US"/>
            </a:p>
          </p:txBody>
        </p:sp>
        <p:sp>
          <p:nvSpPr>
            <p:cNvPr id="747545" name="Text Box 25"/>
            <p:cNvSpPr txBox="1">
              <a:spLocks noChangeArrowheads="1"/>
            </p:cNvSpPr>
            <p:nvPr/>
          </p:nvSpPr>
          <p:spPr bwMode="auto">
            <a:xfrm>
              <a:off x="4683" y="2719"/>
              <a:ext cx="1014" cy="424"/>
            </a:xfrm>
            <a:prstGeom prst="rect">
              <a:avLst/>
            </a:prstGeom>
            <a:noFill/>
            <a:ln w="9525" algn="ctr">
              <a:noFill/>
              <a:miter lim="800000"/>
              <a:headEnd/>
              <a:tailEnd/>
            </a:ln>
            <a:effectLst/>
          </p:spPr>
          <p:txBody>
            <a:bodyPr lIns="274320" tIns="137160" bIns="41275">
              <a:spAutoFit/>
            </a:bodyPr>
            <a:lstStyle/>
            <a:p>
              <a:pPr algn="ctr">
                <a:spcBef>
                  <a:spcPct val="50000"/>
                </a:spcBef>
              </a:pPr>
              <a:r>
                <a:rPr lang="en-US" sz="1600">
                  <a:latin typeface="Arial" charset="0"/>
                </a:rPr>
                <a:t>TXV Protects Compressor</a:t>
              </a:r>
            </a:p>
          </p:txBody>
        </p:sp>
        <p:sp>
          <p:nvSpPr>
            <p:cNvPr id="747551" name="Line 31"/>
            <p:cNvSpPr>
              <a:spLocks noChangeShapeType="1"/>
            </p:cNvSpPr>
            <p:nvPr/>
          </p:nvSpPr>
          <p:spPr bwMode="auto">
            <a:xfrm flipH="1">
              <a:off x="4896" y="3129"/>
              <a:ext cx="344" cy="245"/>
            </a:xfrm>
            <a:prstGeom prst="line">
              <a:avLst/>
            </a:prstGeom>
            <a:noFill/>
            <a:ln w="28575">
              <a:solidFill>
                <a:srgbClr val="FE0000"/>
              </a:solidFill>
              <a:round/>
              <a:headEnd/>
              <a:tailEnd type="triangle" w="med" len="med"/>
            </a:ln>
            <a:effectLst/>
          </p:spPr>
          <p:txBody>
            <a:bodyPr wrap="none" lIns="274320" tIns="137160" bIns="41275" anchor="ctr"/>
            <a:lstStyle/>
            <a:p>
              <a:endParaRPr lang="en-US"/>
            </a:p>
          </p:txBody>
        </p:sp>
        <p:sp>
          <p:nvSpPr>
            <p:cNvPr id="747561" name="Line 41"/>
            <p:cNvSpPr>
              <a:spLocks noChangeShapeType="1"/>
            </p:cNvSpPr>
            <p:nvPr/>
          </p:nvSpPr>
          <p:spPr bwMode="auto">
            <a:xfrm flipV="1">
              <a:off x="4631" y="3304"/>
              <a:ext cx="139" cy="123"/>
            </a:xfrm>
            <a:prstGeom prst="line">
              <a:avLst/>
            </a:prstGeom>
            <a:noFill/>
            <a:ln w="19050">
              <a:solidFill>
                <a:schemeClr val="hlink"/>
              </a:solidFill>
              <a:prstDash val="dash"/>
              <a:round/>
              <a:headEnd/>
              <a:tailEnd/>
            </a:ln>
            <a:effectLst/>
          </p:spPr>
          <p:txBody>
            <a:bodyPr wrap="none" lIns="274320" tIns="137160" bIns="41275" anchor="ctr"/>
            <a:lstStyle/>
            <a:p>
              <a:endParaRPr lang="en-US"/>
            </a:p>
          </p:txBody>
        </p:sp>
        <p:sp>
          <p:nvSpPr>
            <p:cNvPr id="747562" name="Line 42"/>
            <p:cNvSpPr>
              <a:spLocks noChangeShapeType="1"/>
            </p:cNvSpPr>
            <p:nvPr/>
          </p:nvSpPr>
          <p:spPr bwMode="auto">
            <a:xfrm flipV="1">
              <a:off x="4683" y="3309"/>
              <a:ext cx="165" cy="146"/>
            </a:xfrm>
            <a:prstGeom prst="line">
              <a:avLst/>
            </a:prstGeom>
            <a:noFill/>
            <a:ln w="19050">
              <a:solidFill>
                <a:schemeClr val="hlink"/>
              </a:solidFill>
              <a:prstDash val="dash"/>
              <a:round/>
              <a:headEnd/>
              <a:tailEnd/>
            </a:ln>
            <a:effectLst/>
          </p:spPr>
          <p:txBody>
            <a:bodyPr wrap="none" lIns="274320" tIns="137160" bIns="41275" anchor="ctr"/>
            <a:lstStyle/>
            <a:p>
              <a:endParaRPr lang="en-US"/>
            </a:p>
          </p:txBody>
        </p:sp>
        <p:sp>
          <p:nvSpPr>
            <p:cNvPr id="747563" name="Line 43"/>
            <p:cNvSpPr>
              <a:spLocks noChangeShapeType="1"/>
            </p:cNvSpPr>
            <p:nvPr/>
          </p:nvSpPr>
          <p:spPr bwMode="auto">
            <a:xfrm flipV="1">
              <a:off x="4733" y="3307"/>
              <a:ext cx="199" cy="176"/>
            </a:xfrm>
            <a:prstGeom prst="line">
              <a:avLst/>
            </a:prstGeom>
            <a:noFill/>
            <a:ln w="19050">
              <a:solidFill>
                <a:schemeClr val="hlink"/>
              </a:solidFill>
              <a:prstDash val="dash"/>
              <a:round/>
              <a:headEnd/>
              <a:tailEnd/>
            </a:ln>
            <a:effectLst/>
          </p:spPr>
          <p:txBody>
            <a:bodyPr wrap="none" lIns="274320" tIns="137160" bIns="41275" anchor="ctr"/>
            <a:lstStyle/>
            <a:p>
              <a:endParaRPr lang="en-US"/>
            </a:p>
          </p:txBody>
        </p:sp>
        <p:sp>
          <p:nvSpPr>
            <p:cNvPr id="747564" name="Line 44"/>
            <p:cNvSpPr>
              <a:spLocks noChangeShapeType="1"/>
            </p:cNvSpPr>
            <p:nvPr/>
          </p:nvSpPr>
          <p:spPr bwMode="auto">
            <a:xfrm flipV="1">
              <a:off x="4583" y="3309"/>
              <a:ext cx="107" cy="95"/>
            </a:xfrm>
            <a:prstGeom prst="line">
              <a:avLst/>
            </a:prstGeom>
            <a:noFill/>
            <a:ln w="19050">
              <a:solidFill>
                <a:schemeClr val="hlink"/>
              </a:solidFill>
              <a:prstDash val="dash"/>
              <a:round/>
              <a:headEnd/>
              <a:tailEnd/>
            </a:ln>
            <a:effectLst/>
          </p:spPr>
          <p:txBody>
            <a:bodyPr wrap="none" lIns="274320" tIns="137160" bIns="41275" anchor="ctr"/>
            <a:lstStyle/>
            <a:p>
              <a:endParaRPr lang="en-US"/>
            </a:p>
          </p:txBody>
        </p:sp>
        <p:sp>
          <p:nvSpPr>
            <p:cNvPr id="747567" name="Line 47"/>
            <p:cNvSpPr>
              <a:spLocks noChangeShapeType="1"/>
            </p:cNvSpPr>
            <p:nvPr/>
          </p:nvSpPr>
          <p:spPr bwMode="auto">
            <a:xfrm flipV="1">
              <a:off x="4770" y="3304"/>
              <a:ext cx="238" cy="211"/>
            </a:xfrm>
            <a:prstGeom prst="line">
              <a:avLst/>
            </a:prstGeom>
            <a:noFill/>
            <a:ln w="19050">
              <a:solidFill>
                <a:schemeClr val="hlink"/>
              </a:solidFill>
              <a:prstDash val="dash"/>
              <a:round/>
              <a:headEnd/>
              <a:tailEnd/>
            </a:ln>
            <a:effectLst/>
          </p:spPr>
          <p:txBody>
            <a:bodyPr wrap="none" lIns="274320" tIns="137160" bIns="41275" anchor="ctr"/>
            <a:lstStyle/>
            <a:p>
              <a:endParaRPr lang="en-US"/>
            </a:p>
          </p:txBody>
        </p:sp>
        <p:sp>
          <p:nvSpPr>
            <p:cNvPr id="747568" name="Line 48"/>
            <p:cNvSpPr>
              <a:spLocks noChangeShapeType="1"/>
            </p:cNvSpPr>
            <p:nvPr/>
          </p:nvSpPr>
          <p:spPr bwMode="auto">
            <a:xfrm flipV="1">
              <a:off x="4500" y="3304"/>
              <a:ext cx="44" cy="43"/>
            </a:xfrm>
            <a:prstGeom prst="line">
              <a:avLst/>
            </a:prstGeom>
            <a:noFill/>
            <a:ln w="19050">
              <a:solidFill>
                <a:schemeClr val="hlink"/>
              </a:solidFill>
              <a:prstDash val="dash"/>
              <a:round/>
              <a:headEnd/>
              <a:tailEnd/>
            </a:ln>
            <a:effectLst/>
          </p:spPr>
          <p:txBody>
            <a:bodyPr wrap="none" lIns="274320" tIns="137160" bIns="41275" anchor="ctr"/>
            <a:lstStyle/>
            <a:p>
              <a:endParaRPr lang="en-US"/>
            </a:p>
          </p:txBody>
        </p:sp>
        <p:sp>
          <p:nvSpPr>
            <p:cNvPr id="747569" name="Line 49"/>
            <p:cNvSpPr>
              <a:spLocks noChangeShapeType="1"/>
            </p:cNvSpPr>
            <p:nvPr/>
          </p:nvSpPr>
          <p:spPr bwMode="auto">
            <a:xfrm flipV="1">
              <a:off x="4456" y="3297"/>
              <a:ext cx="44" cy="39"/>
            </a:xfrm>
            <a:prstGeom prst="line">
              <a:avLst/>
            </a:prstGeom>
            <a:noFill/>
            <a:ln w="19050">
              <a:solidFill>
                <a:schemeClr val="hlink"/>
              </a:solidFill>
              <a:prstDash val="dash"/>
              <a:round/>
              <a:headEnd/>
              <a:tailEnd/>
            </a:ln>
            <a:effectLst/>
          </p:spPr>
          <p:txBody>
            <a:bodyPr wrap="none" lIns="274320" tIns="137160" bIns="41275" anchor="ctr"/>
            <a:lstStyle/>
            <a:p>
              <a:endParaRPr lang="en-US"/>
            </a:p>
          </p:txBody>
        </p:sp>
      </p:grpSp>
      <p:grpSp>
        <p:nvGrpSpPr>
          <p:cNvPr id="747589" name="Group 69"/>
          <p:cNvGrpSpPr>
            <a:grpSpLocks/>
          </p:cNvGrpSpPr>
          <p:nvPr/>
        </p:nvGrpSpPr>
        <p:grpSpPr bwMode="auto">
          <a:xfrm>
            <a:off x="2043113" y="2408239"/>
            <a:ext cx="4229100" cy="2589212"/>
            <a:chOff x="1287" y="1517"/>
            <a:chExt cx="2664" cy="1631"/>
          </a:xfrm>
        </p:grpSpPr>
        <p:grpSp>
          <p:nvGrpSpPr>
            <p:cNvPr id="747588" name="Group 68"/>
            <p:cNvGrpSpPr>
              <a:grpSpLocks/>
            </p:cNvGrpSpPr>
            <p:nvPr/>
          </p:nvGrpSpPr>
          <p:grpSpPr bwMode="auto">
            <a:xfrm>
              <a:off x="1287" y="1517"/>
              <a:ext cx="2664" cy="1631"/>
              <a:chOff x="1287" y="1517"/>
              <a:chExt cx="2664" cy="1631"/>
            </a:xfrm>
          </p:grpSpPr>
          <p:sp>
            <p:nvSpPr>
              <p:cNvPr id="747540" name="Line 20"/>
              <p:cNvSpPr>
                <a:spLocks noChangeShapeType="1"/>
              </p:cNvSpPr>
              <p:nvPr/>
            </p:nvSpPr>
            <p:spPr bwMode="auto">
              <a:xfrm flipV="1">
                <a:off x="3658" y="2965"/>
                <a:ext cx="166" cy="154"/>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71" name="Line 51"/>
              <p:cNvSpPr>
                <a:spLocks noChangeShapeType="1"/>
              </p:cNvSpPr>
              <p:nvPr/>
            </p:nvSpPr>
            <p:spPr bwMode="auto">
              <a:xfrm flipV="1">
                <a:off x="3824" y="3030"/>
                <a:ext cx="127" cy="118"/>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72" name="Line 52"/>
              <p:cNvSpPr>
                <a:spLocks noChangeShapeType="1"/>
              </p:cNvSpPr>
              <p:nvPr/>
            </p:nvSpPr>
            <p:spPr bwMode="auto">
              <a:xfrm flipV="1">
                <a:off x="3474" y="2891"/>
                <a:ext cx="232" cy="216"/>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73" name="Line 53"/>
              <p:cNvSpPr>
                <a:spLocks noChangeShapeType="1"/>
              </p:cNvSpPr>
              <p:nvPr/>
            </p:nvSpPr>
            <p:spPr bwMode="auto">
              <a:xfrm flipV="1">
                <a:off x="3236" y="2789"/>
                <a:ext cx="317" cy="295"/>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74" name="Line 54"/>
              <p:cNvSpPr>
                <a:spLocks noChangeShapeType="1"/>
              </p:cNvSpPr>
              <p:nvPr/>
            </p:nvSpPr>
            <p:spPr bwMode="auto">
              <a:xfrm flipV="1">
                <a:off x="3002" y="2702"/>
                <a:ext cx="396" cy="368"/>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75" name="Line 55"/>
              <p:cNvSpPr>
                <a:spLocks noChangeShapeType="1"/>
              </p:cNvSpPr>
              <p:nvPr/>
            </p:nvSpPr>
            <p:spPr bwMode="auto">
              <a:xfrm flipV="1">
                <a:off x="2774" y="2614"/>
                <a:ext cx="470" cy="436"/>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76" name="Line 56"/>
              <p:cNvSpPr>
                <a:spLocks noChangeShapeType="1"/>
              </p:cNvSpPr>
              <p:nvPr/>
            </p:nvSpPr>
            <p:spPr bwMode="auto">
              <a:xfrm flipV="1">
                <a:off x="2560" y="2513"/>
                <a:ext cx="544" cy="504"/>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77" name="Line 57"/>
              <p:cNvSpPr>
                <a:spLocks noChangeShapeType="1"/>
              </p:cNvSpPr>
              <p:nvPr/>
            </p:nvSpPr>
            <p:spPr bwMode="auto">
              <a:xfrm flipV="1">
                <a:off x="2333" y="2427"/>
                <a:ext cx="615" cy="569"/>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78" name="Line 58"/>
              <p:cNvSpPr>
                <a:spLocks noChangeShapeType="1"/>
              </p:cNvSpPr>
              <p:nvPr/>
            </p:nvSpPr>
            <p:spPr bwMode="auto">
              <a:xfrm flipV="1">
                <a:off x="2129" y="2333"/>
                <a:ext cx="671" cy="622"/>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79" name="Line 59"/>
              <p:cNvSpPr>
                <a:spLocks noChangeShapeType="1"/>
              </p:cNvSpPr>
              <p:nvPr/>
            </p:nvSpPr>
            <p:spPr bwMode="auto">
              <a:xfrm flipV="1">
                <a:off x="1942" y="2228"/>
                <a:ext cx="722" cy="670"/>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80" name="Line 60"/>
              <p:cNvSpPr>
                <a:spLocks noChangeShapeType="1"/>
              </p:cNvSpPr>
              <p:nvPr/>
            </p:nvSpPr>
            <p:spPr bwMode="auto">
              <a:xfrm flipV="1">
                <a:off x="1735" y="2147"/>
                <a:ext cx="778" cy="721"/>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81" name="Line 61"/>
              <p:cNvSpPr>
                <a:spLocks noChangeShapeType="1"/>
              </p:cNvSpPr>
              <p:nvPr/>
            </p:nvSpPr>
            <p:spPr bwMode="auto">
              <a:xfrm flipV="1">
                <a:off x="1548" y="2054"/>
                <a:ext cx="816" cy="758"/>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82" name="Line 62"/>
              <p:cNvSpPr>
                <a:spLocks noChangeShapeType="1"/>
              </p:cNvSpPr>
              <p:nvPr/>
            </p:nvSpPr>
            <p:spPr bwMode="auto">
              <a:xfrm flipV="1">
                <a:off x="1350" y="1960"/>
                <a:ext cx="866" cy="804"/>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83" name="Line 63"/>
              <p:cNvSpPr>
                <a:spLocks noChangeShapeType="1"/>
              </p:cNvSpPr>
              <p:nvPr/>
            </p:nvSpPr>
            <p:spPr bwMode="auto">
              <a:xfrm flipV="1">
                <a:off x="1296" y="1865"/>
                <a:ext cx="773" cy="718"/>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84" name="Line 64"/>
              <p:cNvSpPr>
                <a:spLocks noChangeShapeType="1"/>
              </p:cNvSpPr>
              <p:nvPr/>
            </p:nvSpPr>
            <p:spPr bwMode="auto">
              <a:xfrm flipV="1">
                <a:off x="1301" y="1794"/>
                <a:ext cx="616" cy="571"/>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85" name="Line 65"/>
              <p:cNvSpPr>
                <a:spLocks noChangeShapeType="1"/>
              </p:cNvSpPr>
              <p:nvPr/>
            </p:nvSpPr>
            <p:spPr bwMode="auto">
              <a:xfrm flipV="1">
                <a:off x="1298" y="1689"/>
                <a:ext cx="483" cy="448"/>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86" name="Line 66"/>
              <p:cNvSpPr>
                <a:spLocks noChangeShapeType="1"/>
              </p:cNvSpPr>
              <p:nvPr/>
            </p:nvSpPr>
            <p:spPr bwMode="auto">
              <a:xfrm flipV="1">
                <a:off x="1287" y="1606"/>
                <a:ext cx="334" cy="310"/>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sp>
            <p:nvSpPr>
              <p:cNvPr id="747587" name="Line 67"/>
              <p:cNvSpPr>
                <a:spLocks noChangeShapeType="1"/>
              </p:cNvSpPr>
              <p:nvPr/>
            </p:nvSpPr>
            <p:spPr bwMode="auto">
              <a:xfrm flipV="1">
                <a:off x="1305" y="1517"/>
                <a:ext cx="163" cy="151"/>
              </a:xfrm>
              <a:prstGeom prst="line">
                <a:avLst/>
              </a:prstGeom>
              <a:noFill/>
              <a:ln w="19050">
                <a:solidFill>
                  <a:srgbClr val="008000"/>
                </a:solidFill>
                <a:prstDash val="dash"/>
                <a:round/>
                <a:headEnd/>
                <a:tailEnd/>
              </a:ln>
              <a:effectLst/>
            </p:spPr>
            <p:txBody>
              <a:bodyPr wrap="none" lIns="274320" tIns="137160" bIns="41275" anchor="ctr"/>
              <a:lstStyle/>
              <a:p>
                <a:endParaRPr lang="en-US"/>
              </a:p>
            </p:txBody>
          </p:sp>
        </p:grpSp>
        <p:sp>
          <p:nvSpPr>
            <p:cNvPr id="747550" name="Text Box 30"/>
            <p:cNvSpPr txBox="1">
              <a:spLocks noChangeArrowheads="1"/>
            </p:cNvSpPr>
            <p:nvPr/>
          </p:nvSpPr>
          <p:spPr bwMode="auto">
            <a:xfrm>
              <a:off x="1342" y="1906"/>
              <a:ext cx="1454" cy="967"/>
            </a:xfrm>
            <a:prstGeom prst="rect">
              <a:avLst/>
            </a:prstGeom>
            <a:noFill/>
            <a:ln w="9525" algn="ctr">
              <a:noFill/>
              <a:miter lim="800000"/>
              <a:headEnd/>
              <a:tailEnd/>
            </a:ln>
            <a:effectLst/>
          </p:spPr>
          <p:txBody>
            <a:bodyPr lIns="274320" tIns="137160" bIns="41275">
              <a:spAutoFit/>
            </a:bodyPr>
            <a:lstStyle/>
            <a:p>
              <a:pPr>
                <a:spcBef>
                  <a:spcPct val="50000"/>
                </a:spcBef>
              </a:pPr>
              <a:r>
                <a:rPr lang="en-US" sz="1600" b="1" dirty="0">
                  <a:solidFill>
                    <a:srgbClr val="F907E8"/>
                  </a:solidFill>
                  <a:latin typeface="Arial" charset="0"/>
                </a:rPr>
                <a:t>TXV</a:t>
              </a:r>
            </a:p>
            <a:p>
              <a:pPr>
                <a:spcBef>
                  <a:spcPct val="50000"/>
                </a:spcBef>
              </a:pPr>
              <a:r>
                <a:rPr lang="en-US" sz="1600" b="1" dirty="0">
                  <a:solidFill>
                    <a:srgbClr val="F907E8"/>
                  </a:solidFill>
                  <a:latin typeface="Arial" charset="0"/>
                </a:rPr>
                <a:t>   Provides</a:t>
              </a:r>
            </a:p>
            <a:p>
              <a:pPr>
                <a:spcBef>
                  <a:spcPct val="50000"/>
                </a:spcBef>
              </a:pPr>
              <a:r>
                <a:rPr lang="en-US" sz="1600" b="1" dirty="0">
                  <a:solidFill>
                    <a:srgbClr val="F907E8"/>
                  </a:solidFill>
                  <a:latin typeface="Arial" charset="0"/>
                </a:rPr>
                <a:t>         Improved</a:t>
              </a:r>
            </a:p>
            <a:p>
              <a:pPr>
                <a:spcBef>
                  <a:spcPct val="50000"/>
                </a:spcBef>
              </a:pPr>
              <a:r>
                <a:rPr lang="en-US" sz="1600" b="1" dirty="0">
                  <a:solidFill>
                    <a:srgbClr val="F907E8"/>
                  </a:solidFill>
                  <a:latin typeface="Arial" charset="0"/>
                </a:rPr>
                <a:t>              Efficiency</a:t>
              </a:r>
            </a:p>
          </p:txBody>
        </p:sp>
      </p:grpSp>
      <p:sp>
        <p:nvSpPr>
          <p:cNvPr id="747590" name="AutoShape 70"/>
          <p:cNvSpPr>
            <a:spLocks noChangeArrowheads="1"/>
          </p:cNvSpPr>
          <p:nvPr/>
        </p:nvSpPr>
        <p:spPr bwMode="auto">
          <a:xfrm flipV="1">
            <a:off x="1401763" y="3698875"/>
            <a:ext cx="246062" cy="552451"/>
          </a:xfrm>
          <a:prstGeom prst="downArrow">
            <a:avLst>
              <a:gd name="adj1" fmla="val 50000"/>
              <a:gd name="adj2" fmla="val 56129"/>
            </a:avLst>
          </a:prstGeom>
          <a:solidFill>
            <a:schemeClr val="tx1"/>
          </a:solidFill>
          <a:ln w="9525" algn="ctr">
            <a:noFill/>
            <a:miter lim="800000"/>
            <a:headEnd/>
            <a:tailEnd/>
          </a:ln>
          <a:effectLst/>
        </p:spPr>
        <p:txBody>
          <a:bodyPr wrap="none" lIns="274320" tIns="137160" bIns="41275" anchor="ctr"/>
          <a:lstStyle/>
          <a:p>
            <a:endParaRPr lang="en-US"/>
          </a:p>
        </p:txBody>
      </p:sp>
      <p:sp>
        <p:nvSpPr>
          <p:cNvPr id="747591" name="Rectangle 71"/>
          <p:cNvSpPr>
            <a:spLocks noGrp="1" noChangeArrowheads="1"/>
          </p:cNvSpPr>
          <p:nvPr>
            <p:ph type="title"/>
          </p:nvPr>
        </p:nvSpPr>
        <p:spPr/>
        <p:txBody>
          <a:bodyPr/>
          <a:lstStyle/>
          <a:p>
            <a:r>
              <a:rPr lang="en-US" sz="3200" dirty="0"/>
              <a:t>System Performance</a:t>
            </a:r>
          </a:p>
        </p:txBody>
      </p:sp>
      <p:sp>
        <p:nvSpPr>
          <p:cNvPr id="3" name="Slide Number Placeholder 2"/>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12</a:t>
            </a:fld>
            <a:endParaRPr lang="en-US" dirty="0"/>
          </a:p>
        </p:txBody>
      </p:sp>
      <p:cxnSp>
        <p:nvCxnSpPr>
          <p:cNvPr id="57" name="Straight Connector 56"/>
          <p:cNvCxnSpPr/>
          <p:nvPr/>
        </p:nvCxnSpPr>
        <p:spPr bwMode="auto">
          <a:xfrm rot="16200000" flipV="1">
            <a:off x="6594764" y="4996873"/>
            <a:ext cx="18472" cy="1847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47529" name="Text Box 9"/>
          <p:cNvSpPr txBox="1">
            <a:spLocks noChangeArrowheads="1"/>
          </p:cNvSpPr>
          <p:nvPr/>
        </p:nvSpPr>
        <p:spPr bwMode="auto">
          <a:xfrm>
            <a:off x="7341840" y="5316538"/>
            <a:ext cx="980124" cy="426399"/>
          </a:xfrm>
          <a:prstGeom prst="rect">
            <a:avLst/>
          </a:prstGeom>
          <a:noFill/>
          <a:ln w="9525" algn="ctr">
            <a:noFill/>
            <a:miter lim="800000"/>
            <a:headEnd/>
            <a:tailEnd/>
          </a:ln>
          <a:effectLst/>
        </p:spPr>
        <p:txBody>
          <a:bodyPr wrap="square" lIns="274320" tIns="137160" bIns="41275">
            <a:spAutoFit/>
          </a:bodyPr>
          <a:lstStyle/>
          <a:p>
            <a:pPr>
              <a:spcBef>
                <a:spcPct val="50000"/>
              </a:spcBef>
            </a:pPr>
            <a:r>
              <a:rPr lang="en-US" sz="1600" dirty="0">
                <a:latin typeface="Arial" charset="0"/>
              </a:rPr>
              <a:t>120°F</a:t>
            </a:r>
          </a:p>
        </p:txBody>
      </p:sp>
      <p:sp>
        <p:nvSpPr>
          <p:cNvPr id="2" name="Rectangle 1">
            <a:hlinkClick r:id="rId2" action="ppaction://hlinkpres?slideindex=1&amp;slidetitle="/>
          </p:cNvPr>
          <p:cNvSpPr/>
          <p:nvPr/>
        </p:nvSpPr>
        <p:spPr bwMode="auto">
          <a:xfrm>
            <a:off x="2352677" y="1971675"/>
            <a:ext cx="5697538" cy="1565276"/>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7534"/>
                                        </p:tgtEl>
                                        <p:attrNameLst>
                                          <p:attrName>style.visibility</p:attrName>
                                        </p:attrNameLst>
                                      </p:cBhvr>
                                      <p:to>
                                        <p:strVal val="visible"/>
                                      </p:to>
                                    </p:set>
                                    <p:animEffect transition="in" filter="wipe(up)">
                                      <p:cBhvr>
                                        <p:cTn id="7" dur="500"/>
                                        <p:tgtEl>
                                          <p:spTgt spid="74753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747559"/>
                                        </p:tgtEl>
                                        <p:attrNameLst>
                                          <p:attrName>style.visibility</p:attrName>
                                        </p:attrNameLst>
                                      </p:cBhvr>
                                      <p:to>
                                        <p:strVal val="visible"/>
                                      </p:to>
                                    </p:set>
                                  </p:childTnLst>
                                </p:cTn>
                              </p:par>
                              <p:par>
                                <p:cTn id="11" presetID="22" presetClass="entr" presetSubtype="2" fill="hold" grpId="0" nodeType="withEffect">
                                  <p:stCondLst>
                                    <p:cond delay="0"/>
                                  </p:stCondLst>
                                  <p:childTnLst>
                                    <p:set>
                                      <p:cBhvr>
                                        <p:cTn id="12" dur="1" fill="hold">
                                          <p:stCondLst>
                                            <p:cond delay="0"/>
                                          </p:stCondLst>
                                        </p:cTn>
                                        <p:tgtEl>
                                          <p:spTgt spid="747548"/>
                                        </p:tgtEl>
                                        <p:attrNameLst>
                                          <p:attrName>style.visibility</p:attrName>
                                        </p:attrNameLst>
                                      </p:cBhvr>
                                      <p:to>
                                        <p:strVal val="visible"/>
                                      </p:to>
                                    </p:set>
                                    <p:animEffect transition="in" filter="wipe(right)">
                                      <p:cBhvr>
                                        <p:cTn id="13" dur="500"/>
                                        <p:tgtEl>
                                          <p:spTgt spid="74754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47546"/>
                                        </p:tgtEl>
                                        <p:attrNameLst>
                                          <p:attrName>style.visibility</p:attrName>
                                        </p:attrNameLst>
                                      </p:cBhvr>
                                      <p:to>
                                        <p:strVal val="visible"/>
                                      </p:to>
                                    </p:set>
                                    <p:animEffect transition="in" filter="wipe(right)">
                                      <p:cBhvr>
                                        <p:cTn id="16" dur="500"/>
                                        <p:tgtEl>
                                          <p:spTgt spid="74754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7527"/>
                                        </p:tgtEl>
                                        <p:attrNameLst>
                                          <p:attrName>style.visibility</p:attrName>
                                        </p:attrNameLst>
                                      </p:cBhvr>
                                      <p:to>
                                        <p:strVal val="visible"/>
                                      </p:to>
                                    </p:set>
                                    <p:animEffect transition="in" filter="fade">
                                      <p:cBhvr>
                                        <p:cTn id="20" dur="500"/>
                                        <p:tgtEl>
                                          <p:spTgt spid="747527"/>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747529"/>
                                        </p:tgtEl>
                                        <p:attrNameLst>
                                          <p:attrName>style.visibility</p:attrName>
                                        </p:attrNameLst>
                                      </p:cBhvr>
                                      <p:to>
                                        <p:strVal val="visible"/>
                                      </p:to>
                                    </p:set>
                                    <p:animEffect transition="in" filter="fade">
                                      <p:cBhvr>
                                        <p:cTn id="24" dur="500"/>
                                        <p:tgtEl>
                                          <p:spTgt spid="74752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47535"/>
                                        </p:tgtEl>
                                        <p:attrNameLst>
                                          <p:attrName>style.visibility</p:attrName>
                                        </p:attrNameLst>
                                      </p:cBhvr>
                                      <p:to>
                                        <p:strVal val="visible"/>
                                      </p:to>
                                    </p:set>
                                    <p:animEffect transition="in" filter="wipe(left)">
                                      <p:cBhvr>
                                        <p:cTn id="29" dur="500"/>
                                        <p:tgtEl>
                                          <p:spTgt spid="747535"/>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47549"/>
                                        </p:tgtEl>
                                        <p:attrNameLst>
                                          <p:attrName>style.visibility</p:attrName>
                                        </p:attrNameLst>
                                      </p:cBhvr>
                                      <p:to>
                                        <p:strVal val="visible"/>
                                      </p:to>
                                    </p:set>
                                    <p:animEffect transition="in" filter="dissolve">
                                      <p:cBhvr>
                                        <p:cTn id="32" dur="500"/>
                                        <p:tgtEl>
                                          <p:spTgt spid="74754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47547"/>
                                        </p:tgtEl>
                                        <p:attrNameLst>
                                          <p:attrName>style.visibility</p:attrName>
                                        </p:attrNameLst>
                                      </p:cBhvr>
                                      <p:to>
                                        <p:strVal val="visible"/>
                                      </p:to>
                                    </p:set>
                                    <p:animEffect transition="in" filter="dissolve">
                                      <p:cBhvr>
                                        <p:cTn id="35" dur="500"/>
                                        <p:tgtEl>
                                          <p:spTgt spid="747547"/>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747589"/>
                                        </p:tgtEl>
                                        <p:attrNameLst>
                                          <p:attrName>style.visibility</p:attrName>
                                        </p:attrNameLst>
                                      </p:cBhvr>
                                      <p:to>
                                        <p:strVal val="visible"/>
                                      </p:to>
                                    </p:set>
                                    <p:animEffect transition="in" filter="dissolve">
                                      <p:cBhvr>
                                        <p:cTn id="40" dur="500"/>
                                        <p:tgtEl>
                                          <p:spTgt spid="747589"/>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747570"/>
                                        </p:tgtEl>
                                        <p:attrNameLst>
                                          <p:attrName>style.visibility</p:attrName>
                                        </p:attrNameLst>
                                      </p:cBhvr>
                                      <p:to>
                                        <p:strVal val="visible"/>
                                      </p:to>
                                    </p:set>
                                    <p:animEffect transition="in" filter="dissolve">
                                      <p:cBhvr>
                                        <p:cTn id="45" dur="500"/>
                                        <p:tgtEl>
                                          <p:spTgt spid="747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27" grpId="0"/>
      <p:bldP spid="747534" grpId="0" animBg="1"/>
      <p:bldP spid="747535" grpId="0" animBg="1"/>
      <p:bldP spid="747546" grpId="0"/>
      <p:bldP spid="747547" grpId="0"/>
      <p:bldP spid="747548" grpId="0" animBg="1"/>
      <p:bldP spid="747549" grpId="0" animBg="1"/>
      <p:bldP spid="7475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2976413795"/>
              </p:ext>
            </p:extLst>
          </p:nvPr>
        </p:nvGraphicFramePr>
        <p:xfrm>
          <a:off x="189801" y="2031262"/>
          <a:ext cx="8764398" cy="4157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7817" name="Rectangle 9"/>
          <p:cNvSpPr>
            <a:spLocks noGrp="1" noChangeArrowheads="1"/>
          </p:cNvSpPr>
          <p:nvPr>
            <p:ph type="title"/>
          </p:nvPr>
        </p:nvSpPr>
        <p:spPr>
          <a:xfrm>
            <a:off x="1571625" y="71439"/>
            <a:ext cx="7035800" cy="965200"/>
          </a:xfrm>
          <a:prstGeom prst="rect">
            <a:avLst/>
          </a:prstGeom>
        </p:spPr>
        <p:txBody>
          <a:bodyPr/>
          <a:lstStyle/>
          <a:p>
            <a:r>
              <a:rPr lang="en-US"/>
              <a:t>Thermostatic . . .</a:t>
            </a:r>
          </a:p>
        </p:txBody>
      </p:sp>
      <p:sp>
        <p:nvSpPr>
          <p:cNvPr id="2" name="Slide Number Placeholder 1"/>
          <p:cNvSpPr>
            <a:spLocks noGrp="1"/>
          </p:cNvSpPr>
          <p:nvPr>
            <p:ph type="sldNum" sz="quarter" idx="12"/>
          </p:nvPr>
        </p:nvSpPr>
        <p:spPr>
          <a:xfrm>
            <a:off x="8011114" y="6561138"/>
            <a:ext cx="1132885" cy="296861"/>
          </a:xfrm>
        </p:spPr>
        <p:txBody>
          <a:bodyPr/>
          <a:lstStyle/>
          <a:p>
            <a:fld id="{ED558AE7-9682-4A0C-9194-A2DBBDD05CA4}" type="slidenum">
              <a:rPr lang="en-US" smtClean="0"/>
              <a:pPr/>
              <a:t>13</a:t>
            </a:fld>
            <a:endParaRPr lang="en-US" dirty="0"/>
          </a:p>
        </p:txBody>
      </p:sp>
      <p:sp>
        <p:nvSpPr>
          <p:cNvPr id="3" name="TextBox 2"/>
          <p:cNvSpPr txBox="1"/>
          <p:nvPr/>
        </p:nvSpPr>
        <p:spPr>
          <a:xfrm>
            <a:off x="390617" y="1296126"/>
            <a:ext cx="6791418" cy="461665"/>
          </a:xfrm>
          <a:prstGeom prst="rect">
            <a:avLst/>
          </a:prstGeom>
          <a:noFill/>
        </p:spPr>
        <p:txBody>
          <a:bodyPr wrap="square" rtlCol="0">
            <a:spAutoFit/>
          </a:bodyPr>
          <a:lstStyle/>
          <a:p>
            <a:pPr lvl="0"/>
            <a:r>
              <a:rPr lang="en-US" b="1" dirty="0">
                <a:latin typeface="Arial" panose="020B0604020202020204" pitchFamily="34" charset="0"/>
                <a:cs typeface="Arial" panose="020B0604020202020204" pitchFamily="34" charset="0"/>
              </a:rPr>
              <a:t>A Thermostatic Expansion Valve is …</a:t>
            </a:r>
            <a:endParaRPr lang="en-US"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F0548116-C73E-4169-B6FE-56EEF2A86A68}"/>
                                            </p:graphicEl>
                                          </p:spTgt>
                                        </p:tgtEl>
                                        <p:attrNameLst>
                                          <p:attrName>style.visibility</p:attrName>
                                        </p:attrNameLst>
                                      </p:cBhvr>
                                      <p:to>
                                        <p:strVal val="visible"/>
                                      </p:to>
                                    </p:set>
                                    <p:animEffect transition="in" filter="fade">
                                      <p:cBhvr>
                                        <p:cTn id="7" dur="500"/>
                                        <p:tgtEl>
                                          <p:spTgt spid="7">
                                            <p:graphicEl>
                                              <a:dgm id="{F0548116-C73E-4169-B6FE-56EEF2A86A6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045AA0A9-D73C-4332-83F7-70FAB59D94A9}"/>
                                            </p:graphicEl>
                                          </p:spTgt>
                                        </p:tgtEl>
                                        <p:attrNameLst>
                                          <p:attrName>style.visibility</p:attrName>
                                        </p:attrNameLst>
                                      </p:cBhvr>
                                      <p:to>
                                        <p:strVal val="visible"/>
                                      </p:to>
                                    </p:set>
                                    <p:animEffect transition="in" filter="fade">
                                      <p:cBhvr>
                                        <p:cTn id="12" dur="500"/>
                                        <p:tgtEl>
                                          <p:spTgt spid="7">
                                            <p:graphicEl>
                                              <a:dgm id="{045AA0A9-D73C-4332-83F7-70FAB59D94A9}"/>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F5A98B42-6D4B-4776-BDEB-35002319D598}"/>
                                            </p:graphicEl>
                                          </p:spTgt>
                                        </p:tgtEl>
                                        <p:attrNameLst>
                                          <p:attrName>style.visibility</p:attrName>
                                        </p:attrNameLst>
                                      </p:cBhvr>
                                      <p:to>
                                        <p:strVal val="visible"/>
                                      </p:to>
                                    </p:set>
                                    <p:animEffect transition="in" filter="fade">
                                      <p:cBhvr>
                                        <p:cTn id="17" dur="500"/>
                                        <p:tgtEl>
                                          <p:spTgt spid="7">
                                            <p:graphicEl>
                                              <a:dgm id="{F5A98B42-6D4B-4776-BDEB-35002319D59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graphicEl>
                                              <a:dgm id="{7AA18DA6-EADA-4D54-B65C-4A9907B8F083}"/>
                                            </p:graphicEl>
                                          </p:spTgt>
                                        </p:tgtEl>
                                        <p:attrNameLst>
                                          <p:attrName>style.visibility</p:attrName>
                                        </p:attrNameLst>
                                      </p:cBhvr>
                                      <p:to>
                                        <p:strVal val="visible"/>
                                      </p:to>
                                    </p:set>
                                    <p:animEffect transition="in" filter="fade">
                                      <p:cBhvr>
                                        <p:cTn id="22" dur="500"/>
                                        <p:tgtEl>
                                          <p:spTgt spid="7">
                                            <p:graphicEl>
                                              <a:dgm id="{7AA18DA6-EADA-4D54-B65C-4A9907B8F0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8054" name="Picture 86"/>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252413" y="1042988"/>
            <a:ext cx="8610600" cy="5695950"/>
          </a:xfrm>
          <a:prstGeom prst="rect">
            <a:avLst/>
          </a:prstGeom>
          <a:noFill/>
        </p:spPr>
      </p:pic>
      <p:sp>
        <p:nvSpPr>
          <p:cNvPr id="467972" name="Rectangle 4"/>
          <p:cNvSpPr>
            <a:spLocks noGrp="1" noChangeArrowheads="1"/>
          </p:cNvSpPr>
          <p:nvPr>
            <p:ph type="title"/>
          </p:nvPr>
        </p:nvSpPr>
        <p:spPr>
          <a:xfrm>
            <a:off x="1571625" y="71439"/>
            <a:ext cx="7035800" cy="965200"/>
          </a:xfrm>
          <a:prstGeom prst="rect">
            <a:avLst/>
          </a:prstGeom>
        </p:spPr>
        <p:txBody>
          <a:bodyPr/>
          <a:lstStyle/>
          <a:p>
            <a:r>
              <a:rPr lang="en-US" dirty="0"/>
              <a:t>Expansion Valve Anatomy</a:t>
            </a:r>
          </a:p>
        </p:txBody>
      </p:sp>
      <p:sp>
        <p:nvSpPr>
          <p:cNvPr id="2" name="Slide Number Placeholder 1"/>
          <p:cNvSpPr>
            <a:spLocks noGrp="1"/>
          </p:cNvSpPr>
          <p:nvPr>
            <p:ph type="sldNum" sz="quarter" idx="12"/>
          </p:nvPr>
        </p:nvSpPr>
        <p:spPr>
          <a:xfrm>
            <a:off x="8011114" y="6561138"/>
            <a:ext cx="1132885" cy="296861"/>
          </a:xfrm>
        </p:spPr>
        <p:txBody>
          <a:bodyPr/>
          <a:lstStyle/>
          <a:p>
            <a:fld id="{ED558AE7-9682-4A0C-9194-A2DBBDD05CA4}" type="slidenum">
              <a:rPr lang="en-US" smtClean="0"/>
              <a:pPr/>
              <a:t>14</a:t>
            </a:fld>
            <a:endParaRPr lang="en-US" dirty="0"/>
          </a:p>
        </p:txBody>
      </p:sp>
      <p:sp>
        <p:nvSpPr>
          <p:cNvPr id="467973" name="Rectangle 5"/>
          <p:cNvSpPr>
            <a:spLocks noChangeArrowheads="1"/>
          </p:cNvSpPr>
          <p:nvPr/>
        </p:nvSpPr>
        <p:spPr bwMode="auto">
          <a:xfrm>
            <a:off x="6064252" y="3614740"/>
            <a:ext cx="561975" cy="174625"/>
          </a:xfrm>
          <a:prstGeom prst="rect">
            <a:avLst/>
          </a:prstGeom>
          <a:solidFill>
            <a:srgbClr val="499951"/>
          </a:solidFill>
          <a:ln w="9525">
            <a:noFill/>
            <a:miter lim="800000"/>
            <a:headEnd/>
            <a:tailEnd/>
          </a:ln>
          <a:effectLst/>
        </p:spPr>
        <p:txBody>
          <a:bodyPr wrap="none" anchor="ctr"/>
          <a:lstStyle/>
          <a:p>
            <a:endParaRPr lang="en-US"/>
          </a:p>
        </p:txBody>
      </p:sp>
      <p:sp>
        <p:nvSpPr>
          <p:cNvPr id="467974" name="AutoShape 6"/>
          <p:cNvSpPr>
            <a:spLocks noChangeArrowheads="1"/>
          </p:cNvSpPr>
          <p:nvPr/>
        </p:nvSpPr>
        <p:spPr bwMode="auto">
          <a:xfrm rot="10800000">
            <a:off x="5862640" y="3559175"/>
            <a:ext cx="930275" cy="134939"/>
          </a:xfrm>
          <a:custGeom>
            <a:avLst/>
            <a:gdLst>
              <a:gd name="G0" fmla="+- 4327 0 0"/>
              <a:gd name="G1" fmla="+- 21600 0 4327"/>
              <a:gd name="G2" fmla="*/ 4327 1 2"/>
              <a:gd name="G3" fmla="+- 21600 0 G2"/>
              <a:gd name="G4" fmla="+/ 4327 21600 2"/>
              <a:gd name="G5" fmla="+/ G1 0 2"/>
              <a:gd name="G6" fmla="*/ 21600 21600 4327"/>
              <a:gd name="G7" fmla="*/ G6 1 2"/>
              <a:gd name="G8" fmla="+- 21600 0 G7"/>
              <a:gd name="G9" fmla="*/ 21600 1 2"/>
              <a:gd name="G10" fmla="+- 4327 0 G9"/>
              <a:gd name="G11" fmla="?: G10 G8 0"/>
              <a:gd name="G12" fmla="?: G10 G7 21600"/>
              <a:gd name="T0" fmla="*/ 19436 w 21600"/>
              <a:gd name="T1" fmla="*/ 10800 h 21600"/>
              <a:gd name="T2" fmla="*/ 10800 w 21600"/>
              <a:gd name="T3" fmla="*/ 21600 h 21600"/>
              <a:gd name="T4" fmla="*/ 2164 w 21600"/>
              <a:gd name="T5" fmla="*/ 10800 h 21600"/>
              <a:gd name="T6" fmla="*/ 10800 w 21600"/>
              <a:gd name="T7" fmla="*/ 0 h 21600"/>
              <a:gd name="T8" fmla="*/ 3964 w 21600"/>
              <a:gd name="T9" fmla="*/ 3964 h 21600"/>
              <a:gd name="T10" fmla="*/ 17636 w 21600"/>
              <a:gd name="T11" fmla="*/ 17636 h 21600"/>
            </a:gdLst>
            <a:ahLst/>
            <a:cxnLst>
              <a:cxn ang="0">
                <a:pos x="T0" y="T1"/>
              </a:cxn>
              <a:cxn ang="0">
                <a:pos x="T2" y="T3"/>
              </a:cxn>
              <a:cxn ang="0">
                <a:pos x="T4" y="T5"/>
              </a:cxn>
              <a:cxn ang="0">
                <a:pos x="T6" y="T7"/>
              </a:cxn>
            </a:cxnLst>
            <a:rect l="T8" t="T9" r="T10" b="T11"/>
            <a:pathLst>
              <a:path w="21600" h="21600">
                <a:moveTo>
                  <a:pt x="0" y="0"/>
                </a:moveTo>
                <a:lnTo>
                  <a:pt x="4327" y="21600"/>
                </a:lnTo>
                <a:lnTo>
                  <a:pt x="17273" y="21600"/>
                </a:lnTo>
                <a:lnTo>
                  <a:pt x="21600" y="0"/>
                </a:lnTo>
                <a:close/>
              </a:path>
            </a:pathLst>
          </a:custGeom>
          <a:solidFill>
            <a:srgbClr val="499951"/>
          </a:solidFill>
          <a:ln w="9525">
            <a:noFill/>
            <a:miter lim="800000"/>
            <a:headEnd/>
            <a:tailEnd/>
          </a:ln>
          <a:effectLst/>
        </p:spPr>
        <p:txBody>
          <a:bodyPr wrap="none" anchor="ctr"/>
          <a:lstStyle/>
          <a:p>
            <a:endParaRPr lang="en-US"/>
          </a:p>
        </p:txBody>
      </p:sp>
      <p:grpSp>
        <p:nvGrpSpPr>
          <p:cNvPr id="467975" name="Group 7"/>
          <p:cNvGrpSpPr>
            <a:grpSpLocks/>
          </p:cNvGrpSpPr>
          <p:nvPr/>
        </p:nvGrpSpPr>
        <p:grpSpPr bwMode="auto">
          <a:xfrm>
            <a:off x="5954715" y="3565526"/>
            <a:ext cx="255587" cy="249239"/>
            <a:chOff x="2592" y="1880"/>
            <a:chExt cx="212" cy="181"/>
          </a:xfrm>
        </p:grpSpPr>
        <p:sp>
          <p:nvSpPr>
            <p:cNvPr id="467976" name="Freeform 8"/>
            <p:cNvSpPr>
              <a:spLocks/>
            </p:cNvSpPr>
            <p:nvPr/>
          </p:nvSpPr>
          <p:spPr bwMode="auto">
            <a:xfrm>
              <a:off x="2592" y="1880"/>
              <a:ext cx="212" cy="181"/>
            </a:xfrm>
            <a:custGeom>
              <a:avLst/>
              <a:gdLst/>
              <a:ahLst/>
              <a:cxnLst>
                <a:cxn ang="0">
                  <a:pos x="212" y="0"/>
                </a:cxn>
                <a:cxn ang="0">
                  <a:pos x="28" y="18"/>
                </a:cxn>
                <a:cxn ang="0">
                  <a:pos x="0" y="181"/>
                </a:cxn>
                <a:cxn ang="0">
                  <a:pos x="66" y="102"/>
                </a:cxn>
                <a:cxn ang="0">
                  <a:pos x="212" y="0"/>
                </a:cxn>
              </a:cxnLst>
              <a:rect l="0" t="0" r="r" b="b"/>
              <a:pathLst>
                <a:path w="212" h="181">
                  <a:moveTo>
                    <a:pt x="212" y="0"/>
                  </a:moveTo>
                  <a:lnTo>
                    <a:pt x="28" y="18"/>
                  </a:lnTo>
                  <a:lnTo>
                    <a:pt x="0" y="181"/>
                  </a:lnTo>
                  <a:lnTo>
                    <a:pt x="66" y="102"/>
                  </a:lnTo>
                  <a:lnTo>
                    <a:pt x="212" y="0"/>
                  </a:lnTo>
                  <a:close/>
                </a:path>
              </a:pathLst>
            </a:custGeom>
            <a:solidFill>
              <a:srgbClr val="499951"/>
            </a:solidFill>
            <a:ln w="3175" cap="flat" cmpd="sng">
              <a:noFill/>
              <a:prstDash val="solid"/>
              <a:round/>
              <a:headEnd type="none" w="med" len="med"/>
              <a:tailEnd type="none" w="med" len="med"/>
            </a:ln>
            <a:effectLst/>
          </p:spPr>
          <p:txBody>
            <a:bodyPr anchor="ctr"/>
            <a:lstStyle/>
            <a:p>
              <a:endParaRPr lang="en-US"/>
            </a:p>
          </p:txBody>
        </p:sp>
        <p:sp>
          <p:nvSpPr>
            <p:cNvPr id="467977" name="Freeform 9"/>
            <p:cNvSpPr>
              <a:spLocks/>
            </p:cNvSpPr>
            <p:nvPr/>
          </p:nvSpPr>
          <p:spPr bwMode="auto">
            <a:xfrm>
              <a:off x="2625" y="1886"/>
              <a:ext cx="163" cy="64"/>
            </a:xfrm>
            <a:custGeom>
              <a:avLst/>
              <a:gdLst/>
              <a:ahLst/>
              <a:cxnLst>
                <a:cxn ang="0">
                  <a:pos x="0" y="64"/>
                </a:cxn>
                <a:cxn ang="0">
                  <a:pos x="163" y="0"/>
                </a:cxn>
              </a:cxnLst>
              <a:rect l="0" t="0" r="r" b="b"/>
              <a:pathLst>
                <a:path w="163" h="64">
                  <a:moveTo>
                    <a:pt x="0" y="64"/>
                  </a:moveTo>
                  <a:lnTo>
                    <a:pt x="163" y="0"/>
                  </a:lnTo>
                </a:path>
              </a:pathLst>
            </a:custGeom>
            <a:solidFill>
              <a:srgbClr val="499951"/>
            </a:solidFill>
            <a:ln w="3175" cap="flat" cmpd="sng">
              <a:solidFill>
                <a:schemeClr val="tx1"/>
              </a:solidFill>
              <a:prstDash val="solid"/>
              <a:round/>
              <a:headEnd type="none" w="med" len="med"/>
              <a:tailEnd type="none" w="med" len="med"/>
            </a:ln>
            <a:effectLst/>
          </p:spPr>
          <p:txBody>
            <a:bodyPr anchor="ctr"/>
            <a:lstStyle/>
            <a:p>
              <a:endParaRPr lang="en-US"/>
            </a:p>
          </p:txBody>
        </p:sp>
        <p:sp>
          <p:nvSpPr>
            <p:cNvPr id="467978" name="Freeform 10"/>
            <p:cNvSpPr>
              <a:spLocks/>
            </p:cNvSpPr>
            <p:nvPr/>
          </p:nvSpPr>
          <p:spPr bwMode="auto">
            <a:xfrm>
              <a:off x="2637" y="1913"/>
              <a:ext cx="104" cy="72"/>
            </a:xfrm>
            <a:custGeom>
              <a:avLst/>
              <a:gdLst/>
              <a:ahLst/>
              <a:cxnLst>
                <a:cxn ang="0">
                  <a:pos x="0" y="72"/>
                </a:cxn>
                <a:cxn ang="0">
                  <a:pos x="104" y="0"/>
                </a:cxn>
              </a:cxnLst>
              <a:rect l="0" t="0" r="r" b="b"/>
              <a:pathLst>
                <a:path w="104" h="72">
                  <a:moveTo>
                    <a:pt x="0" y="72"/>
                  </a:moveTo>
                  <a:lnTo>
                    <a:pt x="104" y="0"/>
                  </a:lnTo>
                </a:path>
              </a:pathLst>
            </a:custGeom>
            <a:solidFill>
              <a:srgbClr val="499951"/>
            </a:solidFill>
            <a:ln w="3175" cap="flat" cmpd="sng">
              <a:solidFill>
                <a:schemeClr val="tx1"/>
              </a:solidFill>
              <a:prstDash val="solid"/>
              <a:round/>
              <a:headEnd type="none" w="med" len="med"/>
              <a:tailEnd type="none" w="med" len="med"/>
            </a:ln>
            <a:effectLst/>
          </p:spPr>
          <p:txBody>
            <a:bodyPr anchor="ctr"/>
            <a:lstStyle/>
            <a:p>
              <a:endParaRPr lang="en-US"/>
            </a:p>
          </p:txBody>
        </p:sp>
        <p:sp>
          <p:nvSpPr>
            <p:cNvPr id="467979" name="Freeform 11"/>
            <p:cNvSpPr>
              <a:spLocks/>
            </p:cNvSpPr>
            <p:nvPr/>
          </p:nvSpPr>
          <p:spPr bwMode="auto">
            <a:xfrm>
              <a:off x="2632" y="1898"/>
              <a:ext cx="104" cy="22"/>
            </a:xfrm>
            <a:custGeom>
              <a:avLst/>
              <a:gdLst/>
              <a:ahLst/>
              <a:cxnLst>
                <a:cxn ang="0">
                  <a:pos x="104" y="0"/>
                </a:cxn>
                <a:cxn ang="0">
                  <a:pos x="0" y="22"/>
                </a:cxn>
              </a:cxnLst>
              <a:rect l="0" t="0" r="r" b="b"/>
              <a:pathLst>
                <a:path w="104" h="22">
                  <a:moveTo>
                    <a:pt x="104" y="0"/>
                  </a:moveTo>
                  <a:lnTo>
                    <a:pt x="0" y="22"/>
                  </a:lnTo>
                </a:path>
              </a:pathLst>
            </a:custGeom>
            <a:solidFill>
              <a:srgbClr val="499951"/>
            </a:solidFill>
            <a:ln w="3175" cap="flat" cmpd="sng">
              <a:solidFill>
                <a:schemeClr val="tx1"/>
              </a:solidFill>
              <a:prstDash val="solid"/>
              <a:round/>
              <a:headEnd type="none" w="med" len="med"/>
              <a:tailEnd type="none" w="med" len="med"/>
            </a:ln>
            <a:effectLst/>
          </p:spPr>
          <p:txBody>
            <a:bodyPr anchor="ctr"/>
            <a:lstStyle/>
            <a:p>
              <a:endParaRPr lang="en-US"/>
            </a:p>
          </p:txBody>
        </p:sp>
      </p:grpSp>
      <p:grpSp>
        <p:nvGrpSpPr>
          <p:cNvPr id="467980" name="Group 12"/>
          <p:cNvGrpSpPr>
            <a:grpSpLocks/>
          </p:cNvGrpSpPr>
          <p:nvPr/>
        </p:nvGrpSpPr>
        <p:grpSpPr bwMode="auto">
          <a:xfrm flipH="1">
            <a:off x="6459538" y="3575051"/>
            <a:ext cx="271462" cy="277813"/>
            <a:chOff x="2592" y="1880"/>
            <a:chExt cx="212" cy="181"/>
          </a:xfrm>
        </p:grpSpPr>
        <p:sp>
          <p:nvSpPr>
            <p:cNvPr id="467981" name="Freeform 13"/>
            <p:cNvSpPr>
              <a:spLocks/>
            </p:cNvSpPr>
            <p:nvPr/>
          </p:nvSpPr>
          <p:spPr bwMode="auto">
            <a:xfrm>
              <a:off x="2592" y="1880"/>
              <a:ext cx="212" cy="181"/>
            </a:xfrm>
            <a:custGeom>
              <a:avLst/>
              <a:gdLst/>
              <a:ahLst/>
              <a:cxnLst>
                <a:cxn ang="0">
                  <a:pos x="212" y="0"/>
                </a:cxn>
                <a:cxn ang="0">
                  <a:pos x="28" y="18"/>
                </a:cxn>
                <a:cxn ang="0">
                  <a:pos x="0" y="181"/>
                </a:cxn>
                <a:cxn ang="0">
                  <a:pos x="66" y="102"/>
                </a:cxn>
                <a:cxn ang="0">
                  <a:pos x="212" y="0"/>
                </a:cxn>
              </a:cxnLst>
              <a:rect l="0" t="0" r="r" b="b"/>
              <a:pathLst>
                <a:path w="212" h="181">
                  <a:moveTo>
                    <a:pt x="212" y="0"/>
                  </a:moveTo>
                  <a:lnTo>
                    <a:pt x="28" y="18"/>
                  </a:lnTo>
                  <a:lnTo>
                    <a:pt x="0" y="181"/>
                  </a:lnTo>
                  <a:lnTo>
                    <a:pt x="66" y="102"/>
                  </a:lnTo>
                  <a:lnTo>
                    <a:pt x="212" y="0"/>
                  </a:lnTo>
                  <a:close/>
                </a:path>
              </a:pathLst>
            </a:custGeom>
            <a:solidFill>
              <a:srgbClr val="499951"/>
            </a:solidFill>
            <a:ln w="3175" cap="flat" cmpd="sng">
              <a:noFill/>
              <a:prstDash val="solid"/>
              <a:round/>
              <a:headEnd type="none" w="med" len="med"/>
              <a:tailEnd type="none" w="med" len="med"/>
            </a:ln>
            <a:effectLst/>
          </p:spPr>
          <p:txBody>
            <a:bodyPr anchor="ctr"/>
            <a:lstStyle/>
            <a:p>
              <a:endParaRPr lang="en-US"/>
            </a:p>
          </p:txBody>
        </p:sp>
        <p:sp>
          <p:nvSpPr>
            <p:cNvPr id="467982" name="Freeform 14"/>
            <p:cNvSpPr>
              <a:spLocks/>
            </p:cNvSpPr>
            <p:nvPr/>
          </p:nvSpPr>
          <p:spPr bwMode="auto">
            <a:xfrm>
              <a:off x="2625" y="1886"/>
              <a:ext cx="163" cy="64"/>
            </a:xfrm>
            <a:custGeom>
              <a:avLst/>
              <a:gdLst/>
              <a:ahLst/>
              <a:cxnLst>
                <a:cxn ang="0">
                  <a:pos x="0" y="64"/>
                </a:cxn>
                <a:cxn ang="0">
                  <a:pos x="163" y="0"/>
                </a:cxn>
              </a:cxnLst>
              <a:rect l="0" t="0" r="r" b="b"/>
              <a:pathLst>
                <a:path w="163" h="64">
                  <a:moveTo>
                    <a:pt x="0" y="64"/>
                  </a:moveTo>
                  <a:lnTo>
                    <a:pt x="163" y="0"/>
                  </a:lnTo>
                </a:path>
              </a:pathLst>
            </a:custGeom>
            <a:solidFill>
              <a:srgbClr val="499951"/>
            </a:solidFill>
            <a:ln w="3175" cap="flat" cmpd="sng">
              <a:solidFill>
                <a:schemeClr val="tx1"/>
              </a:solidFill>
              <a:prstDash val="solid"/>
              <a:round/>
              <a:headEnd type="none" w="med" len="med"/>
              <a:tailEnd type="none" w="med" len="med"/>
            </a:ln>
            <a:effectLst/>
          </p:spPr>
          <p:txBody>
            <a:bodyPr anchor="ctr"/>
            <a:lstStyle/>
            <a:p>
              <a:endParaRPr lang="en-US"/>
            </a:p>
          </p:txBody>
        </p:sp>
        <p:sp>
          <p:nvSpPr>
            <p:cNvPr id="467983" name="Freeform 15"/>
            <p:cNvSpPr>
              <a:spLocks/>
            </p:cNvSpPr>
            <p:nvPr/>
          </p:nvSpPr>
          <p:spPr bwMode="auto">
            <a:xfrm>
              <a:off x="2637" y="1913"/>
              <a:ext cx="104" cy="72"/>
            </a:xfrm>
            <a:custGeom>
              <a:avLst/>
              <a:gdLst/>
              <a:ahLst/>
              <a:cxnLst>
                <a:cxn ang="0">
                  <a:pos x="0" y="72"/>
                </a:cxn>
                <a:cxn ang="0">
                  <a:pos x="104" y="0"/>
                </a:cxn>
              </a:cxnLst>
              <a:rect l="0" t="0" r="r" b="b"/>
              <a:pathLst>
                <a:path w="104" h="72">
                  <a:moveTo>
                    <a:pt x="0" y="72"/>
                  </a:moveTo>
                  <a:lnTo>
                    <a:pt x="104" y="0"/>
                  </a:lnTo>
                </a:path>
              </a:pathLst>
            </a:custGeom>
            <a:solidFill>
              <a:srgbClr val="499951"/>
            </a:solidFill>
            <a:ln w="3175" cap="flat" cmpd="sng">
              <a:solidFill>
                <a:schemeClr val="tx1"/>
              </a:solidFill>
              <a:prstDash val="solid"/>
              <a:round/>
              <a:headEnd type="none" w="med" len="med"/>
              <a:tailEnd type="none" w="med" len="med"/>
            </a:ln>
            <a:effectLst/>
          </p:spPr>
          <p:txBody>
            <a:bodyPr anchor="ctr"/>
            <a:lstStyle/>
            <a:p>
              <a:endParaRPr lang="en-US"/>
            </a:p>
          </p:txBody>
        </p:sp>
        <p:sp>
          <p:nvSpPr>
            <p:cNvPr id="467984" name="Freeform 16"/>
            <p:cNvSpPr>
              <a:spLocks/>
            </p:cNvSpPr>
            <p:nvPr/>
          </p:nvSpPr>
          <p:spPr bwMode="auto">
            <a:xfrm>
              <a:off x="2632" y="1898"/>
              <a:ext cx="104" cy="22"/>
            </a:xfrm>
            <a:custGeom>
              <a:avLst/>
              <a:gdLst/>
              <a:ahLst/>
              <a:cxnLst>
                <a:cxn ang="0">
                  <a:pos x="104" y="0"/>
                </a:cxn>
                <a:cxn ang="0">
                  <a:pos x="0" y="22"/>
                </a:cxn>
              </a:cxnLst>
              <a:rect l="0" t="0" r="r" b="b"/>
              <a:pathLst>
                <a:path w="104" h="22">
                  <a:moveTo>
                    <a:pt x="104" y="0"/>
                  </a:moveTo>
                  <a:lnTo>
                    <a:pt x="0" y="22"/>
                  </a:lnTo>
                </a:path>
              </a:pathLst>
            </a:custGeom>
            <a:solidFill>
              <a:srgbClr val="499951"/>
            </a:solidFill>
            <a:ln w="3175" cap="flat" cmpd="sng">
              <a:solidFill>
                <a:schemeClr val="tx1"/>
              </a:solidFill>
              <a:prstDash val="solid"/>
              <a:round/>
              <a:headEnd type="none" w="med" len="med"/>
              <a:tailEnd type="none" w="med" len="med"/>
            </a:ln>
            <a:effectLst/>
          </p:spPr>
          <p:txBody>
            <a:bodyPr anchor="ctr"/>
            <a:lstStyle/>
            <a:p>
              <a:endParaRPr lang="en-US"/>
            </a:p>
          </p:txBody>
        </p:sp>
      </p:grpSp>
      <p:sp>
        <p:nvSpPr>
          <p:cNvPr id="467985" name="AutoShape 17"/>
          <p:cNvSpPr>
            <a:spLocks noChangeArrowheads="1"/>
          </p:cNvSpPr>
          <p:nvPr/>
        </p:nvSpPr>
        <p:spPr bwMode="auto">
          <a:xfrm rot="10800000">
            <a:off x="6205538" y="3411539"/>
            <a:ext cx="252412" cy="14763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7A2451"/>
          </a:solidFill>
          <a:ln w="9525">
            <a:solidFill>
              <a:schemeClr val="tx1"/>
            </a:solidFill>
            <a:miter lim="800000"/>
            <a:headEnd/>
            <a:tailEnd/>
          </a:ln>
          <a:effectLst/>
        </p:spPr>
        <p:txBody>
          <a:bodyPr wrap="none" anchor="ctr"/>
          <a:lstStyle/>
          <a:p>
            <a:endParaRPr lang="en-US"/>
          </a:p>
        </p:txBody>
      </p:sp>
      <p:grpSp>
        <p:nvGrpSpPr>
          <p:cNvPr id="468001" name="Group 33"/>
          <p:cNvGrpSpPr>
            <a:grpSpLocks/>
          </p:cNvGrpSpPr>
          <p:nvPr/>
        </p:nvGrpSpPr>
        <p:grpSpPr bwMode="auto">
          <a:xfrm>
            <a:off x="1157288" y="5126037"/>
            <a:ext cx="1828800" cy="841375"/>
            <a:chOff x="864" y="3456"/>
            <a:chExt cx="1152" cy="530"/>
          </a:xfrm>
        </p:grpSpPr>
        <p:sp>
          <p:nvSpPr>
            <p:cNvPr id="468002" name="Text Box 34"/>
            <p:cNvSpPr txBox="1">
              <a:spLocks noChangeArrowheads="1"/>
            </p:cNvSpPr>
            <p:nvPr/>
          </p:nvSpPr>
          <p:spPr bwMode="auto">
            <a:xfrm>
              <a:off x="1056" y="3792"/>
              <a:ext cx="960" cy="194"/>
            </a:xfrm>
            <a:prstGeom prst="rect">
              <a:avLst/>
            </a:prstGeom>
            <a:noFill/>
            <a:ln w="9525">
              <a:noFill/>
              <a:miter lim="800000"/>
              <a:headEnd/>
              <a:tailEnd/>
            </a:ln>
            <a:effectLst/>
          </p:spPr>
          <p:txBody>
            <a:bodyPr>
              <a:spAutoFit/>
            </a:bodyPr>
            <a:lstStyle/>
            <a:p>
              <a:pPr>
                <a:buClr>
                  <a:schemeClr val="hlink"/>
                </a:buClr>
                <a:buFont typeface="Wingdings 3" pitchFamily="18" charset="2"/>
                <a:buNone/>
              </a:pPr>
              <a:r>
                <a:rPr lang="en-US" sz="1400">
                  <a:latin typeface="Arial" charset="0"/>
                </a:rPr>
                <a:t>SENSING BULB</a:t>
              </a:r>
            </a:p>
          </p:txBody>
        </p:sp>
        <p:sp>
          <p:nvSpPr>
            <p:cNvPr id="468003" name="Line 35"/>
            <p:cNvSpPr>
              <a:spLocks noChangeShapeType="1"/>
            </p:cNvSpPr>
            <p:nvPr/>
          </p:nvSpPr>
          <p:spPr bwMode="auto">
            <a:xfrm flipH="1" flipV="1">
              <a:off x="864" y="3456"/>
              <a:ext cx="384" cy="336"/>
            </a:xfrm>
            <a:prstGeom prst="line">
              <a:avLst/>
            </a:prstGeom>
            <a:noFill/>
            <a:ln w="28575">
              <a:solidFill>
                <a:schemeClr val="tx1"/>
              </a:solidFill>
              <a:round/>
              <a:headEnd/>
              <a:tailEnd type="triangle" w="med" len="med"/>
            </a:ln>
            <a:effectLst/>
          </p:spPr>
          <p:txBody>
            <a:bodyPr/>
            <a:lstStyle/>
            <a:p>
              <a:endParaRPr lang="en-US"/>
            </a:p>
          </p:txBody>
        </p:sp>
      </p:grpSp>
      <p:sp>
        <p:nvSpPr>
          <p:cNvPr id="468004" name="Text Box 36"/>
          <p:cNvSpPr txBox="1">
            <a:spLocks noChangeArrowheads="1"/>
          </p:cNvSpPr>
          <p:nvPr/>
        </p:nvSpPr>
        <p:spPr bwMode="auto">
          <a:xfrm>
            <a:off x="1719263" y="1387476"/>
            <a:ext cx="990600" cy="523220"/>
          </a:xfrm>
          <a:prstGeom prst="rect">
            <a:avLst/>
          </a:prstGeom>
          <a:noFill/>
          <a:ln w="9525">
            <a:noFill/>
            <a:miter lim="800000"/>
            <a:headEnd/>
            <a:tailEnd/>
          </a:ln>
          <a:effectLst/>
        </p:spPr>
        <p:txBody>
          <a:bodyPr>
            <a:spAutoFit/>
          </a:bodyPr>
          <a:lstStyle/>
          <a:p>
            <a:pPr algn="ctr">
              <a:buClr>
                <a:schemeClr val="hlink"/>
              </a:buClr>
              <a:buFont typeface="Wingdings 3" pitchFamily="18" charset="2"/>
              <a:buNone/>
            </a:pPr>
            <a:r>
              <a:rPr lang="en-US" sz="1400">
                <a:latin typeface="Arial" charset="0"/>
              </a:rPr>
              <a:t>CAP TUBE</a:t>
            </a:r>
          </a:p>
        </p:txBody>
      </p:sp>
      <p:grpSp>
        <p:nvGrpSpPr>
          <p:cNvPr id="468005" name="Group 37"/>
          <p:cNvGrpSpPr>
            <a:grpSpLocks/>
          </p:cNvGrpSpPr>
          <p:nvPr/>
        </p:nvGrpSpPr>
        <p:grpSpPr bwMode="auto">
          <a:xfrm>
            <a:off x="6438900" y="1363663"/>
            <a:ext cx="1828800" cy="609600"/>
            <a:chOff x="4224" y="1056"/>
            <a:chExt cx="1152" cy="384"/>
          </a:xfrm>
        </p:grpSpPr>
        <p:sp>
          <p:nvSpPr>
            <p:cNvPr id="468006" name="Text Box 38"/>
            <p:cNvSpPr txBox="1">
              <a:spLocks noChangeArrowheads="1"/>
            </p:cNvSpPr>
            <p:nvPr/>
          </p:nvSpPr>
          <p:spPr bwMode="auto">
            <a:xfrm>
              <a:off x="4224" y="1056"/>
              <a:ext cx="1152" cy="194"/>
            </a:xfrm>
            <a:prstGeom prst="rect">
              <a:avLst/>
            </a:prstGeom>
            <a:noFill/>
            <a:ln w="9525">
              <a:noFill/>
              <a:miter lim="800000"/>
              <a:headEnd/>
              <a:tailEnd/>
            </a:ln>
            <a:effectLst/>
          </p:spPr>
          <p:txBody>
            <a:bodyPr>
              <a:spAutoFit/>
            </a:bodyPr>
            <a:lstStyle/>
            <a:p>
              <a:pPr algn="r">
                <a:buClr>
                  <a:schemeClr val="hlink"/>
                </a:buClr>
                <a:buFont typeface="Wingdings 3" pitchFamily="18" charset="2"/>
                <a:buNone/>
              </a:pPr>
              <a:r>
                <a:rPr lang="en-US" sz="1400">
                  <a:latin typeface="Arial" charset="0"/>
                </a:rPr>
                <a:t>POWER ELEMENT</a:t>
              </a:r>
            </a:p>
          </p:txBody>
        </p:sp>
        <p:sp>
          <p:nvSpPr>
            <p:cNvPr id="468007" name="Line 39"/>
            <p:cNvSpPr>
              <a:spLocks noChangeShapeType="1"/>
            </p:cNvSpPr>
            <p:nvPr/>
          </p:nvSpPr>
          <p:spPr bwMode="auto">
            <a:xfrm flipH="1">
              <a:off x="4272" y="1200"/>
              <a:ext cx="480" cy="240"/>
            </a:xfrm>
            <a:prstGeom prst="line">
              <a:avLst/>
            </a:prstGeom>
            <a:noFill/>
            <a:ln w="28575">
              <a:solidFill>
                <a:schemeClr val="tx1"/>
              </a:solidFill>
              <a:round/>
              <a:headEnd/>
              <a:tailEnd type="triangle" w="med" len="med"/>
            </a:ln>
            <a:effectLst/>
          </p:spPr>
          <p:txBody>
            <a:bodyPr/>
            <a:lstStyle/>
            <a:p>
              <a:endParaRPr lang="en-US"/>
            </a:p>
          </p:txBody>
        </p:sp>
      </p:grpSp>
      <p:grpSp>
        <p:nvGrpSpPr>
          <p:cNvPr id="468008" name="Group 40"/>
          <p:cNvGrpSpPr>
            <a:grpSpLocks/>
          </p:cNvGrpSpPr>
          <p:nvPr/>
        </p:nvGrpSpPr>
        <p:grpSpPr bwMode="auto">
          <a:xfrm>
            <a:off x="3538538" y="2244726"/>
            <a:ext cx="2362200" cy="523875"/>
            <a:chOff x="2112" y="1488"/>
            <a:chExt cx="1488" cy="330"/>
          </a:xfrm>
        </p:grpSpPr>
        <p:sp>
          <p:nvSpPr>
            <p:cNvPr id="468009" name="Text Box 41"/>
            <p:cNvSpPr txBox="1">
              <a:spLocks noChangeArrowheads="1"/>
            </p:cNvSpPr>
            <p:nvPr/>
          </p:nvSpPr>
          <p:spPr bwMode="auto">
            <a:xfrm>
              <a:off x="2112" y="1488"/>
              <a:ext cx="816" cy="330"/>
            </a:xfrm>
            <a:prstGeom prst="rect">
              <a:avLst/>
            </a:prstGeom>
            <a:noFill/>
            <a:ln w="9525">
              <a:noFill/>
              <a:miter lim="800000"/>
              <a:headEnd/>
              <a:tailEnd/>
            </a:ln>
            <a:effectLst/>
          </p:spPr>
          <p:txBody>
            <a:bodyPr>
              <a:spAutoFit/>
            </a:bodyPr>
            <a:lstStyle/>
            <a:p>
              <a:pPr algn="r">
                <a:buClr>
                  <a:schemeClr val="hlink"/>
                </a:buClr>
                <a:buFont typeface="Wingdings 3" pitchFamily="18" charset="2"/>
                <a:buNone/>
              </a:pPr>
              <a:r>
                <a:rPr lang="en-US" sz="1400">
                  <a:latin typeface="Arial" charset="0"/>
                </a:rPr>
                <a:t>DIAPHRAGM</a:t>
              </a:r>
            </a:p>
            <a:p>
              <a:pPr algn="r">
                <a:buClr>
                  <a:schemeClr val="hlink"/>
                </a:buClr>
                <a:buFont typeface="Wingdings 3" pitchFamily="18" charset="2"/>
                <a:buNone/>
              </a:pPr>
              <a:r>
                <a:rPr lang="en-US" sz="1400">
                  <a:latin typeface="Arial" charset="0"/>
                </a:rPr>
                <a:t>PAD</a:t>
              </a:r>
            </a:p>
          </p:txBody>
        </p:sp>
        <p:sp>
          <p:nvSpPr>
            <p:cNvPr id="468010" name="Line 42"/>
            <p:cNvSpPr>
              <a:spLocks noChangeShapeType="1"/>
            </p:cNvSpPr>
            <p:nvPr/>
          </p:nvSpPr>
          <p:spPr bwMode="auto">
            <a:xfrm flipV="1">
              <a:off x="2880" y="1584"/>
              <a:ext cx="720" cy="144"/>
            </a:xfrm>
            <a:prstGeom prst="line">
              <a:avLst/>
            </a:prstGeom>
            <a:noFill/>
            <a:ln w="28575">
              <a:solidFill>
                <a:schemeClr val="tx1"/>
              </a:solidFill>
              <a:round/>
              <a:headEnd/>
              <a:tailEnd type="triangle" w="med" len="med"/>
            </a:ln>
            <a:effectLst/>
          </p:spPr>
          <p:txBody>
            <a:bodyPr/>
            <a:lstStyle/>
            <a:p>
              <a:endParaRPr lang="en-US"/>
            </a:p>
          </p:txBody>
        </p:sp>
        <p:sp>
          <p:nvSpPr>
            <p:cNvPr id="468011" name="Line 43"/>
            <p:cNvSpPr>
              <a:spLocks noChangeShapeType="1"/>
            </p:cNvSpPr>
            <p:nvPr/>
          </p:nvSpPr>
          <p:spPr bwMode="auto">
            <a:xfrm flipV="1">
              <a:off x="2928" y="1536"/>
              <a:ext cx="480" cy="48"/>
            </a:xfrm>
            <a:prstGeom prst="line">
              <a:avLst/>
            </a:prstGeom>
            <a:noFill/>
            <a:ln w="28575">
              <a:solidFill>
                <a:schemeClr val="tx1"/>
              </a:solidFill>
              <a:round/>
              <a:headEnd/>
              <a:tailEnd type="triangle" w="med" len="med"/>
            </a:ln>
            <a:effectLst/>
          </p:spPr>
          <p:txBody>
            <a:bodyPr/>
            <a:lstStyle/>
            <a:p>
              <a:endParaRPr lang="en-US"/>
            </a:p>
          </p:txBody>
        </p:sp>
      </p:grpSp>
      <p:grpSp>
        <p:nvGrpSpPr>
          <p:cNvPr id="468018" name="Group 50"/>
          <p:cNvGrpSpPr>
            <a:grpSpLocks/>
          </p:cNvGrpSpPr>
          <p:nvPr/>
        </p:nvGrpSpPr>
        <p:grpSpPr bwMode="auto">
          <a:xfrm>
            <a:off x="4714875" y="4021137"/>
            <a:ext cx="1371600" cy="1069975"/>
            <a:chOff x="2832" y="2400"/>
            <a:chExt cx="864" cy="674"/>
          </a:xfrm>
        </p:grpSpPr>
        <p:sp>
          <p:nvSpPr>
            <p:cNvPr id="468019" name="Text Box 51"/>
            <p:cNvSpPr txBox="1">
              <a:spLocks noChangeArrowheads="1"/>
            </p:cNvSpPr>
            <p:nvPr/>
          </p:nvSpPr>
          <p:spPr bwMode="auto">
            <a:xfrm>
              <a:off x="2832" y="2880"/>
              <a:ext cx="576" cy="194"/>
            </a:xfrm>
            <a:prstGeom prst="rect">
              <a:avLst/>
            </a:prstGeom>
            <a:noFill/>
            <a:ln w="9525">
              <a:noFill/>
              <a:miter lim="800000"/>
              <a:headEnd/>
              <a:tailEnd/>
            </a:ln>
            <a:effectLst/>
          </p:spPr>
          <p:txBody>
            <a:bodyPr>
              <a:spAutoFit/>
            </a:bodyPr>
            <a:lstStyle/>
            <a:p>
              <a:pPr algn="r">
                <a:buClr>
                  <a:schemeClr val="hlink"/>
                </a:buClr>
                <a:buFont typeface="Wingdings 3" pitchFamily="18" charset="2"/>
                <a:buNone/>
              </a:pPr>
              <a:r>
                <a:rPr lang="en-US" sz="1400">
                  <a:latin typeface="Arial" charset="0"/>
                </a:rPr>
                <a:t>SPRING</a:t>
              </a:r>
            </a:p>
          </p:txBody>
        </p:sp>
        <p:sp>
          <p:nvSpPr>
            <p:cNvPr id="468020" name="Line 52"/>
            <p:cNvSpPr>
              <a:spLocks noChangeShapeType="1"/>
            </p:cNvSpPr>
            <p:nvPr/>
          </p:nvSpPr>
          <p:spPr bwMode="auto">
            <a:xfrm flipV="1">
              <a:off x="3360" y="2400"/>
              <a:ext cx="336" cy="576"/>
            </a:xfrm>
            <a:prstGeom prst="line">
              <a:avLst/>
            </a:prstGeom>
            <a:noFill/>
            <a:ln w="28575">
              <a:solidFill>
                <a:schemeClr val="tx1"/>
              </a:solidFill>
              <a:round/>
              <a:headEnd/>
              <a:tailEnd type="triangle" w="med" len="med"/>
            </a:ln>
            <a:effectLst/>
          </p:spPr>
          <p:txBody>
            <a:bodyPr/>
            <a:lstStyle/>
            <a:p>
              <a:endParaRPr lang="en-US"/>
            </a:p>
          </p:txBody>
        </p:sp>
      </p:grpSp>
      <p:grpSp>
        <p:nvGrpSpPr>
          <p:cNvPr id="468021" name="Group 53"/>
          <p:cNvGrpSpPr>
            <a:grpSpLocks/>
          </p:cNvGrpSpPr>
          <p:nvPr/>
        </p:nvGrpSpPr>
        <p:grpSpPr bwMode="auto">
          <a:xfrm>
            <a:off x="3786188" y="5834065"/>
            <a:ext cx="2438400" cy="752475"/>
            <a:chOff x="2256" y="3312"/>
            <a:chExt cx="1536" cy="474"/>
          </a:xfrm>
        </p:grpSpPr>
        <p:sp>
          <p:nvSpPr>
            <p:cNvPr id="468022" name="Text Box 54"/>
            <p:cNvSpPr txBox="1">
              <a:spLocks noChangeArrowheads="1"/>
            </p:cNvSpPr>
            <p:nvPr/>
          </p:nvSpPr>
          <p:spPr bwMode="auto">
            <a:xfrm>
              <a:off x="2256" y="3456"/>
              <a:ext cx="1248" cy="330"/>
            </a:xfrm>
            <a:prstGeom prst="rect">
              <a:avLst/>
            </a:prstGeom>
            <a:noFill/>
            <a:ln w="9525">
              <a:noFill/>
              <a:miter lim="800000"/>
              <a:headEnd/>
              <a:tailEnd/>
            </a:ln>
            <a:effectLst/>
          </p:spPr>
          <p:txBody>
            <a:bodyPr>
              <a:spAutoFit/>
            </a:bodyPr>
            <a:lstStyle/>
            <a:p>
              <a:pPr>
                <a:buClr>
                  <a:schemeClr val="hlink"/>
                </a:buClr>
                <a:buFont typeface="Wingdings 3" pitchFamily="18" charset="2"/>
                <a:buNone/>
              </a:pPr>
              <a:r>
                <a:rPr lang="en-US" sz="1400">
                  <a:latin typeface="Arial" charset="0"/>
                </a:rPr>
                <a:t>SUPERHEAT ADJUSTMENT STEM</a:t>
              </a:r>
            </a:p>
          </p:txBody>
        </p:sp>
        <p:sp>
          <p:nvSpPr>
            <p:cNvPr id="468023" name="Line 55"/>
            <p:cNvSpPr>
              <a:spLocks noChangeShapeType="1"/>
            </p:cNvSpPr>
            <p:nvPr/>
          </p:nvSpPr>
          <p:spPr bwMode="auto">
            <a:xfrm flipV="1">
              <a:off x="3120" y="3312"/>
              <a:ext cx="672" cy="192"/>
            </a:xfrm>
            <a:prstGeom prst="line">
              <a:avLst/>
            </a:prstGeom>
            <a:noFill/>
            <a:ln w="28575">
              <a:solidFill>
                <a:schemeClr val="tx1"/>
              </a:solidFill>
              <a:round/>
              <a:headEnd/>
              <a:tailEnd type="triangle" w="med" len="med"/>
            </a:ln>
            <a:effectLst/>
          </p:spPr>
          <p:txBody>
            <a:bodyPr/>
            <a:lstStyle/>
            <a:p>
              <a:endParaRPr lang="en-US"/>
            </a:p>
          </p:txBody>
        </p:sp>
      </p:grpSp>
      <p:grpSp>
        <p:nvGrpSpPr>
          <p:cNvPr id="468024" name="Group 56"/>
          <p:cNvGrpSpPr>
            <a:grpSpLocks/>
          </p:cNvGrpSpPr>
          <p:nvPr/>
        </p:nvGrpSpPr>
        <p:grpSpPr bwMode="auto">
          <a:xfrm>
            <a:off x="6891338" y="5626097"/>
            <a:ext cx="1371600" cy="612775"/>
            <a:chOff x="4080" y="3312"/>
            <a:chExt cx="864" cy="386"/>
          </a:xfrm>
        </p:grpSpPr>
        <p:sp>
          <p:nvSpPr>
            <p:cNvPr id="468025" name="Text Box 57"/>
            <p:cNvSpPr txBox="1">
              <a:spLocks noChangeArrowheads="1"/>
            </p:cNvSpPr>
            <p:nvPr/>
          </p:nvSpPr>
          <p:spPr bwMode="auto">
            <a:xfrm>
              <a:off x="4464" y="3504"/>
              <a:ext cx="480" cy="194"/>
            </a:xfrm>
            <a:prstGeom prst="rect">
              <a:avLst/>
            </a:prstGeom>
            <a:noFill/>
            <a:ln w="9525">
              <a:noFill/>
              <a:miter lim="800000"/>
              <a:headEnd/>
              <a:tailEnd/>
            </a:ln>
            <a:effectLst/>
          </p:spPr>
          <p:txBody>
            <a:bodyPr>
              <a:spAutoFit/>
            </a:bodyPr>
            <a:lstStyle/>
            <a:p>
              <a:pPr>
                <a:buClr>
                  <a:schemeClr val="hlink"/>
                </a:buClr>
                <a:buFont typeface="Wingdings 3" pitchFamily="18" charset="2"/>
                <a:buNone/>
              </a:pPr>
              <a:r>
                <a:rPr lang="en-US" sz="1400" dirty="0">
                  <a:latin typeface="Arial" charset="0"/>
                </a:rPr>
                <a:t>CAP</a:t>
              </a:r>
            </a:p>
          </p:txBody>
        </p:sp>
        <p:sp>
          <p:nvSpPr>
            <p:cNvPr id="468026" name="Line 58"/>
            <p:cNvSpPr>
              <a:spLocks noChangeShapeType="1"/>
            </p:cNvSpPr>
            <p:nvPr/>
          </p:nvSpPr>
          <p:spPr bwMode="auto">
            <a:xfrm flipH="1" flipV="1">
              <a:off x="4080" y="3312"/>
              <a:ext cx="432" cy="240"/>
            </a:xfrm>
            <a:prstGeom prst="line">
              <a:avLst/>
            </a:prstGeom>
            <a:noFill/>
            <a:ln w="28575">
              <a:solidFill>
                <a:schemeClr val="tx1"/>
              </a:solidFill>
              <a:round/>
              <a:headEnd/>
              <a:tailEnd type="triangle" w="med" len="med"/>
            </a:ln>
            <a:effectLst/>
          </p:spPr>
          <p:txBody>
            <a:bodyPr/>
            <a:lstStyle/>
            <a:p>
              <a:endParaRPr lang="en-US"/>
            </a:p>
          </p:txBody>
        </p:sp>
      </p:grpSp>
      <p:grpSp>
        <p:nvGrpSpPr>
          <p:cNvPr id="468027" name="Group 59"/>
          <p:cNvGrpSpPr>
            <a:grpSpLocks/>
          </p:cNvGrpSpPr>
          <p:nvPr/>
        </p:nvGrpSpPr>
        <p:grpSpPr bwMode="auto">
          <a:xfrm>
            <a:off x="6977063" y="4464049"/>
            <a:ext cx="1143000" cy="612775"/>
            <a:chOff x="4176" y="2640"/>
            <a:chExt cx="720" cy="386"/>
          </a:xfrm>
        </p:grpSpPr>
        <p:sp>
          <p:nvSpPr>
            <p:cNvPr id="468028" name="Text Box 60"/>
            <p:cNvSpPr txBox="1">
              <a:spLocks noChangeArrowheads="1"/>
            </p:cNvSpPr>
            <p:nvPr/>
          </p:nvSpPr>
          <p:spPr bwMode="auto">
            <a:xfrm>
              <a:off x="4416" y="2832"/>
              <a:ext cx="480" cy="194"/>
            </a:xfrm>
            <a:prstGeom prst="rect">
              <a:avLst/>
            </a:prstGeom>
            <a:noFill/>
            <a:ln w="9525">
              <a:noFill/>
              <a:miter lim="800000"/>
              <a:headEnd/>
              <a:tailEnd/>
            </a:ln>
            <a:effectLst/>
          </p:spPr>
          <p:txBody>
            <a:bodyPr>
              <a:spAutoFit/>
            </a:bodyPr>
            <a:lstStyle/>
            <a:p>
              <a:pPr>
                <a:buClr>
                  <a:schemeClr val="hlink"/>
                </a:buClr>
                <a:buFont typeface="Wingdings 3" pitchFamily="18" charset="2"/>
                <a:buNone/>
              </a:pPr>
              <a:r>
                <a:rPr lang="en-US" sz="1400">
                  <a:latin typeface="Arial" charset="0"/>
                </a:rPr>
                <a:t>BODY</a:t>
              </a:r>
            </a:p>
          </p:txBody>
        </p:sp>
        <p:sp>
          <p:nvSpPr>
            <p:cNvPr id="468029" name="Line 61"/>
            <p:cNvSpPr>
              <a:spLocks noChangeShapeType="1"/>
            </p:cNvSpPr>
            <p:nvPr/>
          </p:nvSpPr>
          <p:spPr bwMode="auto">
            <a:xfrm flipH="1" flipV="1">
              <a:off x="4176" y="2640"/>
              <a:ext cx="288" cy="240"/>
            </a:xfrm>
            <a:prstGeom prst="line">
              <a:avLst/>
            </a:prstGeom>
            <a:noFill/>
            <a:ln w="28575">
              <a:solidFill>
                <a:schemeClr val="tx1"/>
              </a:solidFill>
              <a:round/>
              <a:headEnd/>
              <a:tailEnd type="triangle" w="med" len="med"/>
            </a:ln>
            <a:effectLst/>
          </p:spPr>
          <p:txBody>
            <a:bodyPr/>
            <a:lstStyle/>
            <a:p>
              <a:endParaRPr lang="en-US"/>
            </a:p>
          </p:txBody>
        </p:sp>
      </p:grpSp>
      <p:grpSp>
        <p:nvGrpSpPr>
          <p:cNvPr id="468030" name="Group 62"/>
          <p:cNvGrpSpPr>
            <a:grpSpLocks/>
          </p:cNvGrpSpPr>
          <p:nvPr/>
        </p:nvGrpSpPr>
        <p:grpSpPr bwMode="auto">
          <a:xfrm>
            <a:off x="7877175" y="2011363"/>
            <a:ext cx="1219200" cy="898525"/>
            <a:chOff x="4656" y="970"/>
            <a:chExt cx="768" cy="566"/>
          </a:xfrm>
        </p:grpSpPr>
        <p:sp>
          <p:nvSpPr>
            <p:cNvPr id="468031" name="Text Box 63"/>
            <p:cNvSpPr txBox="1">
              <a:spLocks noChangeArrowheads="1"/>
            </p:cNvSpPr>
            <p:nvPr/>
          </p:nvSpPr>
          <p:spPr bwMode="auto">
            <a:xfrm>
              <a:off x="4656" y="970"/>
              <a:ext cx="768" cy="330"/>
            </a:xfrm>
            <a:prstGeom prst="rect">
              <a:avLst/>
            </a:prstGeom>
            <a:noFill/>
            <a:ln w="9525">
              <a:noFill/>
              <a:miter lim="800000"/>
              <a:headEnd/>
              <a:tailEnd/>
            </a:ln>
            <a:effectLst/>
          </p:spPr>
          <p:txBody>
            <a:bodyPr>
              <a:spAutoFit/>
            </a:bodyPr>
            <a:lstStyle/>
            <a:p>
              <a:pPr algn="r">
                <a:buClr>
                  <a:schemeClr val="hlink"/>
                </a:buClr>
                <a:buFont typeface="Wingdings 3" pitchFamily="18" charset="2"/>
                <a:buNone/>
              </a:pPr>
              <a:r>
                <a:rPr lang="en-US" sz="1400">
                  <a:latin typeface="Arial" charset="0"/>
                </a:rPr>
                <a:t>EXTERNAL EQUALIZER</a:t>
              </a:r>
            </a:p>
          </p:txBody>
        </p:sp>
        <p:sp>
          <p:nvSpPr>
            <p:cNvPr id="468032" name="Line 64"/>
            <p:cNvSpPr>
              <a:spLocks noChangeShapeType="1"/>
            </p:cNvSpPr>
            <p:nvPr/>
          </p:nvSpPr>
          <p:spPr bwMode="auto">
            <a:xfrm flipH="1">
              <a:off x="4800" y="1248"/>
              <a:ext cx="144" cy="288"/>
            </a:xfrm>
            <a:prstGeom prst="line">
              <a:avLst/>
            </a:prstGeom>
            <a:noFill/>
            <a:ln w="28575">
              <a:solidFill>
                <a:schemeClr val="tx1"/>
              </a:solidFill>
              <a:round/>
              <a:headEnd/>
              <a:tailEnd type="triangle" w="med" len="med"/>
            </a:ln>
            <a:effectLst/>
          </p:spPr>
          <p:txBody>
            <a:bodyPr/>
            <a:lstStyle/>
            <a:p>
              <a:endParaRPr lang="en-US"/>
            </a:p>
          </p:txBody>
        </p:sp>
      </p:grpSp>
      <p:grpSp>
        <p:nvGrpSpPr>
          <p:cNvPr id="468033" name="Group 65"/>
          <p:cNvGrpSpPr>
            <a:grpSpLocks/>
          </p:cNvGrpSpPr>
          <p:nvPr/>
        </p:nvGrpSpPr>
        <p:grpSpPr bwMode="auto">
          <a:xfrm>
            <a:off x="3100388" y="3047997"/>
            <a:ext cx="1905000" cy="307975"/>
            <a:chOff x="1968" y="1872"/>
            <a:chExt cx="1200" cy="194"/>
          </a:xfrm>
        </p:grpSpPr>
        <p:sp>
          <p:nvSpPr>
            <p:cNvPr id="468034" name="Text Box 66"/>
            <p:cNvSpPr txBox="1">
              <a:spLocks noChangeArrowheads="1"/>
            </p:cNvSpPr>
            <p:nvPr/>
          </p:nvSpPr>
          <p:spPr bwMode="auto">
            <a:xfrm>
              <a:off x="1968" y="1872"/>
              <a:ext cx="576" cy="194"/>
            </a:xfrm>
            <a:prstGeom prst="rect">
              <a:avLst/>
            </a:prstGeom>
            <a:noFill/>
            <a:ln w="9525">
              <a:noFill/>
              <a:miter lim="800000"/>
              <a:headEnd/>
              <a:tailEnd/>
            </a:ln>
            <a:effectLst/>
          </p:spPr>
          <p:txBody>
            <a:bodyPr>
              <a:spAutoFit/>
            </a:bodyPr>
            <a:lstStyle/>
            <a:p>
              <a:pPr algn="ctr">
                <a:buClr>
                  <a:schemeClr val="hlink"/>
                </a:buClr>
                <a:buFont typeface="Wingdings 3" pitchFamily="18" charset="2"/>
                <a:buNone/>
              </a:pPr>
              <a:r>
                <a:rPr lang="en-US" sz="1400">
                  <a:latin typeface="Arial" charset="0"/>
                </a:rPr>
                <a:t>INLET</a:t>
              </a:r>
            </a:p>
          </p:txBody>
        </p:sp>
        <p:sp>
          <p:nvSpPr>
            <p:cNvPr id="468035" name="AutoShape 67"/>
            <p:cNvSpPr>
              <a:spLocks noChangeArrowheads="1"/>
            </p:cNvSpPr>
            <p:nvPr/>
          </p:nvSpPr>
          <p:spPr bwMode="auto">
            <a:xfrm>
              <a:off x="2736" y="1872"/>
              <a:ext cx="432" cy="144"/>
            </a:xfrm>
            <a:prstGeom prst="rightArrow">
              <a:avLst>
                <a:gd name="adj1" fmla="val 50000"/>
                <a:gd name="adj2" fmla="val 75000"/>
              </a:avLst>
            </a:prstGeom>
            <a:solidFill>
              <a:schemeClr val="hlink"/>
            </a:solidFill>
            <a:ln w="9525">
              <a:noFill/>
              <a:miter lim="800000"/>
              <a:headEnd/>
              <a:tailEnd/>
            </a:ln>
            <a:effectLst/>
          </p:spPr>
          <p:txBody>
            <a:bodyPr wrap="none" anchor="ctr"/>
            <a:lstStyle/>
            <a:p>
              <a:endParaRPr lang="en-US"/>
            </a:p>
          </p:txBody>
        </p:sp>
      </p:grpSp>
      <p:grpSp>
        <p:nvGrpSpPr>
          <p:cNvPr id="468036" name="Group 68"/>
          <p:cNvGrpSpPr>
            <a:grpSpLocks/>
          </p:cNvGrpSpPr>
          <p:nvPr/>
        </p:nvGrpSpPr>
        <p:grpSpPr bwMode="auto">
          <a:xfrm>
            <a:off x="7348538" y="3568697"/>
            <a:ext cx="1795462" cy="307975"/>
            <a:chOff x="4368" y="2160"/>
            <a:chExt cx="1152" cy="194"/>
          </a:xfrm>
        </p:grpSpPr>
        <p:sp>
          <p:nvSpPr>
            <p:cNvPr id="468037" name="Text Box 69"/>
            <p:cNvSpPr txBox="1">
              <a:spLocks noChangeArrowheads="1"/>
            </p:cNvSpPr>
            <p:nvPr/>
          </p:nvSpPr>
          <p:spPr bwMode="auto">
            <a:xfrm>
              <a:off x="4944" y="2160"/>
              <a:ext cx="576" cy="194"/>
            </a:xfrm>
            <a:prstGeom prst="rect">
              <a:avLst/>
            </a:prstGeom>
            <a:noFill/>
            <a:ln w="9525">
              <a:noFill/>
              <a:miter lim="800000"/>
              <a:headEnd/>
              <a:tailEnd/>
            </a:ln>
            <a:effectLst/>
          </p:spPr>
          <p:txBody>
            <a:bodyPr>
              <a:spAutoFit/>
            </a:bodyPr>
            <a:lstStyle/>
            <a:p>
              <a:pPr algn="ctr">
                <a:buClr>
                  <a:schemeClr val="hlink"/>
                </a:buClr>
                <a:buFont typeface="Wingdings 3" pitchFamily="18" charset="2"/>
                <a:buNone/>
              </a:pPr>
              <a:r>
                <a:rPr lang="en-US" sz="1400">
                  <a:latin typeface="Arial" charset="0"/>
                </a:rPr>
                <a:t>OUTLET</a:t>
              </a:r>
            </a:p>
          </p:txBody>
        </p:sp>
        <p:sp>
          <p:nvSpPr>
            <p:cNvPr id="468038" name="AutoShape 70"/>
            <p:cNvSpPr>
              <a:spLocks noChangeArrowheads="1"/>
            </p:cNvSpPr>
            <p:nvPr/>
          </p:nvSpPr>
          <p:spPr bwMode="auto">
            <a:xfrm>
              <a:off x="4368" y="2160"/>
              <a:ext cx="432" cy="144"/>
            </a:xfrm>
            <a:prstGeom prst="rightArrow">
              <a:avLst>
                <a:gd name="adj1" fmla="val 50000"/>
                <a:gd name="adj2" fmla="val 75000"/>
              </a:avLst>
            </a:prstGeom>
            <a:solidFill>
              <a:schemeClr val="accent2"/>
            </a:solidFill>
            <a:ln w="9525">
              <a:noFill/>
              <a:miter lim="800000"/>
              <a:headEnd/>
              <a:tailEnd/>
            </a:ln>
            <a:effectLst/>
          </p:spPr>
          <p:txBody>
            <a:bodyPr wrap="none" anchor="ctr"/>
            <a:lstStyle/>
            <a:p>
              <a:pPr algn="ctr">
                <a:buClr>
                  <a:schemeClr val="hlink"/>
                </a:buClr>
                <a:buFont typeface="Wingdings 3" pitchFamily="18" charset="2"/>
                <a:buNone/>
              </a:pPr>
              <a:endParaRPr lang="en-US">
                <a:solidFill>
                  <a:srgbClr val="0000CC"/>
                </a:solidFill>
                <a:latin typeface="Arial" charset="0"/>
              </a:endParaRPr>
            </a:p>
          </p:txBody>
        </p:sp>
      </p:grpSp>
      <p:grpSp>
        <p:nvGrpSpPr>
          <p:cNvPr id="468053" name="Group 85"/>
          <p:cNvGrpSpPr>
            <a:grpSpLocks/>
          </p:cNvGrpSpPr>
          <p:nvPr/>
        </p:nvGrpSpPr>
        <p:grpSpPr bwMode="auto">
          <a:xfrm>
            <a:off x="5781675" y="2349501"/>
            <a:ext cx="1123950" cy="1587500"/>
            <a:chOff x="3642" y="1480"/>
            <a:chExt cx="708" cy="1000"/>
          </a:xfrm>
        </p:grpSpPr>
        <p:grpSp>
          <p:nvGrpSpPr>
            <p:cNvPr id="467986" name="Group 18"/>
            <p:cNvGrpSpPr>
              <a:grpSpLocks/>
            </p:cNvGrpSpPr>
            <p:nvPr/>
          </p:nvGrpSpPr>
          <p:grpSpPr bwMode="auto">
            <a:xfrm>
              <a:off x="3831" y="1499"/>
              <a:ext cx="318" cy="981"/>
              <a:chOff x="2179" y="2475"/>
              <a:chExt cx="318" cy="981"/>
            </a:xfrm>
          </p:grpSpPr>
          <p:sp>
            <p:nvSpPr>
              <p:cNvPr id="467987" name="AutoShape 19"/>
              <p:cNvSpPr>
                <a:spLocks noChangeArrowheads="1"/>
              </p:cNvSpPr>
              <p:nvPr/>
            </p:nvSpPr>
            <p:spPr bwMode="auto">
              <a:xfrm rot="10800000">
                <a:off x="2290" y="2475"/>
                <a:ext cx="96" cy="4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D8C1DD"/>
              </a:solidFill>
              <a:ln w="9525">
                <a:solidFill>
                  <a:schemeClr val="tx1"/>
                </a:solidFill>
                <a:miter lim="800000"/>
                <a:headEnd/>
                <a:tailEnd/>
              </a:ln>
              <a:effectLst/>
            </p:spPr>
            <p:txBody>
              <a:bodyPr wrap="none" anchor="ctr"/>
              <a:lstStyle/>
              <a:p>
                <a:endParaRPr lang="en-US"/>
              </a:p>
            </p:txBody>
          </p:sp>
          <p:sp>
            <p:nvSpPr>
              <p:cNvPr id="467988" name="Rectangle 20"/>
              <p:cNvSpPr>
                <a:spLocks noChangeArrowheads="1"/>
              </p:cNvSpPr>
              <p:nvPr/>
            </p:nvSpPr>
            <p:spPr bwMode="auto">
              <a:xfrm>
                <a:off x="2290" y="2515"/>
                <a:ext cx="96" cy="118"/>
              </a:xfrm>
              <a:prstGeom prst="rect">
                <a:avLst/>
              </a:prstGeom>
              <a:solidFill>
                <a:srgbClr val="B081BD"/>
              </a:solidFill>
              <a:ln w="9525">
                <a:solidFill>
                  <a:schemeClr val="tx1"/>
                </a:solidFill>
                <a:miter lim="800000"/>
                <a:headEnd/>
                <a:tailEnd/>
              </a:ln>
              <a:effectLst/>
            </p:spPr>
            <p:txBody>
              <a:bodyPr wrap="none" anchor="ctr"/>
              <a:lstStyle/>
              <a:p>
                <a:endParaRPr lang="en-US"/>
              </a:p>
            </p:txBody>
          </p:sp>
          <p:sp>
            <p:nvSpPr>
              <p:cNvPr id="467989" name="AutoShape 21"/>
              <p:cNvSpPr>
                <a:spLocks noChangeArrowheads="1"/>
              </p:cNvSpPr>
              <p:nvPr/>
            </p:nvSpPr>
            <p:spPr bwMode="auto">
              <a:xfrm rot="10800000">
                <a:off x="2272" y="2628"/>
                <a:ext cx="134" cy="29"/>
              </a:xfrm>
              <a:custGeom>
                <a:avLst/>
                <a:gdLst>
                  <a:gd name="G0" fmla="+- 3532 0 0"/>
                  <a:gd name="G1" fmla="+- 21600 0 3532"/>
                  <a:gd name="G2" fmla="*/ 3532 1 2"/>
                  <a:gd name="G3" fmla="+- 21600 0 G2"/>
                  <a:gd name="G4" fmla="+/ 3532 21600 2"/>
                  <a:gd name="G5" fmla="+/ G1 0 2"/>
                  <a:gd name="G6" fmla="*/ 21600 21600 3532"/>
                  <a:gd name="G7" fmla="*/ G6 1 2"/>
                  <a:gd name="G8" fmla="+- 21600 0 G7"/>
                  <a:gd name="G9" fmla="*/ 21600 1 2"/>
                  <a:gd name="G10" fmla="+- 3532 0 G9"/>
                  <a:gd name="G11" fmla="?: G10 G8 0"/>
                  <a:gd name="G12" fmla="?: G10 G7 21600"/>
                  <a:gd name="T0" fmla="*/ 19834 w 21600"/>
                  <a:gd name="T1" fmla="*/ 10800 h 21600"/>
                  <a:gd name="T2" fmla="*/ 10800 w 21600"/>
                  <a:gd name="T3" fmla="*/ 21600 h 21600"/>
                  <a:gd name="T4" fmla="*/ 1766 w 21600"/>
                  <a:gd name="T5" fmla="*/ 10800 h 21600"/>
                  <a:gd name="T6" fmla="*/ 10800 w 21600"/>
                  <a:gd name="T7" fmla="*/ 0 h 21600"/>
                  <a:gd name="T8" fmla="*/ 3566 w 21600"/>
                  <a:gd name="T9" fmla="*/ 3566 h 21600"/>
                  <a:gd name="T10" fmla="*/ 18034 w 21600"/>
                  <a:gd name="T11" fmla="*/ 18034 h 21600"/>
                </a:gdLst>
                <a:ahLst/>
                <a:cxnLst>
                  <a:cxn ang="0">
                    <a:pos x="T0" y="T1"/>
                  </a:cxn>
                  <a:cxn ang="0">
                    <a:pos x="T2" y="T3"/>
                  </a:cxn>
                  <a:cxn ang="0">
                    <a:pos x="T4" y="T5"/>
                  </a:cxn>
                  <a:cxn ang="0">
                    <a:pos x="T6" y="T7"/>
                  </a:cxn>
                </a:cxnLst>
                <a:rect l="T8" t="T9" r="T10" b="T11"/>
                <a:pathLst>
                  <a:path w="21600" h="21600">
                    <a:moveTo>
                      <a:pt x="0" y="0"/>
                    </a:moveTo>
                    <a:lnTo>
                      <a:pt x="3532" y="21600"/>
                    </a:lnTo>
                    <a:lnTo>
                      <a:pt x="18068" y="21600"/>
                    </a:lnTo>
                    <a:lnTo>
                      <a:pt x="21600" y="0"/>
                    </a:lnTo>
                    <a:close/>
                  </a:path>
                </a:pathLst>
              </a:custGeom>
              <a:solidFill>
                <a:srgbClr val="D8C1DD"/>
              </a:solidFill>
              <a:ln w="9525">
                <a:solidFill>
                  <a:schemeClr val="tx1"/>
                </a:solidFill>
                <a:miter lim="800000"/>
                <a:headEnd/>
                <a:tailEnd/>
              </a:ln>
              <a:effectLst/>
            </p:spPr>
            <p:txBody>
              <a:bodyPr wrap="none" anchor="ctr"/>
              <a:lstStyle/>
              <a:p>
                <a:endParaRPr lang="en-US"/>
              </a:p>
            </p:txBody>
          </p:sp>
          <p:sp>
            <p:nvSpPr>
              <p:cNvPr id="467990" name="AutoShape 22"/>
              <p:cNvSpPr>
                <a:spLocks noChangeArrowheads="1"/>
              </p:cNvSpPr>
              <p:nvPr/>
            </p:nvSpPr>
            <p:spPr bwMode="auto">
              <a:xfrm>
                <a:off x="2272" y="3008"/>
                <a:ext cx="134" cy="29"/>
              </a:xfrm>
              <a:custGeom>
                <a:avLst/>
                <a:gdLst>
                  <a:gd name="G0" fmla="+- 3532 0 0"/>
                  <a:gd name="G1" fmla="+- 21600 0 3532"/>
                  <a:gd name="G2" fmla="*/ 3532 1 2"/>
                  <a:gd name="G3" fmla="+- 21600 0 G2"/>
                  <a:gd name="G4" fmla="+/ 3532 21600 2"/>
                  <a:gd name="G5" fmla="+/ G1 0 2"/>
                  <a:gd name="G6" fmla="*/ 21600 21600 3532"/>
                  <a:gd name="G7" fmla="*/ G6 1 2"/>
                  <a:gd name="G8" fmla="+- 21600 0 G7"/>
                  <a:gd name="G9" fmla="*/ 21600 1 2"/>
                  <a:gd name="G10" fmla="+- 3532 0 G9"/>
                  <a:gd name="G11" fmla="?: G10 G8 0"/>
                  <a:gd name="G12" fmla="?: G10 G7 21600"/>
                  <a:gd name="T0" fmla="*/ 19834 w 21600"/>
                  <a:gd name="T1" fmla="*/ 10800 h 21600"/>
                  <a:gd name="T2" fmla="*/ 10800 w 21600"/>
                  <a:gd name="T3" fmla="*/ 21600 h 21600"/>
                  <a:gd name="T4" fmla="*/ 1766 w 21600"/>
                  <a:gd name="T5" fmla="*/ 10800 h 21600"/>
                  <a:gd name="T6" fmla="*/ 10800 w 21600"/>
                  <a:gd name="T7" fmla="*/ 0 h 21600"/>
                  <a:gd name="T8" fmla="*/ 3566 w 21600"/>
                  <a:gd name="T9" fmla="*/ 3566 h 21600"/>
                  <a:gd name="T10" fmla="*/ 18034 w 21600"/>
                  <a:gd name="T11" fmla="*/ 18034 h 21600"/>
                </a:gdLst>
                <a:ahLst/>
                <a:cxnLst>
                  <a:cxn ang="0">
                    <a:pos x="T0" y="T1"/>
                  </a:cxn>
                  <a:cxn ang="0">
                    <a:pos x="T2" y="T3"/>
                  </a:cxn>
                  <a:cxn ang="0">
                    <a:pos x="T4" y="T5"/>
                  </a:cxn>
                  <a:cxn ang="0">
                    <a:pos x="T6" y="T7"/>
                  </a:cxn>
                </a:cxnLst>
                <a:rect l="T8" t="T9" r="T10" b="T11"/>
                <a:pathLst>
                  <a:path w="21600" h="21600">
                    <a:moveTo>
                      <a:pt x="0" y="0"/>
                    </a:moveTo>
                    <a:lnTo>
                      <a:pt x="3532" y="21600"/>
                    </a:lnTo>
                    <a:lnTo>
                      <a:pt x="18068" y="21600"/>
                    </a:lnTo>
                    <a:lnTo>
                      <a:pt x="21600" y="0"/>
                    </a:lnTo>
                    <a:close/>
                  </a:path>
                </a:pathLst>
              </a:custGeom>
              <a:solidFill>
                <a:srgbClr val="D8C1DD"/>
              </a:solidFill>
              <a:ln w="9525">
                <a:solidFill>
                  <a:schemeClr val="tx1"/>
                </a:solidFill>
                <a:miter lim="800000"/>
                <a:headEnd/>
                <a:tailEnd/>
              </a:ln>
              <a:effectLst/>
            </p:spPr>
            <p:txBody>
              <a:bodyPr wrap="none" anchor="ctr"/>
              <a:lstStyle/>
              <a:p>
                <a:endParaRPr lang="en-US"/>
              </a:p>
            </p:txBody>
          </p:sp>
          <p:sp>
            <p:nvSpPr>
              <p:cNvPr id="467991" name="Rectangle 23"/>
              <p:cNvSpPr>
                <a:spLocks noChangeArrowheads="1"/>
              </p:cNvSpPr>
              <p:nvPr/>
            </p:nvSpPr>
            <p:spPr bwMode="auto">
              <a:xfrm>
                <a:off x="2272" y="2658"/>
                <a:ext cx="136" cy="347"/>
              </a:xfrm>
              <a:prstGeom prst="rect">
                <a:avLst/>
              </a:prstGeom>
              <a:solidFill>
                <a:srgbClr val="B081BD"/>
              </a:solidFill>
              <a:ln w="9525">
                <a:solidFill>
                  <a:schemeClr val="tx1"/>
                </a:solidFill>
                <a:miter lim="800000"/>
                <a:headEnd/>
                <a:tailEnd/>
              </a:ln>
              <a:effectLst/>
            </p:spPr>
            <p:txBody>
              <a:bodyPr wrap="none" anchor="ctr"/>
              <a:lstStyle/>
              <a:p>
                <a:endParaRPr lang="en-US"/>
              </a:p>
            </p:txBody>
          </p:sp>
          <p:sp>
            <p:nvSpPr>
              <p:cNvPr id="467992" name="Oval 24"/>
              <p:cNvSpPr>
                <a:spLocks noChangeArrowheads="1"/>
              </p:cNvSpPr>
              <p:nvPr/>
            </p:nvSpPr>
            <p:spPr bwMode="auto">
              <a:xfrm rot="5400000">
                <a:off x="2257" y="2751"/>
                <a:ext cx="41" cy="27"/>
              </a:xfrm>
              <a:prstGeom prst="ellipse">
                <a:avLst/>
              </a:prstGeom>
              <a:solidFill>
                <a:srgbClr val="CC0000"/>
              </a:solidFill>
              <a:ln w="9525">
                <a:solidFill>
                  <a:schemeClr val="tx1"/>
                </a:solidFill>
                <a:round/>
                <a:headEnd/>
                <a:tailEnd/>
              </a:ln>
              <a:effectLst/>
            </p:spPr>
            <p:txBody>
              <a:bodyPr wrap="none" anchor="ctr"/>
              <a:lstStyle/>
              <a:p>
                <a:endParaRPr lang="en-US"/>
              </a:p>
            </p:txBody>
          </p:sp>
          <p:sp>
            <p:nvSpPr>
              <p:cNvPr id="467993" name="Oval 25"/>
              <p:cNvSpPr>
                <a:spLocks noChangeArrowheads="1"/>
              </p:cNvSpPr>
              <p:nvPr/>
            </p:nvSpPr>
            <p:spPr bwMode="auto">
              <a:xfrm rot="5400000">
                <a:off x="2380" y="2751"/>
                <a:ext cx="41" cy="27"/>
              </a:xfrm>
              <a:prstGeom prst="ellipse">
                <a:avLst/>
              </a:prstGeom>
              <a:solidFill>
                <a:srgbClr val="CC0000"/>
              </a:solidFill>
              <a:ln w="9525">
                <a:solidFill>
                  <a:schemeClr val="tx1"/>
                </a:solidFill>
                <a:round/>
                <a:headEnd/>
                <a:tailEnd/>
              </a:ln>
              <a:effectLst/>
            </p:spPr>
            <p:txBody>
              <a:bodyPr wrap="none" anchor="ctr"/>
              <a:lstStyle/>
              <a:p>
                <a:endParaRPr lang="en-US"/>
              </a:p>
            </p:txBody>
          </p:sp>
          <p:sp>
            <p:nvSpPr>
              <p:cNvPr id="467994" name="AutoShape 26"/>
              <p:cNvSpPr>
                <a:spLocks noChangeArrowheads="1"/>
              </p:cNvSpPr>
              <p:nvPr/>
            </p:nvSpPr>
            <p:spPr bwMode="auto">
              <a:xfrm rot="10800000">
                <a:off x="2224" y="3142"/>
                <a:ext cx="232" cy="170"/>
              </a:xfrm>
              <a:custGeom>
                <a:avLst/>
                <a:gdLst>
                  <a:gd name="G0" fmla="+- 6889 0 0"/>
                  <a:gd name="G1" fmla="+- 21600 0 6889"/>
                  <a:gd name="G2" fmla="*/ 6889 1 2"/>
                  <a:gd name="G3" fmla="+- 21600 0 G2"/>
                  <a:gd name="G4" fmla="+/ 6889 21600 2"/>
                  <a:gd name="G5" fmla="+/ G1 0 2"/>
                  <a:gd name="G6" fmla="*/ 21600 21600 6889"/>
                  <a:gd name="G7" fmla="*/ G6 1 2"/>
                  <a:gd name="G8" fmla="+- 21600 0 G7"/>
                  <a:gd name="G9" fmla="*/ 21600 1 2"/>
                  <a:gd name="G10" fmla="+- 6889 0 G9"/>
                  <a:gd name="G11" fmla="?: G10 G8 0"/>
                  <a:gd name="G12" fmla="?: G10 G7 21600"/>
                  <a:gd name="T0" fmla="*/ 18155 w 21600"/>
                  <a:gd name="T1" fmla="*/ 10800 h 21600"/>
                  <a:gd name="T2" fmla="*/ 10800 w 21600"/>
                  <a:gd name="T3" fmla="*/ 21600 h 21600"/>
                  <a:gd name="T4" fmla="*/ 3445 w 21600"/>
                  <a:gd name="T5" fmla="*/ 10800 h 21600"/>
                  <a:gd name="T6" fmla="*/ 10800 w 21600"/>
                  <a:gd name="T7" fmla="*/ 0 h 21600"/>
                  <a:gd name="T8" fmla="*/ 5245 w 21600"/>
                  <a:gd name="T9" fmla="*/ 5245 h 21600"/>
                  <a:gd name="T10" fmla="*/ 16355 w 21600"/>
                  <a:gd name="T11" fmla="*/ 16355 h 21600"/>
                </a:gdLst>
                <a:ahLst/>
                <a:cxnLst>
                  <a:cxn ang="0">
                    <a:pos x="T0" y="T1"/>
                  </a:cxn>
                  <a:cxn ang="0">
                    <a:pos x="T2" y="T3"/>
                  </a:cxn>
                  <a:cxn ang="0">
                    <a:pos x="T4" y="T5"/>
                  </a:cxn>
                  <a:cxn ang="0">
                    <a:pos x="T6" y="T7"/>
                  </a:cxn>
                </a:cxnLst>
                <a:rect l="T8" t="T9" r="T10" b="T11"/>
                <a:pathLst>
                  <a:path w="21600" h="21600">
                    <a:moveTo>
                      <a:pt x="0" y="0"/>
                    </a:moveTo>
                    <a:lnTo>
                      <a:pt x="6889" y="21600"/>
                    </a:lnTo>
                    <a:lnTo>
                      <a:pt x="14711" y="21600"/>
                    </a:lnTo>
                    <a:lnTo>
                      <a:pt x="21600" y="0"/>
                    </a:lnTo>
                    <a:close/>
                  </a:path>
                </a:pathLst>
              </a:custGeom>
              <a:solidFill>
                <a:srgbClr val="B081BD"/>
              </a:solidFill>
              <a:ln w="9525">
                <a:solidFill>
                  <a:schemeClr val="tx1"/>
                </a:solidFill>
                <a:miter lim="800000"/>
                <a:headEnd/>
                <a:tailEnd/>
              </a:ln>
              <a:effectLst/>
            </p:spPr>
            <p:txBody>
              <a:bodyPr wrap="none" anchor="ctr"/>
              <a:lstStyle/>
              <a:p>
                <a:endParaRPr lang="en-US"/>
              </a:p>
            </p:txBody>
          </p:sp>
          <p:sp>
            <p:nvSpPr>
              <p:cNvPr id="467995" name="Rectangle 27"/>
              <p:cNvSpPr>
                <a:spLocks noChangeArrowheads="1"/>
              </p:cNvSpPr>
              <p:nvPr/>
            </p:nvSpPr>
            <p:spPr bwMode="auto">
              <a:xfrm>
                <a:off x="2297" y="3039"/>
                <a:ext cx="87" cy="103"/>
              </a:xfrm>
              <a:prstGeom prst="rect">
                <a:avLst/>
              </a:prstGeom>
              <a:solidFill>
                <a:srgbClr val="B081BD"/>
              </a:solidFill>
              <a:ln w="9525">
                <a:solidFill>
                  <a:schemeClr val="tx1"/>
                </a:solidFill>
                <a:miter lim="800000"/>
                <a:headEnd/>
                <a:tailEnd/>
              </a:ln>
              <a:effectLst/>
            </p:spPr>
            <p:txBody>
              <a:bodyPr wrap="none" anchor="ctr"/>
              <a:lstStyle/>
              <a:p>
                <a:endParaRPr lang="en-US"/>
              </a:p>
            </p:txBody>
          </p:sp>
          <p:sp>
            <p:nvSpPr>
              <p:cNvPr id="467996" name="Rectangle 28"/>
              <p:cNvSpPr>
                <a:spLocks noChangeArrowheads="1"/>
              </p:cNvSpPr>
              <p:nvPr/>
            </p:nvSpPr>
            <p:spPr bwMode="auto">
              <a:xfrm>
                <a:off x="2179" y="3312"/>
                <a:ext cx="318" cy="35"/>
              </a:xfrm>
              <a:prstGeom prst="rect">
                <a:avLst/>
              </a:prstGeom>
              <a:solidFill>
                <a:srgbClr val="D8C1DD"/>
              </a:solidFill>
              <a:ln w="9525">
                <a:solidFill>
                  <a:schemeClr val="tx1"/>
                </a:solidFill>
                <a:miter lim="800000"/>
                <a:headEnd/>
                <a:tailEnd/>
              </a:ln>
              <a:effectLst/>
            </p:spPr>
            <p:txBody>
              <a:bodyPr wrap="none" anchor="ctr"/>
              <a:lstStyle/>
              <a:p>
                <a:endParaRPr lang="en-US"/>
              </a:p>
            </p:txBody>
          </p:sp>
          <p:sp>
            <p:nvSpPr>
              <p:cNvPr id="467997" name="Rectangle 29"/>
              <p:cNvSpPr>
                <a:spLocks noChangeArrowheads="1"/>
              </p:cNvSpPr>
              <p:nvPr/>
            </p:nvSpPr>
            <p:spPr bwMode="auto">
              <a:xfrm>
                <a:off x="2224" y="3347"/>
                <a:ext cx="232" cy="80"/>
              </a:xfrm>
              <a:prstGeom prst="rect">
                <a:avLst/>
              </a:prstGeom>
              <a:solidFill>
                <a:srgbClr val="B081BD"/>
              </a:solidFill>
              <a:ln w="9525">
                <a:solidFill>
                  <a:schemeClr val="tx1"/>
                </a:solidFill>
                <a:miter lim="800000"/>
                <a:headEnd/>
                <a:tailEnd/>
              </a:ln>
              <a:effectLst/>
            </p:spPr>
            <p:txBody>
              <a:bodyPr wrap="none" anchor="ctr"/>
              <a:lstStyle/>
              <a:p>
                <a:endParaRPr lang="en-US"/>
              </a:p>
            </p:txBody>
          </p:sp>
          <p:sp>
            <p:nvSpPr>
              <p:cNvPr id="467998" name="AutoShape 30"/>
              <p:cNvSpPr>
                <a:spLocks noChangeArrowheads="1"/>
              </p:cNvSpPr>
              <p:nvPr/>
            </p:nvSpPr>
            <p:spPr bwMode="auto">
              <a:xfrm>
                <a:off x="2224" y="3427"/>
                <a:ext cx="232" cy="29"/>
              </a:xfrm>
              <a:custGeom>
                <a:avLst/>
                <a:gdLst>
                  <a:gd name="G0" fmla="+- 1181 0 0"/>
                  <a:gd name="G1" fmla="+- 21600 0 1181"/>
                  <a:gd name="G2" fmla="*/ 1181 1 2"/>
                  <a:gd name="G3" fmla="+- 21600 0 G2"/>
                  <a:gd name="G4" fmla="+/ 1181 21600 2"/>
                  <a:gd name="G5" fmla="+/ G1 0 2"/>
                  <a:gd name="G6" fmla="*/ 21600 21600 1181"/>
                  <a:gd name="G7" fmla="*/ G6 1 2"/>
                  <a:gd name="G8" fmla="+- 21600 0 G7"/>
                  <a:gd name="G9" fmla="*/ 21600 1 2"/>
                  <a:gd name="G10" fmla="+- 1181 0 G9"/>
                  <a:gd name="G11" fmla="?: G10 G8 0"/>
                  <a:gd name="G12" fmla="?: G10 G7 21600"/>
                  <a:gd name="T0" fmla="*/ 21009 w 21600"/>
                  <a:gd name="T1" fmla="*/ 10800 h 21600"/>
                  <a:gd name="T2" fmla="*/ 10800 w 21600"/>
                  <a:gd name="T3" fmla="*/ 21600 h 21600"/>
                  <a:gd name="T4" fmla="*/ 591 w 21600"/>
                  <a:gd name="T5" fmla="*/ 10800 h 21600"/>
                  <a:gd name="T6" fmla="*/ 10800 w 21600"/>
                  <a:gd name="T7" fmla="*/ 0 h 21600"/>
                  <a:gd name="T8" fmla="*/ 2391 w 21600"/>
                  <a:gd name="T9" fmla="*/ 2391 h 21600"/>
                  <a:gd name="T10" fmla="*/ 19209 w 21600"/>
                  <a:gd name="T11" fmla="*/ 19209 h 21600"/>
                </a:gdLst>
                <a:ahLst/>
                <a:cxnLst>
                  <a:cxn ang="0">
                    <a:pos x="T0" y="T1"/>
                  </a:cxn>
                  <a:cxn ang="0">
                    <a:pos x="T2" y="T3"/>
                  </a:cxn>
                  <a:cxn ang="0">
                    <a:pos x="T4" y="T5"/>
                  </a:cxn>
                  <a:cxn ang="0">
                    <a:pos x="T6" y="T7"/>
                  </a:cxn>
                </a:cxnLst>
                <a:rect l="T8" t="T9" r="T10" b="T11"/>
                <a:pathLst>
                  <a:path w="21600" h="21600">
                    <a:moveTo>
                      <a:pt x="0" y="0"/>
                    </a:moveTo>
                    <a:lnTo>
                      <a:pt x="1181" y="21600"/>
                    </a:lnTo>
                    <a:lnTo>
                      <a:pt x="20419" y="21600"/>
                    </a:lnTo>
                    <a:lnTo>
                      <a:pt x="21600" y="0"/>
                    </a:lnTo>
                    <a:close/>
                  </a:path>
                </a:pathLst>
              </a:custGeom>
              <a:solidFill>
                <a:srgbClr val="D8C1DD"/>
              </a:solidFill>
              <a:ln w="9525">
                <a:solidFill>
                  <a:schemeClr val="tx1"/>
                </a:solidFill>
                <a:miter lim="800000"/>
                <a:headEnd/>
                <a:tailEnd/>
              </a:ln>
              <a:effectLst/>
            </p:spPr>
            <p:txBody>
              <a:bodyPr wrap="none" anchor="ctr"/>
              <a:lstStyle/>
              <a:p>
                <a:endParaRPr lang="en-US"/>
              </a:p>
            </p:txBody>
          </p:sp>
          <p:sp>
            <p:nvSpPr>
              <p:cNvPr id="467999" name="Line 31"/>
              <p:cNvSpPr>
                <a:spLocks noChangeShapeType="1"/>
              </p:cNvSpPr>
              <p:nvPr/>
            </p:nvSpPr>
            <p:spPr bwMode="auto">
              <a:xfrm>
                <a:off x="2292" y="2744"/>
                <a:ext cx="97" cy="0"/>
              </a:xfrm>
              <a:prstGeom prst="line">
                <a:avLst/>
              </a:prstGeom>
              <a:noFill/>
              <a:ln w="6350">
                <a:solidFill>
                  <a:schemeClr val="tx1"/>
                </a:solidFill>
                <a:round/>
                <a:headEnd/>
                <a:tailEnd/>
              </a:ln>
              <a:effectLst/>
            </p:spPr>
            <p:txBody>
              <a:bodyPr/>
              <a:lstStyle/>
              <a:p>
                <a:endParaRPr lang="en-US"/>
              </a:p>
            </p:txBody>
          </p:sp>
          <p:sp>
            <p:nvSpPr>
              <p:cNvPr id="468000" name="Line 32"/>
              <p:cNvSpPr>
                <a:spLocks noChangeShapeType="1"/>
              </p:cNvSpPr>
              <p:nvPr/>
            </p:nvSpPr>
            <p:spPr bwMode="auto">
              <a:xfrm>
                <a:off x="2291" y="2785"/>
                <a:ext cx="97" cy="0"/>
              </a:xfrm>
              <a:prstGeom prst="line">
                <a:avLst/>
              </a:prstGeom>
              <a:noFill/>
              <a:ln w="6350">
                <a:solidFill>
                  <a:schemeClr val="tx1"/>
                </a:solidFill>
                <a:round/>
                <a:headEnd/>
                <a:tailEnd/>
              </a:ln>
              <a:effectLst/>
            </p:spPr>
            <p:txBody>
              <a:bodyPr/>
              <a:lstStyle/>
              <a:p>
                <a:endParaRPr lang="en-US"/>
              </a:p>
            </p:txBody>
          </p:sp>
        </p:grpSp>
        <p:sp>
          <p:nvSpPr>
            <p:cNvPr id="468049" name="Line 81"/>
            <p:cNvSpPr>
              <a:spLocks noChangeShapeType="1"/>
            </p:cNvSpPr>
            <p:nvPr/>
          </p:nvSpPr>
          <p:spPr bwMode="auto">
            <a:xfrm>
              <a:off x="3642" y="1480"/>
              <a:ext cx="708" cy="0"/>
            </a:xfrm>
            <a:prstGeom prst="line">
              <a:avLst/>
            </a:prstGeom>
            <a:noFill/>
            <a:ln w="38100">
              <a:solidFill>
                <a:schemeClr val="tx1"/>
              </a:solidFill>
              <a:round/>
              <a:headEnd/>
              <a:tailEnd/>
            </a:ln>
            <a:effectLst/>
          </p:spPr>
          <p:txBody>
            <a:bodyPr wrap="none" lIns="274320" tIns="137160" bIns="41275" anchor="ctr"/>
            <a:lstStyle/>
            <a:p>
              <a:endParaRPr lang="en-US"/>
            </a:p>
          </p:txBody>
        </p:sp>
        <p:sp>
          <p:nvSpPr>
            <p:cNvPr id="468051" name="Line 83"/>
            <p:cNvSpPr>
              <a:spLocks noChangeShapeType="1"/>
            </p:cNvSpPr>
            <p:nvPr/>
          </p:nvSpPr>
          <p:spPr bwMode="auto">
            <a:xfrm>
              <a:off x="3928" y="1490"/>
              <a:ext cx="0" cy="106"/>
            </a:xfrm>
            <a:prstGeom prst="line">
              <a:avLst/>
            </a:prstGeom>
            <a:noFill/>
            <a:ln w="38100">
              <a:solidFill>
                <a:schemeClr val="tx1"/>
              </a:solidFill>
              <a:round/>
              <a:headEnd/>
              <a:tailEnd/>
            </a:ln>
            <a:effectLst/>
          </p:spPr>
          <p:txBody>
            <a:bodyPr wrap="none" lIns="274320" tIns="137160" bIns="41275" anchor="ctr"/>
            <a:lstStyle/>
            <a:p>
              <a:endParaRPr lang="en-US"/>
            </a:p>
          </p:txBody>
        </p:sp>
        <p:sp>
          <p:nvSpPr>
            <p:cNvPr id="468052" name="Line 84"/>
            <p:cNvSpPr>
              <a:spLocks noChangeShapeType="1"/>
            </p:cNvSpPr>
            <p:nvPr/>
          </p:nvSpPr>
          <p:spPr bwMode="auto">
            <a:xfrm>
              <a:off x="4048" y="1490"/>
              <a:ext cx="0" cy="106"/>
            </a:xfrm>
            <a:prstGeom prst="line">
              <a:avLst/>
            </a:prstGeom>
            <a:noFill/>
            <a:ln w="38100">
              <a:solidFill>
                <a:schemeClr val="tx1"/>
              </a:solidFill>
              <a:round/>
              <a:headEnd/>
              <a:tailEnd/>
            </a:ln>
            <a:effectLst/>
          </p:spPr>
          <p:txBody>
            <a:bodyPr wrap="none" lIns="274320" tIns="137160" bIns="41275" anchor="ctr"/>
            <a:lstStyle/>
            <a:p>
              <a:endParaRPr lang="en-US"/>
            </a:p>
          </p:txBody>
        </p:sp>
      </p:grpSp>
      <p:grpSp>
        <p:nvGrpSpPr>
          <p:cNvPr id="468015" name="Group 47"/>
          <p:cNvGrpSpPr>
            <a:grpSpLocks/>
          </p:cNvGrpSpPr>
          <p:nvPr/>
        </p:nvGrpSpPr>
        <p:grpSpPr bwMode="auto">
          <a:xfrm>
            <a:off x="4181475" y="2849560"/>
            <a:ext cx="2033588" cy="1125458"/>
            <a:chOff x="2496" y="1824"/>
            <a:chExt cx="1296" cy="727"/>
          </a:xfrm>
        </p:grpSpPr>
        <p:sp>
          <p:nvSpPr>
            <p:cNvPr id="468016" name="Text Box 48"/>
            <p:cNvSpPr txBox="1">
              <a:spLocks noChangeArrowheads="1"/>
            </p:cNvSpPr>
            <p:nvPr/>
          </p:nvSpPr>
          <p:spPr bwMode="auto">
            <a:xfrm>
              <a:off x="2496" y="2352"/>
              <a:ext cx="864" cy="199"/>
            </a:xfrm>
            <a:prstGeom prst="rect">
              <a:avLst/>
            </a:prstGeom>
            <a:noFill/>
            <a:ln w="9525">
              <a:noFill/>
              <a:miter lim="800000"/>
              <a:headEnd/>
              <a:tailEnd/>
            </a:ln>
            <a:effectLst/>
          </p:spPr>
          <p:txBody>
            <a:bodyPr>
              <a:spAutoFit/>
            </a:bodyPr>
            <a:lstStyle/>
            <a:p>
              <a:pPr algn="r">
                <a:buClr>
                  <a:schemeClr val="hlink"/>
                </a:buClr>
                <a:buFont typeface="Wingdings 3" pitchFamily="18" charset="2"/>
                <a:buNone/>
              </a:pPr>
              <a:r>
                <a:rPr lang="en-US" sz="1400">
                  <a:latin typeface="Arial" charset="0"/>
                </a:rPr>
                <a:t>O-RING SEAL</a:t>
              </a:r>
            </a:p>
          </p:txBody>
        </p:sp>
        <p:sp>
          <p:nvSpPr>
            <p:cNvPr id="468017" name="Line 49"/>
            <p:cNvSpPr>
              <a:spLocks noChangeShapeType="1"/>
            </p:cNvSpPr>
            <p:nvPr/>
          </p:nvSpPr>
          <p:spPr bwMode="auto">
            <a:xfrm flipV="1">
              <a:off x="3312" y="1824"/>
              <a:ext cx="480" cy="576"/>
            </a:xfrm>
            <a:prstGeom prst="line">
              <a:avLst/>
            </a:prstGeom>
            <a:noFill/>
            <a:ln w="28575">
              <a:solidFill>
                <a:schemeClr val="tx1"/>
              </a:solidFill>
              <a:round/>
              <a:headEnd/>
              <a:tailEnd type="triangle" w="med" len="med"/>
            </a:ln>
            <a:effectLst/>
          </p:spPr>
          <p:txBody>
            <a:bodyPr/>
            <a:lstStyle/>
            <a:p>
              <a:endParaRPr lang="en-US"/>
            </a:p>
          </p:txBody>
        </p:sp>
      </p:grpSp>
      <p:grpSp>
        <p:nvGrpSpPr>
          <p:cNvPr id="468012" name="Group 44"/>
          <p:cNvGrpSpPr>
            <a:grpSpLocks/>
          </p:cNvGrpSpPr>
          <p:nvPr/>
        </p:nvGrpSpPr>
        <p:grpSpPr bwMode="auto">
          <a:xfrm>
            <a:off x="2914650" y="3049587"/>
            <a:ext cx="3352800" cy="1146175"/>
            <a:chOff x="1680" y="2112"/>
            <a:chExt cx="2112" cy="722"/>
          </a:xfrm>
        </p:grpSpPr>
        <p:sp>
          <p:nvSpPr>
            <p:cNvPr id="468013" name="Text Box 45"/>
            <p:cNvSpPr txBox="1">
              <a:spLocks noChangeArrowheads="1"/>
            </p:cNvSpPr>
            <p:nvPr/>
          </p:nvSpPr>
          <p:spPr bwMode="auto">
            <a:xfrm>
              <a:off x="1680" y="2640"/>
              <a:ext cx="1728" cy="194"/>
            </a:xfrm>
            <a:prstGeom prst="rect">
              <a:avLst/>
            </a:prstGeom>
            <a:noFill/>
            <a:ln w="9525">
              <a:noFill/>
              <a:miter lim="800000"/>
              <a:headEnd/>
              <a:tailEnd/>
            </a:ln>
            <a:effectLst/>
          </p:spPr>
          <p:txBody>
            <a:bodyPr>
              <a:spAutoFit/>
            </a:bodyPr>
            <a:lstStyle/>
            <a:p>
              <a:pPr algn="r">
                <a:buClr>
                  <a:schemeClr val="hlink"/>
                </a:buClr>
                <a:buFont typeface="Wingdings 3" pitchFamily="18" charset="2"/>
                <a:buNone/>
              </a:pPr>
              <a:r>
                <a:rPr lang="en-US" sz="1400">
                  <a:latin typeface="Arial" charset="0"/>
                </a:rPr>
                <a:t>PISTON</a:t>
              </a:r>
            </a:p>
          </p:txBody>
        </p:sp>
        <p:sp>
          <p:nvSpPr>
            <p:cNvPr id="468014" name="Line 46"/>
            <p:cNvSpPr>
              <a:spLocks noChangeShapeType="1"/>
            </p:cNvSpPr>
            <p:nvPr/>
          </p:nvSpPr>
          <p:spPr bwMode="auto">
            <a:xfrm flipV="1">
              <a:off x="3360" y="2112"/>
              <a:ext cx="432" cy="576"/>
            </a:xfrm>
            <a:prstGeom prst="line">
              <a:avLst/>
            </a:prstGeom>
            <a:noFill/>
            <a:ln w="28575">
              <a:solidFill>
                <a:schemeClr val="tx1"/>
              </a:solidFill>
              <a:round/>
              <a:headEnd/>
              <a:tailEnd type="triangle" w="med" len="med"/>
            </a:ln>
            <a:effectLst/>
          </p:spPr>
          <p:txBody>
            <a:bodyPr/>
            <a:lstStyle/>
            <a:p>
              <a:endParaRPr lang="en-US"/>
            </a:p>
          </p:txBody>
        </p:sp>
      </p:grpSp>
      <p:sp>
        <p:nvSpPr>
          <p:cNvPr id="468047" name="Hyperlink internal TXV photo">
            <a:hlinkClick r:id="rId3" action="ppaction://hlinkpres?slideindex=1&amp;slidetitle="/>
          </p:cNvPr>
          <p:cNvSpPr>
            <a:spLocks noChangeArrowheads="1"/>
          </p:cNvSpPr>
          <p:nvPr/>
        </p:nvSpPr>
        <p:spPr bwMode="auto">
          <a:xfrm>
            <a:off x="5567092" y="2394027"/>
            <a:ext cx="1481138" cy="2133600"/>
          </a:xfrm>
          <a:prstGeom prst="rect">
            <a:avLst/>
          </a:prstGeom>
          <a:solidFill>
            <a:schemeClr val="accent1">
              <a:alpha val="0"/>
            </a:schemeClr>
          </a:solidFill>
          <a:ln w="9525" algn="ctr">
            <a:noFill/>
            <a:miter lim="800000"/>
            <a:headEnd/>
            <a:tailEnd/>
          </a:ln>
          <a:effectLst/>
        </p:spPr>
        <p:txBody>
          <a:bodyPr wrap="none" lIns="274320" tIns="137160" bIns="41275" anchor="ctr"/>
          <a:lstStyle/>
          <a:p>
            <a:endParaRPr lang="en-US"/>
          </a:p>
        </p:txBody>
      </p:sp>
      <p:sp>
        <p:nvSpPr>
          <p:cNvPr id="468046" name="hyperlink non adjustabe TXV">
            <a:hlinkClick r:id="rId4" action="ppaction://hlinkpres?slideindex=1&amp;slidetitle="/>
          </p:cNvPr>
          <p:cNvSpPr>
            <a:spLocks noChangeArrowheads="1"/>
          </p:cNvSpPr>
          <p:nvPr/>
        </p:nvSpPr>
        <p:spPr bwMode="auto">
          <a:xfrm>
            <a:off x="5531005" y="5079266"/>
            <a:ext cx="1532016" cy="1379537"/>
          </a:xfrm>
          <a:prstGeom prst="rect">
            <a:avLst/>
          </a:prstGeom>
          <a:solidFill>
            <a:schemeClr val="accent1">
              <a:alpha val="0"/>
            </a:schemeClr>
          </a:solidFill>
          <a:ln w="9525" algn="ctr">
            <a:noFill/>
            <a:miter lim="800000"/>
            <a:headEnd/>
            <a:tailEnd/>
          </a:ln>
          <a:effectLst/>
        </p:spPr>
        <p:txBody>
          <a:bodyPr wrap="none" lIns="274320" tIns="137160" bIns="41275"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68001"/>
                                        </p:tgtEl>
                                        <p:attrNameLst>
                                          <p:attrName>style.visibility</p:attrName>
                                        </p:attrNameLst>
                                      </p:cBhvr>
                                      <p:to>
                                        <p:strVal val="visible"/>
                                      </p:to>
                                    </p:set>
                                    <p:animEffect transition="in" filter="box(in)">
                                      <p:cBhvr>
                                        <p:cTn id="7" dur="500"/>
                                        <p:tgtEl>
                                          <p:spTgt spid="46800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46800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468005"/>
                                        </p:tgtEl>
                                        <p:attrNameLst>
                                          <p:attrName>style.visibility</p:attrName>
                                        </p:attrNameLst>
                                      </p:cBhvr>
                                      <p:to>
                                        <p:strVal val="visible"/>
                                      </p:to>
                                    </p:set>
                                    <p:anim calcmode="lin" valueType="num">
                                      <p:cBhvr>
                                        <p:cTn id="16" dur="500" fill="hold"/>
                                        <p:tgtEl>
                                          <p:spTgt spid="468005"/>
                                        </p:tgtEl>
                                        <p:attrNameLst>
                                          <p:attrName>ppt_w</p:attrName>
                                        </p:attrNameLst>
                                      </p:cBhvr>
                                      <p:tavLst>
                                        <p:tav tm="0">
                                          <p:val>
                                            <p:fltVal val="0"/>
                                          </p:val>
                                        </p:tav>
                                        <p:tav tm="100000">
                                          <p:val>
                                            <p:strVal val="#ppt_w"/>
                                          </p:val>
                                        </p:tav>
                                      </p:tavLst>
                                    </p:anim>
                                    <p:anim calcmode="lin" valueType="num">
                                      <p:cBhvr>
                                        <p:cTn id="17" dur="500" fill="hold"/>
                                        <p:tgtEl>
                                          <p:spTgt spid="468005"/>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468008"/>
                                        </p:tgtEl>
                                        <p:attrNameLst>
                                          <p:attrName>style.visibility</p:attrName>
                                        </p:attrNameLst>
                                      </p:cBhvr>
                                      <p:to>
                                        <p:strVal val="visible"/>
                                      </p:to>
                                    </p:set>
                                    <p:animEffect transition="in" filter="barn(inHorizontal)">
                                      <p:cBhvr>
                                        <p:cTn id="22" dur="500"/>
                                        <p:tgtEl>
                                          <p:spTgt spid="46800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468012"/>
                                        </p:tgtEl>
                                        <p:attrNameLst>
                                          <p:attrName>style.visibility</p:attrName>
                                        </p:attrNameLst>
                                      </p:cBhvr>
                                      <p:to>
                                        <p:strVal val="visible"/>
                                      </p:to>
                                    </p:set>
                                    <p:animEffect transition="in" filter="checkerboard(across)">
                                      <p:cBhvr>
                                        <p:cTn id="27" dur="500"/>
                                        <p:tgtEl>
                                          <p:spTgt spid="46801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680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499"/>
                                          </p:stCondLst>
                                        </p:cTn>
                                        <p:tgtEl>
                                          <p:spTgt spid="46801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nodeType="clickEffect">
                                  <p:stCondLst>
                                    <p:cond delay="0"/>
                                  </p:stCondLst>
                                  <p:childTnLst>
                                    <p:set>
                                      <p:cBhvr>
                                        <p:cTn id="39" dur="1" fill="hold">
                                          <p:stCondLst>
                                            <p:cond delay="0"/>
                                          </p:stCondLst>
                                        </p:cTn>
                                        <p:tgtEl>
                                          <p:spTgt spid="468021"/>
                                        </p:tgtEl>
                                        <p:attrNameLst>
                                          <p:attrName>style.visibility</p:attrName>
                                        </p:attrNameLst>
                                      </p:cBhvr>
                                      <p:to>
                                        <p:strVal val="visible"/>
                                      </p:to>
                                    </p:set>
                                    <p:animEffect transition="in" filter="box(in)">
                                      <p:cBhvr>
                                        <p:cTn id="40" dur="500"/>
                                        <p:tgtEl>
                                          <p:spTgt spid="468021"/>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468024"/>
                                        </p:tgtEl>
                                        <p:attrNameLst>
                                          <p:attrName>style.visibility</p:attrName>
                                        </p:attrNameLst>
                                      </p:cBhvr>
                                      <p:to>
                                        <p:strVal val="visible"/>
                                      </p:to>
                                    </p:set>
                                    <p:animEffect transition="in" filter="randombar(horizontal)">
                                      <p:cBhvr>
                                        <p:cTn id="45" dur="500"/>
                                        <p:tgtEl>
                                          <p:spTgt spid="468024"/>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nodeType="clickEffect">
                                  <p:stCondLst>
                                    <p:cond delay="0"/>
                                  </p:stCondLst>
                                  <p:childTnLst>
                                    <p:set>
                                      <p:cBhvr>
                                        <p:cTn id="49" dur="1" fill="hold">
                                          <p:stCondLst>
                                            <p:cond delay="0"/>
                                          </p:stCondLst>
                                        </p:cTn>
                                        <p:tgtEl>
                                          <p:spTgt spid="468027"/>
                                        </p:tgtEl>
                                        <p:attrNameLst>
                                          <p:attrName>style.visibility</p:attrName>
                                        </p:attrNameLst>
                                      </p:cBhvr>
                                      <p:to>
                                        <p:strVal val="visible"/>
                                      </p:to>
                                    </p:set>
                                    <p:animEffect transition="in" filter="dissolve">
                                      <p:cBhvr>
                                        <p:cTn id="50" dur="500"/>
                                        <p:tgtEl>
                                          <p:spTgt spid="46802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468030"/>
                                        </p:tgtEl>
                                        <p:attrNameLst>
                                          <p:attrName>style.visibility</p:attrName>
                                        </p:attrNameLst>
                                      </p:cBhvr>
                                      <p:to>
                                        <p:strVal val="visible"/>
                                      </p:to>
                                    </p:set>
                                    <p:animEffect transition="in" filter="wipe(down)">
                                      <p:cBhvr>
                                        <p:cTn id="55" dur="500"/>
                                        <p:tgtEl>
                                          <p:spTgt spid="468030"/>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repeatCount="5000" accel="50000" decel="50000" autoRev="1" fill="hold" nodeType="clickEffect">
                                  <p:stCondLst>
                                    <p:cond delay="0"/>
                                  </p:stCondLst>
                                  <p:childTnLst>
                                    <p:animMotion origin="layout" path="M 2.22045E-16 -2.22222E-6 L 2.22045E-16 0.00972 " pathEditMode="relative" rAng="0" ptsTypes="AA">
                                      <p:cBhvr>
                                        <p:cTn id="59" dur="2000" fill="hold"/>
                                        <p:tgtEl>
                                          <p:spTgt spid="468053"/>
                                        </p:tgtEl>
                                        <p:attrNameLst>
                                          <p:attrName>ppt_x</p:attrName>
                                          <p:attrName>ppt_y</p:attrName>
                                        </p:attrNameLst>
                                      </p:cBhvr>
                                      <p:rCtr x="0" y="5"/>
                                    </p:animMotion>
                                  </p:childTnLst>
                                </p:cTn>
                              </p:par>
                              <p:par>
                                <p:cTn id="60" presetID="22" presetClass="entr" presetSubtype="2" fill="hold" nodeType="withEffect">
                                  <p:stCondLst>
                                    <p:cond delay="500"/>
                                  </p:stCondLst>
                                  <p:childTnLst>
                                    <p:set>
                                      <p:cBhvr>
                                        <p:cTn id="61" dur="1" fill="hold">
                                          <p:stCondLst>
                                            <p:cond delay="0"/>
                                          </p:stCondLst>
                                        </p:cTn>
                                        <p:tgtEl>
                                          <p:spTgt spid="467975"/>
                                        </p:tgtEl>
                                        <p:attrNameLst>
                                          <p:attrName>style.visibility</p:attrName>
                                        </p:attrNameLst>
                                      </p:cBhvr>
                                      <p:to>
                                        <p:strVal val="visible"/>
                                      </p:to>
                                    </p:set>
                                    <p:animEffect transition="in" filter="wipe(right)">
                                      <p:cBhvr>
                                        <p:cTn id="62" dur="500"/>
                                        <p:tgtEl>
                                          <p:spTgt spid="467975"/>
                                        </p:tgtEl>
                                      </p:cBhvr>
                                    </p:animEffect>
                                  </p:childTnLst>
                                </p:cTn>
                              </p:par>
                              <p:par>
                                <p:cTn id="63" presetID="22" presetClass="entr" presetSubtype="8" fill="hold" nodeType="withEffect">
                                  <p:stCondLst>
                                    <p:cond delay="500"/>
                                  </p:stCondLst>
                                  <p:childTnLst>
                                    <p:set>
                                      <p:cBhvr>
                                        <p:cTn id="64" dur="1" fill="hold">
                                          <p:stCondLst>
                                            <p:cond delay="0"/>
                                          </p:stCondLst>
                                        </p:cTn>
                                        <p:tgtEl>
                                          <p:spTgt spid="467980"/>
                                        </p:tgtEl>
                                        <p:attrNameLst>
                                          <p:attrName>style.visibility</p:attrName>
                                        </p:attrNameLst>
                                      </p:cBhvr>
                                      <p:to>
                                        <p:strVal val="visible"/>
                                      </p:to>
                                    </p:set>
                                    <p:animEffect transition="in" filter="wipe(left)">
                                      <p:cBhvr>
                                        <p:cTn id="65" dur="500"/>
                                        <p:tgtEl>
                                          <p:spTgt spid="467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00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1439"/>
            <a:ext cx="7035800" cy="965200"/>
          </a:xfrm>
          <a:prstGeom prst="rect">
            <a:avLst/>
          </a:prstGeom>
        </p:spPr>
        <p:txBody>
          <a:bodyPr/>
          <a:lstStyle/>
          <a:p>
            <a:r>
              <a:rPr lang="en-US" dirty="0"/>
              <a:t>Balancing the Forces</a:t>
            </a:r>
          </a:p>
        </p:txBody>
      </p:sp>
      <p:sp>
        <p:nvSpPr>
          <p:cNvPr id="3" name="Slide Number Placeholder 2"/>
          <p:cNvSpPr>
            <a:spLocks noGrp="1"/>
          </p:cNvSpPr>
          <p:nvPr>
            <p:ph type="sldNum" sz="quarter" idx="12"/>
          </p:nvPr>
        </p:nvSpPr>
        <p:spPr>
          <a:xfrm>
            <a:off x="8011114" y="6561138"/>
            <a:ext cx="1132885" cy="296861"/>
          </a:xfrm>
        </p:spPr>
        <p:txBody>
          <a:bodyPr/>
          <a:lstStyle/>
          <a:p>
            <a:fld id="{ED558AE7-9682-4A0C-9194-A2DBBDD05CA4}" type="slidenum">
              <a:rPr lang="en-US" smtClean="0"/>
              <a:pPr/>
              <a:t>15</a:t>
            </a:fld>
            <a:endParaRPr lang="en-US" dirty="0"/>
          </a:p>
        </p:txBody>
      </p:sp>
      <p:sp>
        <p:nvSpPr>
          <p:cNvPr id="5" name="Rectangle 4"/>
          <p:cNvSpPr/>
          <p:nvPr/>
        </p:nvSpPr>
        <p:spPr bwMode="auto">
          <a:xfrm>
            <a:off x="3426781" y="3746376"/>
            <a:ext cx="2325949" cy="11541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6" name="Down Arrow 5"/>
          <p:cNvSpPr/>
          <p:nvPr/>
        </p:nvSpPr>
        <p:spPr bwMode="auto">
          <a:xfrm>
            <a:off x="4345618" y="2796467"/>
            <a:ext cx="435006" cy="825623"/>
          </a:xfrm>
          <a:prstGeom prst="downArrow">
            <a:avLst/>
          </a:prstGeom>
          <a:solidFill>
            <a:srgbClr val="0000FF"/>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7" name="Down Arrow 6"/>
          <p:cNvSpPr/>
          <p:nvPr/>
        </p:nvSpPr>
        <p:spPr bwMode="auto">
          <a:xfrm rot="10800000">
            <a:off x="5015883" y="3932810"/>
            <a:ext cx="435006" cy="82562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0" name="Down Arrow 9"/>
          <p:cNvSpPr/>
          <p:nvPr/>
        </p:nvSpPr>
        <p:spPr bwMode="auto">
          <a:xfrm rot="10800000">
            <a:off x="3768570" y="3932811"/>
            <a:ext cx="435006" cy="825623"/>
          </a:xfrm>
          <a:prstGeom prst="downArrow">
            <a:avLst/>
          </a:prstGeom>
          <a:solidFill>
            <a:srgbClr val="FF0000"/>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1" name="TextBox 10"/>
          <p:cNvSpPr txBox="1"/>
          <p:nvPr/>
        </p:nvSpPr>
        <p:spPr>
          <a:xfrm>
            <a:off x="3355759" y="1544715"/>
            <a:ext cx="2467992" cy="1169551"/>
          </a:xfrm>
          <a:prstGeom prst="rect">
            <a:avLst/>
          </a:prstGeom>
          <a:noFill/>
          <a:ln w="12700">
            <a:solidFill>
              <a:schemeClr val="tx1"/>
            </a:solidFill>
          </a:ln>
        </p:spPr>
        <p:txBody>
          <a:bodyPr wrap="square" rtlCol="0">
            <a:spAutoFit/>
          </a:bodyPr>
          <a:lstStyle/>
          <a:p>
            <a:r>
              <a:rPr lang="en-US" sz="1400" b="1" dirty="0">
                <a:solidFill>
                  <a:srgbClr val="0000FF"/>
                </a:solidFill>
                <a:latin typeface="+mn-lt"/>
              </a:rPr>
              <a:t>Bulb Pressure</a:t>
            </a:r>
            <a:r>
              <a:rPr lang="en-US" sz="1400" dirty="0">
                <a:solidFill>
                  <a:srgbClr val="0000FF"/>
                </a:solidFill>
                <a:latin typeface="+mn-lt"/>
              </a:rPr>
              <a:t> (F1)</a:t>
            </a:r>
          </a:p>
          <a:p>
            <a:pPr marL="91440" indent="-91440">
              <a:buFont typeface="Arial" pitchFamily="34" charset="0"/>
              <a:buChar char="•"/>
            </a:pPr>
            <a:r>
              <a:rPr lang="en-US" sz="1400" dirty="0">
                <a:solidFill>
                  <a:srgbClr val="0000FF"/>
                </a:solidFill>
                <a:latin typeface="+mn-lt"/>
              </a:rPr>
              <a:t>Valve driver (opening force)</a:t>
            </a:r>
          </a:p>
          <a:p>
            <a:pPr marL="91440" indent="-91440">
              <a:buFont typeface="Arial" pitchFamily="34" charset="0"/>
              <a:buChar char="•"/>
            </a:pPr>
            <a:r>
              <a:rPr lang="en-US" sz="1400" dirty="0">
                <a:solidFill>
                  <a:srgbClr val="0000FF"/>
                </a:solidFill>
                <a:latin typeface="+mn-lt"/>
              </a:rPr>
              <a:t>Responds to refrigerant temperature changes exiting the evaporator</a:t>
            </a:r>
          </a:p>
        </p:txBody>
      </p:sp>
      <p:sp>
        <p:nvSpPr>
          <p:cNvPr id="12" name="TextBox 11"/>
          <p:cNvSpPr txBox="1"/>
          <p:nvPr/>
        </p:nvSpPr>
        <p:spPr>
          <a:xfrm>
            <a:off x="6125592" y="3932811"/>
            <a:ext cx="2467992" cy="1169551"/>
          </a:xfrm>
          <a:prstGeom prst="rect">
            <a:avLst/>
          </a:prstGeom>
          <a:noFill/>
          <a:ln w="12700">
            <a:solidFill>
              <a:schemeClr val="tx1"/>
            </a:solidFill>
          </a:ln>
        </p:spPr>
        <p:txBody>
          <a:bodyPr wrap="square" rtlCol="0">
            <a:spAutoFit/>
          </a:bodyPr>
          <a:lstStyle>
            <a:defPPr>
              <a:defRPr lang="en-US"/>
            </a:defPPr>
            <a:lvl1pPr>
              <a:defRPr sz="1400">
                <a:latin typeface="+mn-lt"/>
              </a:defRPr>
            </a:lvl1pPr>
          </a:lstStyle>
          <a:p>
            <a:r>
              <a:rPr lang="en-US" b="1" dirty="0">
                <a:solidFill>
                  <a:srgbClr val="FF0000"/>
                </a:solidFill>
              </a:rPr>
              <a:t>Evaporator Pressure</a:t>
            </a:r>
            <a:r>
              <a:rPr lang="en-US" dirty="0">
                <a:solidFill>
                  <a:srgbClr val="FF0000"/>
                </a:solidFill>
              </a:rPr>
              <a:t> (F2)</a:t>
            </a:r>
          </a:p>
          <a:p>
            <a:pPr marL="91440" indent="-91440">
              <a:buFont typeface="Arial" pitchFamily="34" charset="0"/>
              <a:buChar char="•"/>
            </a:pPr>
            <a:r>
              <a:rPr lang="en-US" dirty="0">
                <a:solidFill>
                  <a:srgbClr val="FF0000"/>
                </a:solidFill>
              </a:rPr>
              <a:t>Represents the evaporator load on the system.</a:t>
            </a:r>
          </a:p>
          <a:p>
            <a:pPr marL="91440" indent="-91440">
              <a:buFont typeface="Arial" pitchFamily="34" charset="0"/>
              <a:buChar char="•"/>
            </a:pPr>
            <a:r>
              <a:rPr lang="en-US" dirty="0">
                <a:solidFill>
                  <a:srgbClr val="FF0000"/>
                </a:solidFill>
              </a:rPr>
              <a:t>Determines the opening degree of the valve.</a:t>
            </a:r>
          </a:p>
        </p:txBody>
      </p:sp>
      <p:sp>
        <p:nvSpPr>
          <p:cNvPr id="13" name="TextBox 12"/>
          <p:cNvSpPr txBox="1"/>
          <p:nvPr/>
        </p:nvSpPr>
        <p:spPr>
          <a:xfrm>
            <a:off x="754602" y="3932811"/>
            <a:ext cx="2465868" cy="1384995"/>
          </a:xfrm>
          <a:prstGeom prst="rect">
            <a:avLst/>
          </a:prstGeom>
          <a:noFill/>
          <a:ln w="12700">
            <a:solidFill>
              <a:schemeClr val="tx1"/>
            </a:solidFill>
          </a:ln>
        </p:spPr>
        <p:txBody>
          <a:bodyPr wrap="square" rtlCol="0">
            <a:spAutoFit/>
          </a:bodyPr>
          <a:lstStyle>
            <a:defPPr>
              <a:defRPr lang="en-US"/>
            </a:defPPr>
            <a:lvl1pPr>
              <a:defRPr sz="1400">
                <a:latin typeface="+mn-lt"/>
              </a:defRPr>
            </a:lvl1pPr>
          </a:lstStyle>
          <a:p>
            <a:r>
              <a:rPr lang="en-US" b="1" dirty="0">
                <a:solidFill>
                  <a:srgbClr val="FF0000"/>
                </a:solidFill>
              </a:rPr>
              <a:t>Spring Pressure </a:t>
            </a:r>
            <a:r>
              <a:rPr lang="en-US" dirty="0">
                <a:solidFill>
                  <a:srgbClr val="FF0000"/>
                </a:solidFill>
              </a:rPr>
              <a:t>(F3)</a:t>
            </a:r>
          </a:p>
          <a:p>
            <a:pPr marL="91440" indent="-91440">
              <a:buFont typeface="Arial" pitchFamily="34" charset="0"/>
              <a:buChar char="•"/>
            </a:pPr>
            <a:r>
              <a:rPr lang="en-US" dirty="0">
                <a:solidFill>
                  <a:srgbClr val="FF0000"/>
                </a:solidFill>
              </a:rPr>
              <a:t>Constant.</a:t>
            </a:r>
          </a:p>
          <a:p>
            <a:pPr marL="91440" indent="-91440">
              <a:buFont typeface="Arial" pitchFamily="34" charset="0"/>
              <a:buChar char="•"/>
            </a:pPr>
            <a:r>
              <a:rPr lang="en-US" dirty="0">
                <a:solidFill>
                  <a:srgbClr val="FF0000"/>
                </a:solidFill>
              </a:rPr>
              <a:t>Determines what superheat the valve operates at.</a:t>
            </a:r>
          </a:p>
          <a:p>
            <a:pPr marL="91440" indent="-91440">
              <a:buFont typeface="Arial" pitchFamily="34" charset="0"/>
              <a:buChar char="•"/>
            </a:pPr>
            <a:r>
              <a:rPr lang="en-US" dirty="0">
                <a:solidFill>
                  <a:srgbClr val="FF0000"/>
                </a:solidFill>
              </a:rPr>
              <a:t>Must be physically changed to change the superheat.</a:t>
            </a:r>
          </a:p>
        </p:txBody>
      </p:sp>
      <p:sp>
        <p:nvSpPr>
          <p:cNvPr id="14" name="TextBox 13"/>
          <p:cNvSpPr txBox="1"/>
          <p:nvPr/>
        </p:nvSpPr>
        <p:spPr>
          <a:xfrm>
            <a:off x="77773" y="1106075"/>
            <a:ext cx="2911877" cy="1477328"/>
          </a:xfrm>
          <a:prstGeom prst="rect">
            <a:avLst/>
          </a:prstGeom>
          <a:noFill/>
        </p:spPr>
        <p:txBody>
          <a:bodyPr wrap="square" rtlCol="0">
            <a:spAutoFit/>
          </a:bodyPr>
          <a:lstStyle/>
          <a:p>
            <a:r>
              <a:rPr lang="en-US" sz="1800" dirty="0">
                <a:latin typeface="+mn-lt"/>
              </a:rPr>
              <a:t>The valve drives to a determined superheat with a specific opening degree and is dependent on the evaporator load.</a:t>
            </a:r>
          </a:p>
        </p:txBody>
      </p:sp>
      <p:sp>
        <p:nvSpPr>
          <p:cNvPr id="15" name="Rectangle 14"/>
          <p:cNvSpPr>
            <a:spLocks noChangeArrowheads="1"/>
          </p:cNvSpPr>
          <p:nvPr/>
        </p:nvSpPr>
        <p:spPr bwMode="auto">
          <a:xfrm>
            <a:off x="3220470" y="5664048"/>
            <a:ext cx="2738570" cy="574132"/>
          </a:xfrm>
          <a:prstGeom prst="rect">
            <a:avLst/>
          </a:prstGeom>
          <a:noFill/>
          <a:ln w="9525" algn="ctr">
            <a:solidFill>
              <a:srgbClr val="FE0000"/>
            </a:solidFill>
            <a:miter lim="800000"/>
            <a:headEnd/>
            <a:tailEnd/>
          </a:ln>
          <a:effectLst/>
        </p:spPr>
        <p:txBody>
          <a:bodyPr wrap="none" lIns="274320" tIns="137160" bIns="41275">
            <a:spAutoFit/>
          </a:bodyPr>
          <a:lstStyle/>
          <a:p>
            <a:pPr algn="r" defTabSz="822325" eaLnBrk="1" hangingPunct="1">
              <a:lnSpc>
                <a:spcPct val="80000"/>
              </a:lnSpc>
              <a:spcBef>
                <a:spcPts val="7200"/>
              </a:spcBef>
            </a:pPr>
            <a:r>
              <a:rPr lang="en-US" sz="3200" b="1" dirty="0">
                <a:solidFill>
                  <a:srgbClr val="0000FF"/>
                </a:solidFill>
                <a:latin typeface="Arial" charset="0"/>
              </a:rPr>
              <a:t>F1</a:t>
            </a:r>
            <a:r>
              <a:rPr lang="en-US" sz="3200" b="1" dirty="0">
                <a:solidFill>
                  <a:srgbClr val="FE0000"/>
                </a:solidFill>
                <a:latin typeface="Arial" charset="0"/>
              </a:rPr>
              <a:t> </a:t>
            </a:r>
            <a:r>
              <a:rPr lang="en-US" sz="3200" b="1" dirty="0">
                <a:latin typeface="Arial" charset="0"/>
              </a:rPr>
              <a:t>=</a:t>
            </a:r>
            <a:r>
              <a:rPr lang="en-US" sz="3200" b="1" dirty="0">
                <a:solidFill>
                  <a:srgbClr val="FE0000"/>
                </a:solidFill>
                <a:latin typeface="Arial" charset="0"/>
              </a:rPr>
              <a:t> F2 + F3</a:t>
            </a:r>
          </a:p>
        </p:txBody>
      </p:sp>
    </p:spTree>
    <p:extLst>
      <p:ext uri="{BB962C8B-B14F-4D97-AF65-F5344CB8AC3E}">
        <p14:creationId xmlns:p14="http://schemas.microsoft.com/office/powerpoint/2010/main" val="386033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3" grpId="0" animBg="1"/>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0288" name="Rectangle 20512"/>
          <p:cNvSpPr>
            <a:spLocks noGrp="1" noChangeArrowheads="1"/>
          </p:cNvSpPr>
          <p:nvPr>
            <p:ph type="title"/>
          </p:nvPr>
        </p:nvSpPr>
        <p:spPr>
          <a:xfrm>
            <a:off x="1571625" y="71439"/>
            <a:ext cx="7035800" cy="965200"/>
          </a:xfrm>
          <a:prstGeom prst="rect">
            <a:avLst/>
          </a:prstGeom>
        </p:spPr>
        <p:txBody>
          <a:bodyPr/>
          <a:lstStyle/>
          <a:p>
            <a:r>
              <a:rPr lang="en-US" dirty="0"/>
              <a:t>Balance Port Construction</a:t>
            </a:r>
          </a:p>
        </p:txBody>
      </p:sp>
      <p:sp>
        <p:nvSpPr>
          <p:cNvPr id="3" name="Slide Number Placeholder 2"/>
          <p:cNvSpPr>
            <a:spLocks noGrp="1"/>
          </p:cNvSpPr>
          <p:nvPr>
            <p:ph type="sldNum" sz="quarter" idx="12"/>
          </p:nvPr>
        </p:nvSpPr>
        <p:spPr>
          <a:xfrm>
            <a:off x="8011114" y="6561138"/>
            <a:ext cx="1132885" cy="296861"/>
          </a:xfrm>
        </p:spPr>
        <p:txBody>
          <a:bodyPr/>
          <a:lstStyle/>
          <a:p>
            <a:fld id="{ED558AE7-9682-4A0C-9194-A2DBBDD05CA4}" type="slidenum">
              <a:rPr lang="en-US" smtClean="0"/>
              <a:pPr/>
              <a:t>16</a:t>
            </a:fld>
            <a:endParaRPr lang="en-US" dirty="0"/>
          </a:p>
        </p:txBody>
      </p:sp>
      <p:pic>
        <p:nvPicPr>
          <p:cNvPr id="480290" name="Picture 20514"/>
          <p:cNvPicPr>
            <a:picLocks noChangeAspect="1" noChangeArrowheads="1"/>
          </p:cNvPicPr>
          <p:nvPr/>
        </p:nvPicPr>
        <p:blipFill>
          <a:blip r:embed="rId3" cstate="print"/>
          <a:srcRect/>
          <a:stretch>
            <a:fillRect/>
          </a:stretch>
        </p:blipFill>
        <p:spPr bwMode="auto">
          <a:xfrm>
            <a:off x="3795713" y="1317625"/>
            <a:ext cx="5334000" cy="5248275"/>
          </a:xfrm>
          <a:prstGeom prst="rect">
            <a:avLst/>
          </a:prstGeom>
          <a:noFill/>
          <a:ln w="9525" algn="ctr">
            <a:noFill/>
            <a:miter lim="800000"/>
            <a:headEnd/>
            <a:tailEnd/>
          </a:ln>
          <a:effectLst/>
        </p:spPr>
      </p:pic>
      <p:cxnSp>
        <p:nvCxnSpPr>
          <p:cNvPr id="252930" name="AutoShape 2"/>
          <p:cNvCxnSpPr>
            <a:cxnSpLocks noChangeShapeType="1"/>
          </p:cNvCxnSpPr>
          <p:nvPr/>
        </p:nvCxnSpPr>
        <p:spPr bwMode="auto">
          <a:xfrm flipV="1">
            <a:off x="4264025" y="3597275"/>
            <a:ext cx="4800600" cy="2025651"/>
          </a:xfrm>
          <a:prstGeom prst="bentConnector3">
            <a:avLst>
              <a:gd name="adj1" fmla="val 104764"/>
            </a:avLst>
          </a:prstGeom>
          <a:noFill/>
          <a:ln w="9525">
            <a:noFill/>
            <a:miter lim="800000"/>
            <a:headEnd/>
            <a:tailEnd type="triangle" w="med" len="med"/>
          </a:ln>
          <a:effectLst/>
        </p:spPr>
      </p:cxnSp>
      <p:cxnSp>
        <p:nvCxnSpPr>
          <p:cNvPr id="252931" name="AutoShape 3"/>
          <p:cNvCxnSpPr>
            <a:cxnSpLocks noChangeShapeType="1"/>
          </p:cNvCxnSpPr>
          <p:nvPr/>
        </p:nvCxnSpPr>
        <p:spPr bwMode="auto">
          <a:xfrm flipV="1">
            <a:off x="4264025" y="5486400"/>
            <a:ext cx="2171700" cy="136525"/>
          </a:xfrm>
          <a:prstGeom prst="bentConnector2">
            <a:avLst/>
          </a:prstGeom>
          <a:noFill/>
          <a:ln w="9525">
            <a:noFill/>
            <a:miter lim="800000"/>
            <a:headEnd/>
            <a:tailEnd type="triangle" w="med" len="med"/>
          </a:ln>
          <a:effectLst/>
        </p:spPr>
      </p:cxnSp>
      <p:sp>
        <p:nvSpPr>
          <p:cNvPr id="252932" name="Freeform 4"/>
          <p:cNvSpPr>
            <a:spLocks/>
          </p:cNvSpPr>
          <p:nvPr/>
        </p:nvSpPr>
        <p:spPr bwMode="auto">
          <a:xfrm>
            <a:off x="4687888" y="4702175"/>
            <a:ext cx="3600450" cy="1701800"/>
          </a:xfrm>
          <a:custGeom>
            <a:avLst/>
            <a:gdLst/>
            <a:ahLst/>
            <a:cxnLst>
              <a:cxn ang="0">
                <a:pos x="2268" y="0"/>
              </a:cxn>
              <a:cxn ang="0">
                <a:pos x="2222" y="201"/>
              </a:cxn>
              <a:cxn ang="0">
                <a:pos x="2167" y="430"/>
              </a:cxn>
              <a:cxn ang="0">
                <a:pos x="2130" y="531"/>
              </a:cxn>
              <a:cxn ang="0">
                <a:pos x="2076" y="668"/>
              </a:cxn>
              <a:cxn ang="0">
                <a:pos x="2002" y="750"/>
              </a:cxn>
              <a:cxn ang="0">
                <a:pos x="1746" y="933"/>
              </a:cxn>
              <a:cxn ang="0">
                <a:pos x="1106" y="1024"/>
              </a:cxn>
              <a:cxn ang="0">
                <a:pos x="924" y="1033"/>
              </a:cxn>
              <a:cxn ang="0">
                <a:pos x="229" y="1061"/>
              </a:cxn>
              <a:cxn ang="0">
                <a:pos x="0" y="1070"/>
              </a:cxn>
            </a:cxnLst>
            <a:rect l="0" t="0" r="r" b="b"/>
            <a:pathLst>
              <a:path w="2268" h="1072">
                <a:moveTo>
                  <a:pt x="2268" y="0"/>
                </a:moveTo>
                <a:cubicBezTo>
                  <a:pt x="2245" y="65"/>
                  <a:pt x="2244" y="135"/>
                  <a:pt x="2222" y="201"/>
                </a:cubicBezTo>
                <a:cubicBezTo>
                  <a:pt x="2209" y="279"/>
                  <a:pt x="2187" y="354"/>
                  <a:pt x="2167" y="430"/>
                </a:cubicBezTo>
                <a:cubicBezTo>
                  <a:pt x="2143" y="519"/>
                  <a:pt x="2165" y="480"/>
                  <a:pt x="2130" y="531"/>
                </a:cubicBezTo>
                <a:cubicBezTo>
                  <a:pt x="2114" y="580"/>
                  <a:pt x="2103" y="614"/>
                  <a:pt x="2076" y="668"/>
                </a:cubicBezTo>
                <a:cubicBezTo>
                  <a:pt x="2061" y="697"/>
                  <a:pt x="2024" y="725"/>
                  <a:pt x="2002" y="750"/>
                </a:cubicBezTo>
                <a:cubicBezTo>
                  <a:pt x="1934" y="829"/>
                  <a:pt x="1851" y="907"/>
                  <a:pt x="1746" y="933"/>
                </a:cubicBezTo>
                <a:cubicBezTo>
                  <a:pt x="1567" y="1040"/>
                  <a:pt x="1285" y="1016"/>
                  <a:pt x="1106" y="1024"/>
                </a:cubicBezTo>
                <a:cubicBezTo>
                  <a:pt x="1045" y="1027"/>
                  <a:pt x="924" y="1033"/>
                  <a:pt x="924" y="1033"/>
                </a:cubicBezTo>
                <a:cubicBezTo>
                  <a:pt x="693" y="1058"/>
                  <a:pt x="461" y="1056"/>
                  <a:pt x="229" y="1061"/>
                </a:cubicBezTo>
                <a:cubicBezTo>
                  <a:pt x="55" y="1072"/>
                  <a:pt x="131" y="1070"/>
                  <a:pt x="0" y="1070"/>
                </a:cubicBezTo>
              </a:path>
            </a:pathLst>
          </a:custGeom>
          <a:noFill/>
          <a:ln w="38100" cap="flat" cmpd="sng">
            <a:noFill/>
            <a:prstDash val="solid"/>
            <a:round/>
            <a:headEnd type="triangle" w="med" len="med"/>
            <a:tailEnd type="none" w="med" len="med"/>
          </a:ln>
          <a:effectLst/>
        </p:spPr>
        <p:txBody>
          <a:bodyPr/>
          <a:lstStyle/>
          <a:p>
            <a:endParaRPr lang="en-US"/>
          </a:p>
        </p:txBody>
      </p:sp>
      <p:sp>
        <p:nvSpPr>
          <p:cNvPr id="358981" name="Rectangle 6725"/>
          <p:cNvSpPr>
            <a:spLocks noChangeAspect="1" noChangeArrowheads="1"/>
          </p:cNvSpPr>
          <p:nvPr/>
        </p:nvSpPr>
        <p:spPr bwMode="auto">
          <a:xfrm>
            <a:off x="76200" y="2687531"/>
            <a:ext cx="4724400" cy="723531"/>
          </a:xfrm>
          <a:prstGeom prst="rect">
            <a:avLst/>
          </a:prstGeom>
          <a:noFill/>
          <a:ln w="9525" algn="ctr">
            <a:noFill/>
            <a:miter lim="800000"/>
            <a:headEnd/>
            <a:tailEnd/>
          </a:ln>
          <a:effectLst/>
        </p:spPr>
        <p:txBody>
          <a:bodyPr lIns="82550" tIns="41275" rIns="82550" bIns="41275">
            <a:spAutoFit/>
          </a:bodyPr>
          <a:lstStyle/>
          <a:p>
            <a:pPr marL="342900" indent="-342900" eaLnBrk="1" hangingPunct="1">
              <a:spcBef>
                <a:spcPct val="20000"/>
              </a:spcBef>
              <a:buSzPct val="90000"/>
              <a:buFont typeface="Times"/>
              <a:buNone/>
            </a:pPr>
            <a:r>
              <a:rPr lang="en-US" sz="2000" b="1" dirty="0">
                <a:solidFill>
                  <a:srgbClr val="FF0000"/>
                </a:solidFill>
                <a:latin typeface="Arial" charset="0"/>
              </a:rPr>
              <a:t>F3</a:t>
            </a:r>
            <a:r>
              <a:rPr lang="en-US" sz="2000" dirty="0">
                <a:solidFill>
                  <a:srgbClr val="FF0000"/>
                </a:solidFill>
                <a:latin typeface="Arial" charset="0"/>
              </a:rPr>
              <a:t> = Superheat Spring Force.</a:t>
            </a:r>
          </a:p>
          <a:p>
            <a:pPr marL="640080" lvl="1" indent="-182880" eaLnBrk="1" hangingPunct="1">
              <a:spcBef>
                <a:spcPct val="20000"/>
              </a:spcBef>
              <a:buSzPct val="90000"/>
              <a:buFont typeface="Times"/>
              <a:buChar char="•"/>
            </a:pPr>
            <a:r>
              <a:rPr lang="en-US" sz="1800" b="1" dirty="0">
                <a:solidFill>
                  <a:srgbClr val="FF0000"/>
                </a:solidFill>
                <a:latin typeface="Arial" charset="0"/>
              </a:rPr>
              <a:t>Closing Force</a:t>
            </a:r>
          </a:p>
        </p:txBody>
      </p:sp>
      <p:grpSp>
        <p:nvGrpSpPr>
          <p:cNvPr id="359012" name="Group 6756"/>
          <p:cNvGrpSpPr>
            <a:grpSpLocks/>
          </p:cNvGrpSpPr>
          <p:nvPr/>
        </p:nvGrpSpPr>
        <p:grpSpPr bwMode="auto">
          <a:xfrm>
            <a:off x="4516438" y="3709989"/>
            <a:ext cx="1250950" cy="838200"/>
            <a:chOff x="3196" y="2256"/>
            <a:chExt cx="788" cy="528"/>
          </a:xfrm>
        </p:grpSpPr>
        <p:sp>
          <p:nvSpPr>
            <p:cNvPr id="358995" name="AutoShape 6739"/>
            <p:cNvSpPr>
              <a:spLocks noChangeArrowheads="1"/>
            </p:cNvSpPr>
            <p:nvPr/>
          </p:nvSpPr>
          <p:spPr bwMode="auto">
            <a:xfrm rot="-10785298">
              <a:off x="3600" y="2256"/>
              <a:ext cx="384" cy="528"/>
            </a:xfrm>
            <a:prstGeom prst="downArrow">
              <a:avLst>
                <a:gd name="adj1" fmla="val 50000"/>
                <a:gd name="adj2" fmla="val 34375"/>
              </a:avLst>
            </a:prstGeom>
            <a:solidFill>
              <a:srgbClr val="FF0000"/>
            </a:solidFill>
            <a:ln w="9525">
              <a:noFill/>
              <a:miter lim="800000"/>
              <a:headEnd/>
              <a:tailEnd/>
            </a:ln>
            <a:effectLst/>
          </p:spPr>
          <p:txBody>
            <a:bodyPr wrap="none" lIns="274320" tIns="137160" bIns="41275" anchor="ctr"/>
            <a:lstStyle/>
            <a:p>
              <a:endParaRPr lang="en-US">
                <a:solidFill>
                  <a:srgbClr val="FF0000"/>
                </a:solidFill>
              </a:endParaRPr>
            </a:p>
          </p:txBody>
        </p:sp>
        <p:sp>
          <p:nvSpPr>
            <p:cNvPr id="358996" name="Rectangle 6740"/>
            <p:cNvSpPr>
              <a:spLocks noChangeArrowheads="1"/>
            </p:cNvSpPr>
            <p:nvPr/>
          </p:nvSpPr>
          <p:spPr bwMode="auto">
            <a:xfrm>
              <a:off x="3196" y="2352"/>
              <a:ext cx="456" cy="407"/>
            </a:xfrm>
            <a:prstGeom prst="rect">
              <a:avLst/>
            </a:prstGeom>
            <a:noFill/>
            <a:ln w="9525">
              <a:noFill/>
              <a:miter lim="800000"/>
              <a:headEnd/>
              <a:tailEnd/>
            </a:ln>
            <a:effectLst/>
          </p:spPr>
          <p:txBody>
            <a:bodyPr wrap="none">
              <a:spAutoFit/>
            </a:bodyPr>
            <a:lstStyle/>
            <a:p>
              <a:pPr>
                <a:buClr>
                  <a:schemeClr val="hlink"/>
                </a:buClr>
                <a:buFont typeface="Wingdings 3" pitchFamily="18" charset="2"/>
                <a:buNone/>
              </a:pPr>
              <a:r>
                <a:rPr lang="en-US" sz="3600" b="1" dirty="0">
                  <a:solidFill>
                    <a:srgbClr val="FF0000"/>
                  </a:solidFill>
                  <a:latin typeface="Arial" charset="0"/>
                </a:rPr>
                <a:t>F3</a:t>
              </a:r>
            </a:p>
          </p:txBody>
        </p:sp>
      </p:grpSp>
      <p:sp>
        <p:nvSpPr>
          <p:cNvPr id="358980" name="Rectangle 6724"/>
          <p:cNvSpPr>
            <a:spLocks noChangeAspect="1" noChangeArrowheads="1"/>
          </p:cNvSpPr>
          <p:nvPr/>
        </p:nvSpPr>
        <p:spPr bwMode="auto">
          <a:xfrm>
            <a:off x="76200" y="1893895"/>
            <a:ext cx="4724400" cy="723531"/>
          </a:xfrm>
          <a:prstGeom prst="rect">
            <a:avLst/>
          </a:prstGeom>
          <a:noFill/>
          <a:ln w="9525" algn="ctr">
            <a:noFill/>
            <a:miter lim="800000"/>
            <a:headEnd/>
            <a:tailEnd/>
          </a:ln>
          <a:effectLst/>
        </p:spPr>
        <p:txBody>
          <a:bodyPr lIns="82550" tIns="41275" rIns="82550" bIns="41275">
            <a:spAutoFit/>
          </a:bodyPr>
          <a:lstStyle/>
          <a:p>
            <a:pPr marL="342900" indent="-342900" eaLnBrk="1" hangingPunct="1">
              <a:spcBef>
                <a:spcPct val="20000"/>
              </a:spcBef>
              <a:buSzPct val="90000"/>
              <a:buFont typeface="Times"/>
              <a:buNone/>
            </a:pPr>
            <a:r>
              <a:rPr lang="en-US" sz="2000" b="1" dirty="0">
                <a:solidFill>
                  <a:srgbClr val="FF0000"/>
                </a:solidFill>
                <a:latin typeface="Arial" charset="0"/>
              </a:rPr>
              <a:t>F2</a:t>
            </a:r>
            <a:r>
              <a:rPr lang="en-US" sz="2000" dirty="0">
                <a:solidFill>
                  <a:srgbClr val="FF0000"/>
                </a:solidFill>
                <a:latin typeface="Arial" charset="0"/>
              </a:rPr>
              <a:t> = Evaporator pressure.</a:t>
            </a:r>
          </a:p>
          <a:p>
            <a:pPr marL="640080" lvl="1" indent="-182880" eaLnBrk="1" hangingPunct="1">
              <a:spcBef>
                <a:spcPct val="20000"/>
              </a:spcBef>
              <a:buSzPct val="90000"/>
              <a:buFont typeface="Times"/>
              <a:buChar char="•"/>
            </a:pPr>
            <a:r>
              <a:rPr lang="en-US" sz="1800" b="1" dirty="0">
                <a:solidFill>
                  <a:srgbClr val="FF0000"/>
                </a:solidFill>
                <a:latin typeface="Arial" charset="0"/>
              </a:rPr>
              <a:t>Closing Force</a:t>
            </a:r>
          </a:p>
        </p:txBody>
      </p:sp>
      <p:grpSp>
        <p:nvGrpSpPr>
          <p:cNvPr id="364729" name="Group 10425"/>
          <p:cNvGrpSpPr>
            <a:grpSpLocks/>
          </p:cNvGrpSpPr>
          <p:nvPr/>
        </p:nvGrpSpPr>
        <p:grpSpPr bwMode="auto">
          <a:xfrm>
            <a:off x="7315200" y="2209800"/>
            <a:ext cx="1225550" cy="950913"/>
            <a:chOff x="4608" y="1392"/>
            <a:chExt cx="772" cy="599"/>
          </a:xfrm>
        </p:grpSpPr>
        <p:sp>
          <p:nvSpPr>
            <p:cNvPr id="359004" name="Rectangle 6748"/>
            <p:cNvSpPr>
              <a:spLocks noChangeArrowheads="1"/>
            </p:cNvSpPr>
            <p:nvPr/>
          </p:nvSpPr>
          <p:spPr bwMode="auto">
            <a:xfrm>
              <a:off x="4924" y="1584"/>
              <a:ext cx="456" cy="407"/>
            </a:xfrm>
            <a:prstGeom prst="rect">
              <a:avLst/>
            </a:prstGeom>
            <a:noFill/>
            <a:ln w="9525">
              <a:noFill/>
              <a:miter lim="800000"/>
              <a:headEnd/>
              <a:tailEnd/>
            </a:ln>
            <a:effectLst/>
          </p:spPr>
          <p:txBody>
            <a:bodyPr wrap="none">
              <a:spAutoFit/>
            </a:bodyPr>
            <a:lstStyle/>
            <a:p>
              <a:pPr>
                <a:buClr>
                  <a:schemeClr val="hlink"/>
                </a:buClr>
                <a:buFont typeface="Wingdings 3" pitchFamily="18" charset="2"/>
                <a:buNone/>
              </a:pPr>
              <a:r>
                <a:rPr lang="en-US" sz="3600" b="1" dirty="0">
                  <a:solidFill>
                    <a:srgbClr val="FF0000"/>
                  </a:solidFill>
                  <a:latin typeface="Arial" charset="0"/>
                </a:rPr>
                <a:t>F2</a:t>
              </a:r>
            </a:p>
          </p:txBody>
        </p:sp>
        <p:sp>
          <p:nvSpPr>
            <p:cNvPr id="359005" name="AutoShape 6749"/>
            <p:cNvSpPr>
              <a:spLocks noChangeArrowheads="1"/>
            </p:cNvSpPr>
            <p:nvPr/>
          </p:nvSpPr>
          <p:spPr bwMode="auto">
            <a:xfrm rot="-10785298">
              <a:off x="4608" y="1392"/>
              <a:ext cx="384" cy="528"/>
            </a:xfrm>
            <a:prstGeom prst="downArrow">
              <a:avLst>
                <a:gd name="adj1" fmla="val 50000"/>
                <a:gd name="adj2" fmla="val 34375"/>
              </a:avLst>
            </a:prstGeom>
            <a:solidFill>
              <a:srgbClr val="FF0000"/>
            </a:solidFill>
            <a:ln w="9525">
              <a:noFill/>
              <a:miter lim="800000"/>
              <a:headEnd/>
              <a:tailEnd/>
            </a:ln>
            <a:effectLst/>
          </p:spPr>
          <p:txBody>
            <a:bodyPr wrap="none" lIns="274320" tIns="137160" bIns="41275" anchor="ctr"/>
            <a:lstStyle/>
            <a:p>
              <a:endParaRPr lang="en-US">
                <a:solidFill>
                  <a:srgbClr val="0000FF"/>
                </a:solidFill>
              </a:endParaRPr>
            </a:p>
          </p:txBody>
        </p:sp>
      </p:grpSp>
      <p:sp>
        <p:nvSpPr>
          <p:cNvPr id="358982" name="Rectangle 6726"/>
          <p:cNvSpPr>
            <a:spLocks noChangeAspect="1" noChangeArrowheads="1"/>
          </p:cNvSpPr>
          <p:nvPr/>
        </p:nvSpPr>
        <p:spPr bwMode="auto">
          <a:xfrm>
            <a:off x="71438" y="3429721"/>
            <a:ext cx="5105400" cy="1068241"/>
          </a:xfrm>
          <a:prstGeom prst="rect">
            <a:avLst/>
          </a:prstGeom>
          <a:noFill/>
          <a:ln w="9525" algn="ctr">
            <a:noFill/>
            <a:miter lim="800000"/>
            <a:headEnd/>
            <a:tailEnd/>
          </a:ln>
          <a:effectLst/>
        </p:spPr>
        <p:txBody>
          <a:bodyPr lIns="82550" tIns="41275" rIns="82550" bIns="41275">
            <a:spAutoFit/>
          </a:bodyPr>
          <a:lstStyle/>
          <a:p>
            <a:pPr marL="342900" indent="-342900" eaLnBrk="1" hangingPunct="1">
              <a:spcBef>
                <a:spcPct val="20000"/>
              </a:spcBef>
              <a:buSzPct val="90000"/>
              <a:buFont typeface="Times"/>
              <a:buNone/>
            </a:pPr>
            <a:r>
              <a:rPr lang="en-US" sz="2000" b="1" dirty="0">
                <a:solidFill>
                  <a:srgbClr val="0000FF"/>
                </a:solidFill>
                <a:latin typeface="Arial" charset="0"/>
              </a:rPr>
              <a:t>F4</a:t>
            </a:r>
            <a:r>
              <a:rPr lang="en-US" sz="2000" dirty="0">
                <a:solidFill>
                  <a:srgbClr val="0000FF"/>
                </a:solidFill>
                <a:latin typeface="Arial" charset="0"/>
              </a:rPr>
              <a:t> = High &amp; Low side pressure differential times the port area.</a:t>
            </a:r>
          </a:p>
          <a:p>
            <a:pPr marL="640080" lvl="1" indent="-182880" eaLnBrk="1" hangingPunct="1">
              <a:spcBef>
                <a:spcPct val="20000"/>
              </a:spcBef>
              <a:buSzPct val="90000"/>
              <a:buFont typeface="Times"/>
              <a:buChar char="•"/>
            </a:pPr>
            <a:r>
              <a:rPr lang="en-US" sz="1800" b="1" dirty="0">
                <a:solidFill>
                  <a:srgbClr val="0000FF"/>
                </a:solidFill>
                <a:latin typeface="Arial" charset="0"/>
              </a:rPr>
              <a:t>Opening force</a:t>
            </a:r>
            <a:endParaRPr lang="en-US" sz="1800" dirty="0">
              <a:solidFill>
                <a:srgbClr val="0000FF"/>
              </a:solidFill>
              <a:latin typeface="Arial" charset="0"/>
            </a:endParaRPr>
          </a:p>
        </p:txBody>
      </p:sp>
      <p:grpSp>
        <p:nvGrpSpPr>
          <p:cNvPr id="364730" name="Group 10426"/>
          <p:cNvGrpSpPr>
            <a:grpSpLocks/>
          </p:cNvGrpSpPr>
          <p:nvPr/>
        </p:nvGrpSpPr>
        <p:grpSpPr bwMode="auto">
          <a:xfrm>
            <a:off x="7239000" y="4152899"/>
            <a:ext cx="1377950" cy="838200"/>
            <a:chOff x="4560" y="2391"/>
            <a:chExt cx="868" cy="528"/>
          </a:xfrm>
        </p:grpSpPr>
        <p:sp>
          <p:nvSpPr>
            <p:cNvPr id="359003" name="Rectangle 6747"/>
            <p:cNvSpPr>
              <a:spLocks noChangeArrowheads="1"/>
            </p:cNvSpPr>
            <p:nvPr/>
          </p:nvSpPr>
          <p:spPr bwMode="auto">
            <a:xfrm>
              <a:off x="4972" y="2467"/>
              <a:ext cx="456" cy="407"/>
            </a:xfrm>
            <a:prstGeom prst="rect">
              <a:avLst/>
            </a:prstGeom>
            <a:noFill/>
            <a:ln w="9525">
              <a:noFill/>
              <a:miter lim="800000"/>
              <a:headEnd/>
              <a:tailEnd/>
            </a:ln>
            <a:effectLst/>
          </p:spPr>
          <p:txBody>
            <a:bodyPr wrap="none">
              <a:spAutoFit/>
            </a:bodyPr>
            <a:lstStyle/>
            <a:p>
              <a:pPr>
                <a:buClr>
                  <a:schemeClr val="hlink"/>
                </a:buClr>
                <a:buFont typeface="Wingdings 3" pitchFamily="18" charset="2"/>
                <a:buNone/>
              </a:pPr>
              <a:r>
                <a:rPr lang="en-US" sz="3600" b="1" dirty="0">
                  <a:solidFill>
                    <a:srgbClr val="0000FF"/>
                  </a:solidFill>
                  <a:latin typeface="Arial" charset="0"/>
                </a:rPr>
                <a:t>F4</a:t>
              </a:r>
            </a:p>
          </p:txBody>
        </p:sp>
        <p:sp>
          <p:nvSpPr>
            <p:cNvPr id="359006" name="AutoShape 6750"/>
            <p:cNvSpPr>
              <a:spLocks noChangeArrowheads="1"/>
            </p:cNvSpPr>
            <p:nvPr/>
          </p:nvSpPr>
          <p:spPr bwMode="auto">
            <a:xfrm>
              <a:off x="4560" y="2391"/>
              <a:ext cx="384" cy="528"/>
            </a:xfrm>
            <a:prstGeom prst="downArrow">
              <a:avLst>
                <a:gd name="adj1" fmla="val 50000"/>
                <a:gd name="adj2" fmla="val 34375"/>
              </a:avLst>
            </a:prstGeom>
            <a:solidFill>
              <a:srgbClr val="0000FF"/>
            </a:solidFill>
            <a:ln w="9525">
              <a:noFill/>
              <a:miter lim="800000"/>
              <a:headEnd/>
              <a:tailEnd/>
            </a:ln>
            <a:effectLst/>
          </p:spPr>
          <p:txBody>
            <a:bodyPr wrap="none" lIns="274320" tIns="137160" bIns="41275" anchor="ctr"/>
            <a:lstStyle/>
            <a:p>
              <a:endParaRPr lang="en-US"/>
            </a:p>
          </p:txBody>
        </p:sp>
      </p:grpSp>
      <p:grpSp>
        <p:nvGrpSpPr>
          <p:cNvPr id="364728" name="Group 10424"/>
          <p:cNvGrpSpPr>
            <a:grpSpLocks/>
          </p:cNvGrpSpPr>
          <p:nvPr/>
        </p:nvGrpSpPr>
        <p:grpSpPr bwMode="auto">
          <a:xfrm>
            <a:off x="6673850" y="1143000"/>
            <a:ext cx="1250950" cy="852488"/>
            <a:chOff x="4204" y="720"/>
            <a:chExt cx="788" cy="537"/>
          </a:xfrm>
        </p:grpSpPr>
        <p:sp>
          <p:nvSpPr>
            <p:cNvPr id="359000" name="AutoShape 6744"/>
            <p:cNvSpPr>
              <a:spLocks noChangeArrowheads="1"/>
            </p:cNvSpPr>
            <p:nvPr/>
          </p:nvSpPr>
          <p:spPr bwMode="auto">
            <a:xfrm>
              <a:off x="4608" y="729"/>
              <a:ext cx="384" cy="528"/>
            </a:xfrm>
            <a:prstGeom prst="downArrow">
              <a:avLst>
                <a:gd name="adj1" fmla="val 50000"/>
                <a:gd name="adj2" fmla="val 34375"/>
              </a:avLst>
            </a:prstGeom>
            <a:solidFill>
              <a:srgbClr val="0000FF"/>
            </a:solidFill>
            <a:ln w="9525">
              <a:noFill/>
              <a:miter lim="800000"/>
              <a:headEnd/>
              <a:tailEnd/>
            </a:ln>
            <a:effectLst/>
          </p:spPr>
          <p:txBody>
            <a:bodyPr wrap="none" lIns="274320" tIns="137160" bIns="41275" anchor="ctr"/>
            <a:lstStyle/>
            <a:p>
              <a:endParaRPr lang="en-US"/>
            </a:p>
          </p:txBody>
        </p:sp>
        <p:sp>
          <p:nvSpPr>
            <p:cNvPr id="359001" name="Rectangle 6745"/>
            <p:cNvSpPr>
              <a:spLocks noChangeArrowheads="1"/>
            </p:cNvSpPr>
            <p:nvPr/>
          </p:nvSpPr>
          <p:spPr bwMode="auto">
            <a:xfrm>
              <a:off x="4204" y="720"/>
              <a:ext cx="456" cy="407"/>
            </a:xfrm>
            <a:prstGeom prst="rect">
              <a:avLst/>
            </a:prstGeom>
            <a:noFill/>
            <a:ln w="9525">
              <a:noFill/>
              <a:miter lim="800000"/>
              <a:headEnd/>
              <a:tailEnd/>
            </a:ln>
            <a:effectLst/>
          </p:spPr>
          <p:txBody>
            <a:bodyPr wrap="none">
              <a:spAutoFit/>
            </a:bodyPr>
            <a:lstStyle/>
            <a:p>
              <a:pPr>
                <a:buClr>
                  <a:schemeClr val="hlink"/>
                </a:buClr>
                <a:buFont typeface="Wingdings 3" pitchFamily="18" charset="2"/>
                <a:buNone/>
              </a:pPr>
              <a:r>
                <a:rPr lang="en-US" sz="3600" b="1" dirty="0">
                  <a:solidFill>
                    <a:srgbClr val="0000FF"/>
                  </a:solidFill>
                  <a:latin typeface="Arial" charset="0"/>
                </a:rPr>
                <a:t>F1</a:t>
              </a:r>
            </a:p>
          </p:txBody>
        </p:sp>
      </p:grpSp>
      <p:sp>
        <p:nvSpPr>
          <p:cNvPr id="364682" name="Rectangle 10378"/>
          <p:cNvSpPr>
            <a:spLocks noChangeAspect="1" noChangeArrowheads="1"/>
          </p:cNvSpPr>
          <p:nvPr/>
        </p:nvSpPr>
        <p:spPr bwMode="auto">
          <a:xfrm>
            <a:off x="85725" y="1128714"/>
            <a:ext cx="5105400" cy="723531"/>
          </a:xfrm>
          <a:prstGeom prst="rect">
            <a:avLst/>
          </a:prstGeom>
          <a:noFill/>
          <a:ln w="9525" algn="ctr">
            <a:noFill/>
            <a:miter lim="800000"/>
            <a:headEnd/>
            <a:tailEnd/>
          </a:ln>
          <a:effectLst/>
        </p:spPr>
        <p:txBody>
          <a:bodyPr lIns="82550" tIns="41275" rIns="82550" bIns="41275">
            <a:spAutoFit/>
          </a:bodyPr>
          <a:lstStyle/>
          <a:p>
            <a:pPr marL="342900" indent="-342900" eaLnBrk="1" hangingPunct="1">
              <a:spcBef>
                <a:spcPct val="20000"/>
              </a:spcBef>
              <a:buSzPct val="90000"/>
              <a:buFont typeface="Times"/>
              <a:buNone/>
            </a:pPr>
            <a:r>
              <a:rPr lang="en-US" sz="2000" b="1" dirty="0">
                <a:solidFill>
                  <a:srgbClr val="0000FF"/>
                </a:solidFill>
                <a:latin typeface="Arial" charset="0"/>
              </a:rPr>
              <a:t>F1</a:t>
            </a:r>
            <a:r>
              <a:rPr lang="en-US" sz="2000" dirty="0">
                <a:solidFill>
                  <a:srgbClr val="0000FF"/>
                </a:solidFill>
                <a:latin typeface="Arial" charset="0"/>
              </a:rPr>
              <a:t> = Thermal Bulb pressure.</a:t>
            </a:r>
          </a:p>
          <a:p>
            <a:pPr marL="640080" lvl="1" indent="-182880" eaLnBrk="1" hangingPunct="1">
              <a:spcBef>
                <a:spcPct val="20000"/>
              </a:spcBef>
              <a:buSzPct val="90000"/>
              <a:buFont typeface="Times"/>
              <a:buChar char="•"/>
            </a:pPr>
            <a:r>
              <a:rPr lang="en-US" sz="1800" b="1" dirty="0">
                <a:solidFill>
                  <a:srgbClr val="0000FF"/>
                </a:solidFill>
                <a:latin typeface="Arial" charset="0"/>
              </a:rPr>
              <a:t>Opening force</a:t>
            </a:r>
            <a:endParaRPr lang="en-US" sz="1800" dirty="0">
              <a:solidFill>
                <a:srgbClr val="0000FF"/>
              </a:solidFill>
              <a:latin typeface="Arial" charset="0"/>
            </a:endParaRPr>
          </a:p>
        </p:txBody>
      </p:sp>
      <p:grpSp>
        <p:nvGrpSpPr>
          <p:cNvPr id="480267" name="Group 20491"/>
          <p:cNvGrpSpPr>
            <a:grpSpLocks/>
          </p:cNvGrpSpPr>
          <p:nvPr/>
        </p:nvGrpSpPr>
        <p:grpSpPr bwMode="auto">
          <a:xfrm>
            <a:off x="5613400" y="3009900"/>
            <a:ext cx="787400" cy="196851"/>
            <a:chOff x="2984" y="1756"/>
            <a:chExt cx="496" cy="124"/>
          </a:xfrm>
        </p:grpSpPr>
        <p:sp>
          <p:nvSpPr>
            <p:cNvPr id="480261" name="Line 20485"/>
            <p:cNvSpPr>
              <a:spLocks noChangeShapeType="1"/>
            </p:cNvSpPr>
            <p:nvPr/>
          </p:nvSpPr>
          <p:spPr bwMode="auto">
            <a:xfrm>
              <a:off x="2984" y="1880"/>
              <a:ext cx="492" cy="0"/>
            </a:xfrm>
            <a:prstGeom prst="line">
              <a:avLst/>
            </a:prstGeom>
            <a:noFill/>
            <a:ln w="38100">
              <a:solidFill>
                <a:schemeClr val="hlink"/>
              </a:solidFill>
              <a:round/>
              <a:headEnd/>
              <a:tailEnd/>
            </a:ln>
            <a:effectLst/>
          </p:spPr>
          <p:txBody>
            <a:bodyPr lIns="274320" tIns="137160" bIns="41275"/>
            <a:lstStyle/>
            <a:p>
              <a:endParaRPr lang="en-US"/>
            </a:p>
          </p:txBody>
        </p:sp>
        <p:sp>
          <p:nvSpPr>
            <p:cNvPr id="480262" name="Line 20486"/>
            <p:cNvSpPr>
              <a:spLocks noChangeShapeType="1"/>
            </p:cNvSpPr>
            <p:nvPr/>
          </p:nvSpPr>
          <p:spPr bwMode="auto">
            <a:xfrm flipV="1">
              <a:off x="3464" y="1756"/>
              <a:ext cx="16" cy="120"/>
            </a:xfrm>
            <a:prstGeom prst="line">
              <a:avLst/>
            </a:prstGeom>
            <a:noFill/>
            <a:ln w="38100">
              <a:solidFill>
                <a:schemeClr val="hlink"/>
              </a:solidFill>
              <a:round/>
              <a:headEnd/>
              <a:tailEnd type="triangle" w="med" len="med"/>
            </a:ln>
            <a:effectLst/>
          </p:spPr>
          <p:txBody>
            <a:bodyPr lIns="274320" tIns="137160" bIns="41275"/>
            <a:lstStyle/>
            <a:p>
              <a:endParaRPr lang="en-US"/>
            </a:p>
          </p:txBody>
        </p:sp>
      </p:grpSp>
      <p:grpSp>
        <p:nvGrpSpPr>
          <p:cNvPr id="480268" name="Group 20492"/>
          <p:cNvGrpSpPr>
            <a:grpSpLocks/>
          </p:cNvGrpSpPr>
          <p:nvPr/>
        </p:nvGrpSpPr>
        <p:grpSpPr bwMode="auto">
          <a:xfrm>
            <a:off x="5600700" y="3263900"/>
            <a:ext cx="781050" cy="196851"/>
            <a:chOff x="3184" y="2008"/>
            <a:chExt cx="492" cy="124"/>
          </a:xfrm>
        </p:grpSpPr>
        <p:sp>
          <p:nvSpPr>
            <p:cNvPr id="480265" name="Line 20489"/>
            <p:cNvSpPr>
              <a:spLocks noChangeShapeType="1"/>
            </p:cNvSpPr>
            <p:nvPr/>
          </p:nvSpPr>
          <p:spPr bwMode="auto">
            <a:xfrm>
              <a:off x="3184" y="2012"/>
              <a:ext cx="492" cy="0"/>
            </a:xfrm>
            <a:prstGeom prst="line">
              <a:avLst/>
            </a:prstGeom>
            <a:noFill/>
            <a:ln w="38100">
              <a:solidFill>
                <a:schemeClr val="hlink"/>
              </a:solidFill>
              <a:round/>
              <a:headEnd/>
              <a:tailEnd/>
            </a:ln>
            <a:effectLst/>
          </p:spPr>
          <p:txBody>
            <a:bodyPr lIns="274320" tIns="137160" bIns="41275"/>
            <a:lstStyle/>
            <a:p>
              <a:endParaRPr lang="en-US"/>
            </a:p>
          </p:txBody>
        </p:sp>
        <p:sp>
          <p:nvSpPr>
            <p:cNvPr id="480266" name="Line 20490"/>
            <p:cNvSpPr>
              <a:spLocks noChangeShapeType="1"/>
            </p:cNvSpPr>
            <p:nvPr/>
          </p:nvSpPr>
          <p:spPr bwMode="auto">
            <a:xfrm>
              <a:off x="3664" y="2008"/>
              <a:ext cx="8" cy="124"/>
            </a:xfrm>
            <a:prstGeom prst="line">
              <a:avLst/>
            </a:prstGeom>
            <a:noFill/>
            <a:ln w="38100">
              <a:solidFill>
                <a:schemeClr val="hlink"/>
              </a:solidFill>
              <a:round/>
              <a:headEnd/>
              <a:tailEnd type="triangle" w="med" len="med"/>
            </a:ln>
            <a:effectLst/>
          </p:spPr>
          <p:txBody>
            <a:bodyPr lIns="274320" tIns="137160" bIns="41275"/>
            <a:lstStyle/>
            <a:p>
              <a:endParaRPr lang="en-US"/>
            </a:p>
          </p:txBody>
        </p:sp>
      </p:grpSp>
      <p:sp>
        <p:nvSpPr>
          <p:cNvPr id="480269" name="Oval 20493"/>
          <p:cNvSpPr>
            <a:spLocks noChangeArrowheads="1"/>
          </p:cNvSpPr>
          <p:nvPr/>
        </p:nvSpPr>
        <p:spPr bwMode="auto">
          <a:xfrm>
            <a:off x="6167438" y="2946401"/>
            <a:ext cx="660400" cy="673100"/>
          </a:xfrm>
          <a:prstGeom prst="ellipse">
            <a:avLst/>
          </a:prstGeom>
          <a:noFill/>
          <a:ln w="28575" algn="ctr">
            <a:solidFill>
              <a:schemeClr val="hlink"/>
            </a:solidFill>
            <a:round/>
            <a:headEnd/>
            <a:tailEnd/>
          </a:ln>
          <a:effectLst/>
        </p:spPr>
        <p:txBody>
          <a:bodyPr wrap="none" lIns="274320" tIns="137160" bIns="41275" anchor="ctr"/>
          <a:lstStyle/>
          <a:p>
            <a:endParaRPr lang="en-US"/>
          </a:p>
        </p:txBody>
      </p:sp>
      <p:sp>
        <p:nvSpPr>
          <p:cNvPr id="480270" name="Line 20494"/>
          <p:cNvSpPr>
            <a:spLocks noChangeShapeType="1"/>
          </p:cNvSpPr>
          <p:nvPr/>
        </p:nvSpPr>
        <p:spPr bwMode="auto">
          <a:xfrm flipV="1">
            <a:off x="5083278" y="3517895"/>
            <a:ext cx="1215922" cy="1629597"/>
          </a:xfrm>
          <a:prstGeom prst="line">
            <a:avLst/>
          </a:prstGeom>
          <a:noFill/>
          <a:ln w="38100">
            <a:solidFill>
              <a:schemeClr val="hlink"/>
            </a:solidFill>
            <a:round/>
            <a:headEnd/>
            <a:tailEnd type="triangle" w="med" len="med"/>
          </a:ln>
          <a:effectLst/>
        </p:spPr>
        <p:txBody>
          <a:bodyPr lIns="274320" tIns="137160" bIns="41275"/>
          <a:lstStyle/>
          <a:p>
            <a:endParaRPr lang="en-US"/>
          </a:p>
        </p:txBody>
      </p:sp>
      <p:sp>
        <p:nvSpPr>
          <p:cNvPr id="2" name="Oval Callout 1"/>
          <p:cNvSpPr/>
          <p:nvPr/>
        </p:nvSpPr>
        <p:spPr bwMode="auto">
          <a:xfrm>
            <a:off x="1120878" y="5147494"/>
            <a:ext cx="3962400" cy="1256481"/>
          </a:xfrm>
          <a:prstGeom prst="wedgeEllipseCallout">
            <a:avLst>
              <a:gd name="adj1" fmla="val 47901"/>
              <a:gd name="adj2" fmla="val -49473"/>
            </a:avLst>
          </a:prstGeom>
          <a:solidFill>
            <a:srgbClr val="FF6600">
              <a:alpha val="49000"/>
            </a:srgbClr>
          </a:solidFill>
          <a:ln w="22225" cap="flat" cmpd="sng" algn="ctr">
            <a:solidFill>
              <a:srgbClr val="FF6600"/>
            </a:solidFill>
            <a:prstDash val="solid"/>
            <a:round/>
            <a:headEnd type="none" w="med" len="med"/>
            <a:tailEnd type="none" w="med" len="med"/>
          </a:ln>
          <a:effectLst/>
        </p:spPr>
        <p:txBody>
          <a:bodyPr vert="horz" wrap="square" lIns="274320" tIns="137160" rIns="91440" bIns="41275" numCol="1" rtlCol="0" anchor="ctr" anchorCtr="0" compatLnSpc="1">
            <a:prstTxWarp prst="textNoShape">
              <a:avLst/>
            </a:prstTxWarp>
          </a:bodyPr>
          <a:lstStyle/>
          <a:p>
            <a:pPr defTabSz="822325" eaLnBrk="1" hangingPunct="1">
              <a:lnSpc>
                <a:spcPct val="80000"/>
              </a:lnSpc>
              <a:spcBef>
                <a:spcPct val="50000"/>
              </a:spcBef>
            </a:pPr>
            <a:r>
              <a:rPr lang="en-US" sz="1600" dirty="0">
                <a:latin typeface="Arial" charset="0"/>
              </a:rPr>
              <a:t>F4 Force is “Canceled” out in “balance ported” valves due to unique design of piston.</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4682">
                                            <p:txEl>
                                              <p:pRg st="0" end="0"/>
                                            </p:txEl>
                                          </p:spTgt>
                                        </p:tgtEl>
                                        <p:attrNameLst>
                                          <p:attrName>style.visibility</p:attrName>
                                        </p:attrNameLst>
                                      </p:cBhvr>
                                      <p:to>
                                        <p:strVal val="visible"/>
                                      </p:to>
                                    </p:set>
                                    <p:animEffect transition="in" filter="wipe(left)">
                                      <p:cBhvr>
                                        <p:cTn id="7" dur="500"/>
                                        <p:tgtEl>
                                          <p:spTgt spid="36468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4682">
                                            <p:txEl>
                                              <p:pRg st="1" end="1"/>
                                            </p:txEl>
                                          </p:spTgt>
                                        </p:tgtEl>
                                        <p:attrNameLst>
                                          <p:attrName>style.visibility</p:attrName>
                                        </p:attrNameLst>
                                      </p:cBhvr>
                                      <p:to>
                                        <p:strVal val="visible"/>
                                      </p:to>
                                    </p:set>
                                    <p:animEffect transition="in" filter="wipe(left)">
                                      <p:cBhvr>
                                        <p:cTn id="10" dur="500"/>
                                        <p:tgtEl>
                                          <p:spTgt spid="364682">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364728"/>
                                        </p:tgtEl>
                                        <p:attrNameLst>
                                          <p:attrName>style.visibility</p:attrName>
                                        </p:attrNameLst>
                                      </p:cBhvr>
                                      <p:to>
                                        <p:strVal val="visible"/>
                                      </p:to>
                                    </p:set>
                                    <p:animEffect transition="in" filter="wipe(up)">
                                      <p:cBhvr>
                                        <p:cTn id="13" dur="500"/>
                                        <p:tgtEl>
                                          <p:spTgt spid="364728"/>
                                        </p:tgtEl>
                                      </p:cBhvr>
                                    </p:animEffect>
                                  </p:childTnLst>
                                  <p:subTnLst>
                                    <p:animClr clrSpc="rgb" dir="cw">
                                      <p:cBhvr override="childStyle">
                                        <p:cTn dur="1" fill="hold" display="0" masterRel="nextClick" afterEffect="1"/>
                                        <p:tgtEl>
                                          <p:spTgt spid="364728"/>
                                        </p:tgtEl>
                                        <p:attrNameLst>
                                          <p:attrName>ppt_c</p:attrName>
                                        </p:attrNameLst>
                                      </p:cBhvr>
                                      <p:to>
                                        <a:schemeClr val="accent2"/>
                                      </p:to>
                                    </p:animClr>
                                  </p:sub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58980"/>
                                        </p:tgtEl>
                                        <p:attrNameLst>
                                          <p:attrName>style.visibility</p:attrName>
                                        </p:attrNameLst>
                                      </p:cBhvr>
                                      <p:to>
                                        <p:strVal val="visible"/>
                                      </p:to>
                                    </p:set>
                                    <p:animEffect transition="in" filter="wipe(left)">
                                      <p:cBhvr>
                                        <p:cTn id="18" dur="500"/>
                                        <p:tgtEl>
                                          <p:spTgt spid="358980"/>
                                        </p:tgtEl>
                                      </p:cBhvr>
                                    </p:animEffect>
                                  </p:childTnLst>
                                </p:cTn>
                              </p:par>
                              <p:par>
                                <p:cTn id="19" presetID="22" presetClass="entr" presetSubtype="4" fill="hold" nodeType="withEffect">
                                  <p:stCondLst>
                                    <p:cond delay="0"/>
                                  </p:stCondLst>
                                  <p:childTnLst>
                                    <p:set>
                                      <p:cBhvr>
                                        <p:cTn id="20" dur="1" fill="hold">
                                          <p:stCondLst>
                                            <p:cond delay="0"/>
                                          </p:stCondLst>
                                        </p:cTn>
                                        <p:tgtEl>
                                          <p:spTgt spid="364729"/>
                                        </p:tgtEl>
                                        <p:attrNameLst>
                                          <p:attrName>style.visibility</p:attrName>
                                        </p:attrNameLst>
                                      </p:cBhvr>
                                      <p:to>
                                        <p:strVal val="visible"/>
                                      </p:to>
                                    </p:set>
                                    <p:animEffect transition="in" filter="wipe(down)">
                                      <p:cBhvr>
                                        <p:cTn id="21" dur="500"/>
                                        <p:tgtEl>
                                          <p:spTgt spid="364729"/>
                                        </p:tgtEl>
                                      </p:cBhvr>
                                    </p:animEffect>
                                  </p:childTnLst>
                                  <p:subTnLst>
                                    <p:animClr clrSpc="rgb" dir="cw">
                                      <p:cBhvr override="childStyle">
                                        <p:cTn dur="1" fill="hold" display="0" masterRel="nextClick" afterEffect="1"/>
                                        <p:tgtEl>
                                          <p:spTgt spid="364729"/>
                                        </p:tgtEl>
                                        <p:attrNameLst>
                                          <p:attrName>ppt_c</p:attrName>
                                        </p:attrNameLst>
                                      </p:cBhvr>
                                      <p:to>
                                        <a:srgbClr val="0066CC"/>
                                      </p:to>
                                    </p:animClr>
                                  </p:sub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58981"/>
                                        </p:tgtEl>
                                        <p:attrNameLst>
                                          <p:attrName>style.visibility</p:attrName>
                                        </p:attrNameLst>
                                      </p:cBhvr>
                                      <p:to>
                                        <p:strVal val="visible"/>
                                      </p:to>
                                    </p:set>
                                    <p:animEffect transition="in" filter="wipe(left)">
                                      <p:cBhvr>
                                        <p:cTn id="26" dur="500"/>
                                        <p:tgtEl>
                                          <p:spTgt spid="358981"/>
                                        </p:tgtEl>
                                      </p:cBhvr>
                                    </p:animEffect>
                                  </p:childTnLst>
                                </p:cTn>
                              </p:par>
                              <p:par>
                                <p:cTn id="27" presetID="22" presetClass="entr" presetSubtype="4" fill="hold" nodeType="withEffect">
                                  <p:stCondLst>
                                    <p:cond delay="0"/>
                                  </p:stCondLst>
                                  <p:childTnLst>
                                    <p:set>
                                      <p:cBhvr>
                                        <p:cTn id="28" dur="1" fill="hold">
                                          <p:stCondLst>
                                            <p:cond delay="0"/>
                                          </p:stCondLst>
                                        </p:cTn>
                                        <p:tgtEl>
                                          <p:spTgt spid="359012"/>
                                        </p:tgtEl>
                                        <p:attrNameLst>
                                          <p:attrName>style.visibility</p:attrName>
                                        </p:attrNameLst>
                                      </p:cBhvr>
                                      <p:to>
                                        <p:strVal val="visible"/>
                                      </p:to>
                                    </p:set>
                                    <p:animEffect transition="in" filter="wipe(down)">
                                      <p:cBhvr>
                                        <p:cTn id="29" dur="500"/>
                                        <p:tgtEl>
                                          <p:spTgt spid="359012"/>
                                        </p:tgtEl>
                                      </p:cBhvr>
                                    </p:animEffect>
                                  </p:childTnLst>
                                  <p:subTnLst>
                                    <p:animClr clrSpc="rgb" dir="cw">
                                      <p:cBhvr override="childStyle">
                                        <p:cTn dur="1" fill="hold" display="0" masterRel="nextClick" afterEffect="1"/>
                                        <p:tgtEl>
                                          <p:spTgt spid="359012"/>
                                        </p:tgtEl>
                                        <p:attrNameLst>
                                          <p:attrName>ppt_c</p:attrName>
                                        </p:attrNameLst>
                                      </p:cBhvr>
                                      <p:to>
                                        <a:srgbClr val="0066CC"/>
                                      </p:to>
                                    </p:animClr>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58982"/>
                                        </p:tgtEl>
                                        <p:attrNameLst>
                                          <p:attrName>style.visibility</p:attrName>
                                        </p:attrNameLst>
                                      </p:cBhvr>
                                      <p:to>
                                        <p:strVal val="visible"/>
                                      </p:to>
                                    </p:set>
                                    <p:animEffect transition="in" filter="wipe(left)">
                                      <p:cBhvr>
                                        <p:cTn id="34" dur="500"/>
                                        <p:tgtEl>
                                          <p:spTgt spid="358982"/>
                                        </p:tgtEl>
                                      </p:cBhvr>
                                    </p:animEffect>
                                  </p:childTnLst>
                                </p:cTn>
                              </p:par>
                              <p:par>
                                <p:cTn id="35" presetID="22" presetClass="entr" presetSubtype="1" fill="hold" nodeType="withEffect">
                                  <p:stCondLst>
                                    <p:cond delay="0"/>
                                  </p:stCondLst>
                                  <p:childTnLst>
                                    <p:set>
                                      <p:cBhvr>
                                        <p:cTn id="36" dur="1" fill="hold">
                                          <p:stCondLst>
                                            <p:cond delay="0"/>
                                          </p:stCondLst>
                                        </p:cTn>
                                        <p:tgtEl>
                                          <p:spTgt spid="364730"/>
                                        </p:tgtEl>
                                        <p:attrNameLst>
                                          <p:attrName>style.visibility</p:attrName>
                                        </p:attrNameLst>
                                      </p:cBhvr>
                                      <p:to>
                                        <p:strVal val="visible"/>
                                      </p:to>
                                    </p:set>
                                    <p:animEffect transition="in" filter="wipe(up)">
                                      <p:cBhvr>
                                        <p:cTn id="37" dur="500"/>
                                        <p:tgtEl>
                                          <p:spTgt spid="364730"/>
                                        </p:tgtEl>
                                      </p:cBhvr>
                                    </p:animEffect>
                                  </p:childTnLst>
                                  <p:subTnLst>
                                    <p:animClr clrSpc="rgb" dir="cw">
                                      <p:cBhvr override="childStyle">
                                        <p:cTn dur="1" fill="hold" display="0" masterRel="nextClick" afterEffect="1"/>
                                        <p:tgtEl>
                                          <p:spTgt spid="364730"/>
                                        </p:tgtEl>
                                        <p:attrNameLst>
                                          <p:attrName>ppt_c</p:attrName>
                                        </p:attrNameLst>
                                      </p:cBhvr>
                                      <p:to>
                                        <a:schemeClr val="accent2"/>
                                      </p:to>
                                    </p:animClr>
                                  </p:sub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circle(out)">
                                      <p:cBhvr>
                                        <p:cTn id="42" dur="2000"/>
                                        <p:tgtEl>
                                          <p:spTgt spid="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80270"/>
                                        </p:tgtEl>
                                        <p:attrNameLst>
                                          <p:attrName>style.visibility</p:attrName>
                                        </p:attrNameLst>
                                      </p:cBhvr>
                                      <p:to>
                                        <p:strVal val="visible"/>
                                      </p:to>
                                    </p:set>
                                    <p:animEffect transition="in" filter="wipe(down)">
                                      <p:cBhvr>
                                        <p:cTn id="45" dur="500"/>
                                        <p:tgtEl>
                                          <p:spTgt spid="48027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480269"/>
                                        </p:tgtEl>
                                        <p:attrNameLst>
                                          <p:attrName>style.visibility</p:attrName>
                                        </p:attrNameLst>
                                      </p:cBhvr>
                                      <p:to>
                                        <p:strVal val="visible"/>
                                      </p:to>
                                    </p:set>
                                    <p:animEffect transition="in" filter="wipe(down)">
                                      <p:cBhvr>
                                        <p:cTn id="48" dur="500"/>
                                        <p:tgtEl>
                                          <p:spTgt spid="48026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repeatCount="5000" fill="hold" nodeType="clickEffect">
                                  <p:stCondLst>
                                    <p:cond delay="0"/>
                                  </p:stCondLst>
                                  <p:childTnLst>
                                    <p:set>
                                      <p:cBhvr>
                                        <p:cTn id="52" dur="1" fill="hold">
                                          <p:stCondLst>
                                            <p:cond delay="0"/>
                                          </p:stCondLst>
                                        </p:cTn>
                                        <p:tgtEl>
                                          <p:spTgt spid="480267"/>
                                        </p:tgtEl>
                                        <p:attrNameLst>
                                          <p:attrName>style.visibility</p:attrName>
                                        </p:attrNameLst>
                                      </p:cBhvr>
                                      <p:to>
                                        <p:strVal val="visible"/>
                                      </p:to>
                                    </p:set>
                                    <p:animEffect transition="in" filter="wipe(down)">
                                      <p:cBhvr>
                                        <p:cTn id="53" dur="2000"/>
                                        <p:tgtEl>
                                          <p:spTgt spid="480267"/>
                                        </p:tgtEl>
                                      </p:cBhvr>
                                    </p:animEffect>
                                  </p:childTnLst>
                                </p:cTn>
                              </p:par>
                              <p:par>
                                <p:cTn id="54" presetID="22" presetClass="entr" presetSubtype="1" repeatCount="5000" fill="hold" nodeType="withEffect">
                                  <p:stCondLst>
                                    <p:cond delay="0"/>
                                  </p:stCondLst>
                                  <p:childTnLst>
                                    <p:set>
                                      <p:cBhvr>
                                        <p:cTn id="55" dur="1" fill="hold">
                                          <p:stCondLst>
                                            <p:cond delay="0"/>
                                          </p:stCondLst>
                                        </p:cTn>
                                        <p:tgtEl>
                                          <p:spTgt spid="480268"/>
                                        </p:tgtEl>
                                        <p:attrNameLst>
                                          <p:attrName>style.visibility</p:attrName>
                                        </p:attrNameLst>
                                      </p:cBhvr>
                                      <p:to>
                                        <p:strVal val="visible"/>
                                      </p:to>
                                    </p:set>
                                    <p:animEffect transition="in" filter="wipe(up)">
                                      <p:cBhvr>
                                        <p:cTn id="56" dur="2000"/>
                                        <p:tgtEl>
                                          <p:spTgt spid="480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981" grpId="0"/>
      <p:bldP spid="358980" grpId="0"/>
      <p:bldP spid="358982" grpId="0"/>
      <p:bldP spid="364682" grpId="0" uiExpand="1" build="p"/>
      <p:bldP spid="480269" grpId="0" animBg="1"/>
      <p:bldP spid="480270"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72" y="1674773"/>
            <a:ext cx="5922627" cy="4858770"/>
          </a:xfrm>
          <a:prstGeom prst="rect">
            <a:avLst/>
          </a:prstGeom>
        </p:spPr>
      </p:pic>
      <p:sp>
        <p:nvSpPr>
          <p:cNvPr id="695315" name="Rectangle 19"/>
          <p:cNvSpPr>
            <a:spLocks noGrp="1" noChangeArrowheads="1"/>
          </p:cNvSpPr>
          <p:nvPr>
            <p:ph type="title"/>
          </p:nvPr>
        </p:nvSpPr>
        <p:spPr/>
        <p:txBody>
          <a:bodyPr/>
          <a:lstStyle/>
          <a:p>
            <a:r>
              <a:rPr lang="en-US" u="sng" dirty="0"/>
              <a:t>Balanced Port</a:t>
            </a:r>
            <a:r>
              <a:rPr lang="en-US" dirty="0"/>
              <a:t> Expansion Valve</a:t>
            </a:r>
            <a:endParaRPr lang="en-US" sz="2800" dirty="0"/>
          </a:p>
        </p:txBody>
      </p:sp>
      <p:sp>
        <p:nvSpPr>
          <p:cNvPr id="4" name="Slide Number Placeholder 3"/>
          <p:cNvSpPr>
            <a:spLocks noGrp="1"/>
          </p:cNvSpPr>
          <p:nvPr>
            <p:ph type="sldNum" sz="quarter" idx="12"/>
          </p:nvPr>
        </p:nvSpPr>
        <p:spPr>
          <a:prstGeom prst="rect">
            <a:avLst/>
          </a:prstGeom>
        </p:spPr>
        <p:txBody>
          <a:bodyPr/>
          <a:lstStyle/>
          <a:p>
            <a:fld id="{ED558AE7-9682-4A0C-9194-A2DBBDD05CA4}" type="slidenum">
              <a:rPr lang="en-US" smtClean="0"/>
              <a:pPr/>
              <a:t>17</a:t>
            </a:fld>
            <a:endParaRPr lang="en-US" dirty="0"/>
          </a:p>
        </p:txBody>
      </p:sp>
      <p:cxnSp>
        <p:nvCxnSpPr>
          <p:cNvPr id="695325" name="AutoShape 29"/>
          <p:cNvCxnSpPr>
            <a:cxnSpLocks noChangeShapeType="1"/>
          </p:cNvCxnSpPr>
          <p:nvPr/>
        </p:nvCxnSpPr>
        <p:spPr bwMode="auto">
          <a:xfrm>
            <a:off x="4473575" y="3873501"/>
            <a:ext cx="1588" cy="1588"/>
          </a:xfrm>
          <a:prstGeom prst="bentConnector3">
            <a:avLst>
              <a:gd name="adj1" fmla="val 14300000"/>
            </a:avLst>
          </a:prstGeom>
          <a:noFill/>
          <a:ln w="9525">
            <a:noFill/>
            <a:miter lim="800000"/>
            <a:headEnd/>
            <a:tailEnd/>
          </a:ln>
          <a:effectLst/>
        </p:spPr>
      </p:cxnSp>
      <p:grpSp>
        <p:nvGrpSpPr>
          <p:cNvPr id="695414" name="Group 118"/>
          <p:cNvGrpSpPr>
            <a:grpSpLocks/>
          </p:cNvGrpSpPr>
          <p:nvPr/>
        </p:nvGrpSpPr>
        <p:grpSpPr bwMode="auto">
          <a:xfrm rot="-1975167">
            <a:off x="4765546" y="1792173"/>
            <a:ext cx="492125" cy="942975"/>
            <a:chOff x="4899" y="2359"/>
            <a:chExt cx="369" cy="684"/>
          </a:xfrm>
        </p:grpSpPr>
        <p:sp>
          <p:nvSpPr>
            <p:cNvPr id="695415" name="Oval 119"/>
            <p:cNvSpPr>
              <a:spLocks noChangeArrowheads="1"/>
            </p:cNvSpPr>
            <p:nvPr/>
          </p:nvSpPr>
          <p:spPr bwMode="auto">
            <a:xfrm rot="2086778">
              <a:off x="5044" y="2359"/>
              <a:ext cx="84" cy="83"/>
            </a:xfrm>
            <a:prstGeom prst="ellipse">
              <a:avLst/>
            </a:prstGeom>
            <a:solidFill>
              <a:schemeClr val="bg1"/>
            </a:solidFill>
            <a:ln w="9525" algn="ctr">
              <a:solidFill>
                <a:srgbClr val="FE0000"/>
              </a:solidFill>
              <a:round/>
              <a:headEnd/>
              <a:tailEnd/>
            </a:ln>
            <a:effectLst/>
          </p:spPr>
          <p:txBody>
            <a:bodyPr wrap="none" lIns="274320" tIns="137160" bIns="41275" anchor="ctr"/>
            <a:lstStyle/>
            <a:p>
              <a:endParaRPr lang="en-US"/>
            </a:p>
          </p:txBody>
        </p:sp>
        <p:sp>
          <p:nvSpPr>
            <p:cNvPr id="695416" name="Rectangle 120"/>
            <p:cNvSpPr>
              <a:spLocks noChangeArrowheads="1"/>
            </p:cNvSpPr>
            <p:nvPr/>
          </p:nvSpPr>
          <p:spPr bwMode="auto">
            <a:xfrm rot="28141">
              <a:off x="5046" y="2405"/>
              <a:ext cx="76" cy="492"/>
            </a:xfrm>
            <a:prstGeom prst="rect">
              <a:avLst/>
            </a:prstGeom>
            <a:solidFill>
              <a:schemeClr val="bg1"/>
            </a:solidFill>
            <a:ln w="9525" algn="ctr">
              <a:solidFill>
                <a:srgbClr val="FE0000"/>
              </a:solidFill>
              <a:miter lim="800000"/>
              <a:headEnd/>
              <a:tailEnd/>
            </a:ln>
            <a:effectLst/>
          </p:spPr>
          <p:txBody>
            <a:bodyPr wrap="none" lIns="274320" tIns="137160" bIns="41275" anchor="ctr"/>
            <a:lstStyle/>
            <a:p>
              <a:endParaRPr lang="en-US"/>
            </a:p>
          </p:txBody>
        </p:sp>
        <p:sp>
          <p:nvSpPr>
            <p:cNvPr id="695417" name="Oval 121"/>
            <p:cNvSpPr>
              <a:spLocks noChangeArrowheads="1"/>
            </p:cNvSpPr>
            <p:nvPr/>
          </p:nvSpPr>
          <p:spPr bwMode="auto">
            <a:xfrm rot="2086778">
              <a:off x="5005" y="2889"/>
              <a:ext cx="150" cy="154"/>
            </a:xfrm>
            <a:prstGeom prst="ellipse">
              <a:avLst/>
            </a:prstGeom>
            <a:gradFill rotWithShape="1">
              <a:gsLst>
                <a:gs pos="0">
                  <a:srgbClr val="FF8200"/>
                </a:gs>
                <a:gs pos="10001">
                  <a:srgbClr val="FF0000"/>
                </a:gs>
                <a:gs pos="35001">
                  <a:srgbClr val="BA0066"/>
                </a:gs>
                <a:gs pos="70000">
                  <a:srgbClr val="66008F"/>
                </a:gs>
                <a:gs pos="100000">
                  <a:srgbClr val="000082"/>
                </a:gs>
              </a:gsLst>
              <a:path path="shape">
                <a:fillToRect l="50000" t="50000" r="50000" b="50000"/>
              </a:path>
            </a:gradFill>
            <a:ln w="9525" algn="ctr">
              <a:solidFill>
                <a:srgbClr val="FE0000"/>
              </a:solidFill>
              <a:round/>
              <a:headEnd/>
              <a:tailEnd/>
            </a:ln>
            <a:effectLst/>
          </p:spPr>
          <p:txBody>
            <a:bodyPr wrap="none" lIns="274320" tIns="137160" bIns="41275" anchor="ctr"/>
            <a:lstStyle/>
            <a:p>
              <a:endParaRPr lang="en-US"/>
            </a:p>
          </p:txBody>
        </p:sp>
        <p:sp>
          <p:nvSpPr>
            <p:cNvPr id="695418" name="Line 122"/>
            <p:cNvSpPr>
              <a:spLocks noChangeShapeType="1"/>
            </p:cNvSpPr>
            <p:nvPr/>
          </p:nvSpPr>
          <p:spPr bwMode="auto">
            <a:xfrm rot="2086778" flipH="1">
              <a:off x="5047" y="2792"/>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19" name="Line 123"/>
            <p:cNvSpPr>
              <a:spLocks noChangeShapeType="1"/>
            </p:cNvSpPr>
            <p:nvPr/>
          </p:nvSpPr>
          <p:spPr bwMode="auto">
            <a:xfrm rot="2086778" flipH="1">
              <a:off x="5048" y="2751"/>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0" name="Line 124"/>
            <p:cNvSpPr>
              <a:spLocks noChangeShapeType="1"/>
            </p:cNvSpPr>
            <p:nvPr/>
          </p:nvSpPr>
          <p:spPr bwMode="auto">
            <a:xfrm rot="2086778" flipH="1">
              <a:off x="5049" y="2707"/>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1" name="Line 125"/>
            <p:cNvSpPr>
              <a:spLocks noChangeShapeType="1"/>
            </p:cNvSpPr>
            <p:nvPr/>
          </p:nvSpPr>
          <p:spPr bwMode="auto">
            <a:xfrm rot="2086778" flipH="1">
              <a:off x="5049" y="2666"/>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2" name="Line 126"/>
            <p:cNvSpPr>
              <a:spLocks noChangeShapeType="1"/>
            </p:cNvSpPr>
            <p:nvPr/>
          </p:nvSpPr>
          <p:spPr bwMode="auto">
            <a:xfrm rot="2086778" flipH="1">
              <a:off x="5049" y="2627"/>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3" name="Line 127"/>
            <p:cNvSpPr>
              <a:spLocks noChangeShapeType="1"/>
            </p:cNvSpPr>
            <p:nvPr/>
          </p:nvSpPr>
          <p:spPr bwMode="auto">
            <a:xfrm rot="2086778" flipH="1">
              <a:off x="5049" y="2585"/>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4" name="Line 128"/>
            <p:cNvSpPr>
              <a:spLocks noChangeShapeType="1"/>
            </p:cNvSpPr>
            <p:nvPr/>
          </p:nvSpPr>
          <p:spPr bwMode="auto">
            <a:xfrm rot="2086778" flipH="1">
              <a:off x="5049" y="2547"/>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5" name="Line 129"/>
            <p:cNvSpPr>
              <a:spLocks noChangeShapeType="1"/>
            </p:cNvSpPr>
            <p:nvPr/>
          </p:nvSpPr>
          <p:spPr bwMode="auto">
            <a:xfrm rot="2086778" flipH="1">
              <a:off x="5049" y="2505"/>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6" name="Line 130"/>
            <p:cNvSpPr>
              <a:spLocks noChangeShapeType="1"/>
            </p:cNvSpPr>
            <p:nvPr/>
          </p:nvSpPr>
          <p:spPr bwMode="auto">
            <a:xfrm rot="2086778" flipH="1">
              <a:off x="5050" y="2463"/>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7" name="Line 131"/>
            <p:cNvSpPr>
              <a:spLocks noChangeShapeType="1"/>
            </p:cNvSpPr>
            <p:nvPr/>
          </p:nvSpPr>
          <p:spPr bwMode="auto">
            <a:xfrm rot="2086778" flipH="1">
              <a:off x="5051" y="2424"/>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8" name="Line 132"/>
            <p:cNvSpPr>
              <a:spLocks noChangeShapeType="1"/>
            </p:cNvSpPr>
            <p:nvPr/>
          </p:nvSpPr>
          <p:spPr bwMode="auto">
            <a:xfrm rot="2086778" flipH="1">
              <a:off x="5047" y="2832"/>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9" name="Line 133"/>
            <p:cNvSpPr>
              <a:spLocks noChangeShapeType="1"/>
            </p:cNvSpPr>
            <p:nvPr/>
          </p:nvSpPr>
          <p:spPr bwMode="auto">
            <a:xfrm rot="2086778">
              <a:off x="4955" y="2548"/>
              <a:ext cx="256" cy="377"/>
            </a:xfrm>
            <a:prstGeom prst="line">
              <a:avLst/>
            </a:prstGeom>
            <a:noFill/>
            <a:ln w="38100">
              <a:solidFill>
                <a:srgbClr val="FE0000"/>
              </a:solidFill>
              <a:round/>
              <a:headEnd/>
              <a:tailEnd/>
            </a:ln>
            <a:effectLst/>
          </p:spPr>
          <p:txBody>
            <a:bodyPr lIns="274320" tIns="137160" bIns="41275"/>
            <a:lstStyle/>
            <a:p>
              <a:endParaRPr lang="en-US"/>
            </a:p>
          </p:txBody>
        </p:sp>
        <p:sp>
          <p:nvSpPr>
            <p:cNvPr id="695430" name="Line 134"/>
            <p:cNvSpPr>
              <a:spLocks noChangeShapeType="1"/>
            </p:cNvSpPr>
            <p:nvPr/>
          </p:nvSpPr>
          <p:spPr bwMode="auto">
            <a:xfrm rot="2086778">
              <a:off x="4899" y="2440"/>
              <a:ext cx="286" cy="420"/>
            </a:xfrm>
            <a:prstGeom prst="line">
              <a:avLst/>
            </a:prstGeom>
            <a:noFill/>
            <a:ln w="9525">
              <a:solidFill>
                <a:srgbClr val="FE0000"/>
              </a:solidFill>
              <a:round/>
              <a:headEnd/>
              <a:tailEnd/>
            </a:ln>
            <a:effectLst/>
          </p:spPr>
          <p:txBody>
            <a:bodyPr lIns="274320" tIns="137160" bIns="41275"/>
            <a:lstStyle/>
            <a:p>
              <a:endParaRPr lang="en-US"/>
            </a:p>
          </p:txBody>
        </p:sp>
        <p:sp>
          <p:nvSpPr>
            <p:cNvPr id="695431" name="Line 135"/>
            <p:cNvSpPr>
              <a:spLocks noChangeShapeType="1"/>
            </p:cNvSpPr>
            <p:nvPr/>
          </p:nvSpPr>
          <p:spPr bwMode="auto">
            <a:xfrm rot="2086778">
              <a:off x="4982" y="2438"/>
              <a:ext cx="286" cy="420"/>
            </a:xfrm>
            <a:prstGeom prst="line">
              <a:avLst/>
            </a:prstGeom>
            <a:noFill/>
            <a:ln w="9525">
              <a:solidFill>
                <a:srgbClr val="FE0000"/>
              </a:solidFill>
              <a:round/>
              <a:headEnd/>
              <a:tailEnd/>
            </a:ln>
            <a:effectLst/>
          </p:spPr>
          <p:txBody>
            <a:bodyPr lIns="274320" tIns="137160" bIns="41275"/>
            <a:lstStyle/>
            <a:p>
              <a:endParaRPr lang="en-US"/>
            </a:p>
          </p:txBody>
        </p:sp>
      </p:grpSp>
      <p:sp>
        <p:nvSpPr>
          <p:cNvPr id="133" name="Text Box 132"/>
          <p:cNvSpPr txBox="1">
            <a:spLocks noChangeArrowheads="1"/>
          </p:cNvSpPr>
          <p:nvPr/>
        </p:nvSpPr>
        <p:spPr bwMode="auto">
          <a:xfrm>
            <a:off x="7199313" y="6057901"/>
            <a:ext cx="1803400" cy="475643"/>
          </a:xfrm>
          <a:prstGeom prst="rect">
            <a:avLst/>
          </a:prstGeom>
          <a:noFill/>
          <a:ln w="9525" algn="ctr">
            <a:noFill/>
            <a:miter lim="800000"/>
            <a:headEnd/>
            <a:tailEnd/>
          </a:ln>
          <a:effectLst/>
        </p:spPr>
        <p:txBody>
          <a:bodyPr lIns="274320" tIns="137160" bIns="41275">
            <a:spAutoFit/>
          </a:bodyPr>
          <a:lstStyle/>
          <a:p>
            <a:pPr algn="ctr" defTabSz="822325" eaLnBrk="1" hangingPunct="1">
              <a:lnSpc>
                <a:spcPct val="80000"/>
              </a:lnSpc>
              <a:spcBef>
                <a:spcPct val="50000"/>
              </a:spcBef>
            </a:pPr>
            <a:r>
              <a:rPr lang="en-US" b="1" i="1" dirty="0">
                <a:solidFill>
                  <a:srgbClr val="E7A5BE"/>
                </a:solidFill>
                <a:latin typeface="Arial" charset="0"/>
              </a:rPr>
              <a:t>R-410A</a:t>
            </a:r>
          </a:p>
        </p:txBody>
      </p:sp>
      <p:sp>
        <p:nvSpPr>
          <p:cNvPr id="125" name="Text Box 139"/>
          <p:cNvSpPr txBox="1">
            <a:spLocks noChangeArrowheads="1"/>
          </p:cNvSpPr>
          <p:nvPr/>
        </p:nvSpPr>
        <p:spPr bwMode="auto">
          <a:xfrm>
            <a:off x="240237" y="5327288"/>
            <a:ext cx="2743200" cy="954107"/>
          </a:xfrm>
          <a:prstGeom prst="rect">
            <a:avLst/>
          </a:prstGeom>
          <a:noFill/>
          <a:ln w="15875">
            <a:solidFill>
              <a:srgbClr val="FE0000"/>
            </a:solidFill>
            <a:miter lim="800000"/>
            <a:headEnd/>
            <a:tailEnd/>
          </a:ln>
          <a:effectLst/>
        </p:spPr>
        <p:txBody>
          <a:bodyPr>
            <a:spAutoFit/>
          </a:bodyPr>
          <a:lstStyle/>
          <a:p>
            <a:pPr algn="r">
              <a:spcBef>
                <a:spcPct val="50000"/>
              </a:spcBef>
              <a:buClr>
                <a:schemeClr val="hlink"/>
              </a:buClr>
              <a:buFont typeface="Wingdings 3" pitchFamily="18" charset="2"/>
              <a:buNone/>
            </a:pPr>
            <a:r>
              <a:rPr lang="en-US" sz="1400" b="1" dirty="0">
                <a:solidFill>
                  <a:srgbClr val="FE0000"/>
                </a:solidFill>
                <a:latin typeface="Arial" charset="0"/>
              </a:rPr>
              <a:t>Evap. Outlet Temp</a:t>
            </a:r>
            <a:r>
              <a:rPr lang="en-US" sz="1400" dirty="0">
                <a:solidFill>
                  <a:srgbClr val="FE0000"/>
                </a:solidFill>
                <a:latin typeface="Arial" charset="0"/>
              </a:rPr>
              <a:t> </a:t>
            </a:r>
            <a:r>
              <a:rPr lang="en-US" sz="1400" b="1" dirty="0">
                <a:solidFill>
                  <a:srgbClr val="FE0000"/>
                </a:solidFill>
                <a:latin typeface="Arial" charset="0"/>
              </a:rPr>
              <a:t>= 57°F</a:t>
            </a:r>
          </a:p>
          <a:p>
            <a:pPr algn="r">
              <a:spcBef>
                <a:spcPct val="50000"/>
              </a:spcBef>
              <a:buClr>
                <a:schemeClr val="hlink"/>
              </a:buClr>
              <a:buFont typeface="Wingdings 3" pitchFamily="18" charset="2"/>
              <a:buNone/>
            </a:pPr>
            <a:r>
              <a:rPr lang="en-US" sz="1400" b="1" dirty="0" err="1">
                <a:solidFill>
                  <a:srgbClr val="FE0000"/>
                </a:solidFill>
                <a:latin typeface="Arial" charset="0"/>
              </a:rPr>
              <a:t>Evap</a:t>
            </a:r>
            <a:r>
              <a:rPr lang="en-US" sz="1400" b="1" dirty="0">
                <a:solidFill>
                  <a:srgbClr val="FE0000"/>
                </a:solidFill>
                <a:latin typeface="Arial" charset="0"/>
              </a:rPr>
              <a:t> Saturation Temp = 50°F</a:t>
            </a:r>
          </a:p>
          <a:p>
            <a:pPr algn="r">
              <a:spcBef>
                <a:spcPct val="50000"/>
              </a:spcBef>
              <a:buClr>
                <a:schemeClr val="hlink"/>
              </a:buClr>
              <a:buFont typeface="Wingdings 3" pitchFamily="18" charset="2"/>
              <a:buNone/>
            </a:pPr>
            <a:r>
              <a:rPr lang="en-US" sz="1400" b="1" dirty="0">
                <a:solidFill>
                  <a:srgbClr val="FE0000"/>
                </a:solidFill>
                <a:latin typeface="Arial" charset="0"/>
              </a:rPr>
              <a:t>Superheat =   7°F</a:t>
            </a:r>
          </a:p>
        </p:txBody>
      </p:sp>
      <p:sp>
        <p:nvSpPr>
          <p:cNvPr id="126" name="Rectangle 144"/>
          <p:cNvSpPr>
            <a:spLocks noChangeArrowheads="1"/>
          </p:cNvSpPr>
          <p:nvPr/>
        </p:nvSpPr>
        <p:spPr bwMode="auto">
          <a:xfrm>
            <a:off x="46581" y="1354137"/>
            <a:ext cx="2738570" cy="574132"/>
          </a:xfrm>
          <a:prstGeom prst="rect">
            <a:avLst/>
          </a:prstGeom>
          <a:noFill/>
          <a:ln w="9525" algn="ctr">
            <a:solidFill>
              <a:srgbClr val="FE0000"/>
            </a:solidFill>
            <a:miter lim="800000"/>
            <a:headEnd/>
            <a:tailEnd/>
          </a:ln>
          <a:effectLst/>
        </p:spPr>
        <p:txBody>
          <a:bodyPr wrap="none" lIns="274320" tIns="137160" bIns="41275">
            <a:spAutoFit/>
          </a:bodyPr>
          <a:lstStyle/>
          <a:p>
            <a:pPr algn="r" defTabSz="822325" eaLnBrk="1" hangingPunct="1">
              <a:lnSpc>
                <a:spcPct val="80000"/>
              </a:lnSpc>
              <a:spcBef>
                <a:spcPts val="7200"/>
              </a:spcBef>
            </a:pPr>
            <a:r>
              <a:rPr lang="en-US" sz="3200" b="1" dirty="0">
                <a:solidFill>
                  <a:srgbClr val="FE0000"/>
                </a:solidFill>
                <a:latin typeface="Arial" charset="0"/>
              </a:rPr>
              <a:t>F1 = F2 + F3</a:t>
            </a:r>
          </a:p>
        </p:txBody>
      </p:sp>
      <p:sp>
        <p:nvSpPr>
          <p:cNvPr id="127" name="Text Box 86"/>
          <p:cNvSpPr txBox="1">
            <a:spLocks noChangeArrowheads="1"/>
          </p:cNvSpPr>
          <p:nvPr/>
        </p:nvSpPr>
        <p:spPr bwMode="auto">
          <a:xfrm>
            <a:off x="4751321" y="1720239"/>
            <a:ext cx="685800" cy="307777"/>
          </a:xfrm>
          <a:prstGeom prst="rect">
            <a:avLst/>
          </a:prstGeom>
          <a:noFill/>
          <a:ln w="15875">
            <a:noFill/>
            <a:miter lim="800000"/>
            <a:headEnd/>
            <a:tailEnd/>
          </a:ln>
          <a:effectLst/>
        </p:spPr>
        <p:txBody>
          <a:bodyPr>
            <a:spAutoFit/>
          </a:bodyPr>
          <a:lstStyle/>
          <a:p>
            <a:pPr algn="r">
              <a:spcBef>
                <a:spcPct val="50000"/>
              </a:spcBef>
              <a:buClr>
                <a:schemeClr val="hlink"/>
              </a:buClr>
              <a:buFont typeface="Wingdings 3" pitchFamily="18" charset="2"/>
              <a:buNone/>
            </a:pPr>
            <a:r>
              <a:rPr lang="en-US" sz="1400" b="1" dirty="0">
                <a:solidFill>
                  <a:srgbClr val="FE0000"/>
                </a:solidFill>
                <a:latin typeface="Arial" charset="0"/>
              </a:rPr>
              <a:t>57°F</a:t>
            </a:r>
          </a:p>
        </p:txBody>
      </p:sp>
      <p:sp>
        <p:nvSpPr>
          <p:cNvPr id="128" name="Text Box 87"/>
          <p:cNvSpPr txBox="1">
            <a:spLocks noChangeArrowheads="1"/>
          </p:cNvSpPr>
          <p:nvPr/>
        </p:nvSpPr>
        <p:spPr bwMode="auto">
          <a:xfrm>
            <a:off x="6695973" y="1858345"/>
            <a:ext cx="1276350" cy="523220"/>
          </a:xfrm>
          <a:prstGeom prst="rect">
            <a:avLst/>
          </a:prstGeom>
          <a:noFill/>
          <a:ln w="9525">
            <a:noFill/>
            <a:miter lim="800000"/>
            <a:headEnd/>
            <a:tailEnd/>
          </a:ln>
          <a:effectLst/>
        </p:spPr>
        <p:txBody>
          <a:bodyPr wrap="square">
            <a:spAutoFit/>
          </a:bodyPr>
          <a:lstStyle/>
          <a:p>
            <a:pPr>
              <a:spcBef>
                <a:spcPts val="0"/>
              </a:spcBef>
              <a:buClr>
                <a:schemeClr val="hlink"/>
              </a:buClr>
              <a:buFont typeface="Wingdings 3" pitchFamily="18" charset="2"/>
              <a:buNone/>
            </a:pPr>
            <a:r>
              <a:rPr lang="en-US" sz="1400" dirty="0">
                <a:solidFill>
                  <a:srgbClr val="1504F8"/>
                </a:solidFill>
                <a:latin typeface="Arial" charset="0"/>
              </a:rPr>
              <a:t>143 psig (F2)</a:t>
            </a:r>
          </a:p>
          <a:p>
            <a:pPr>
              <a:spcBef>
                <a:spcPts val="0"/>
              </a:spcBef>
              <a:buClr>
                <a:schemeClr val="hlink"/>
              </a:buClr>
              <a:buFont typeface="Wingdings 3" pitchFamily="18" charset="2"/>
              <a:buNone/>
            </a:pPr>
            <a:r>
              <a:rPr lang="en-US" sz="1400" dirty="0">
                <a:solidFill>
                  <a:srgbClr val="1504F8"/>
                </a:solidFill>
                <a:latin typeface="Arial" charset="0"/>
              </a:rPr>
              <a:t>50°F SST</a:t>
            </a:r>
          </a:p>
        </p:txBody>
      </p:sp>
      <p:sp>
        <p:nvSpPr>
          <p:cNvPr id="129" name="Text Box 140"/>
          <p:cNvSpPr txBox="1">
            <a:spLocks noChangeArrowheads="1"/>
          </p:cNvSpPr>
          <p:nvPr/>
        </p:nvSpPr>
        <p:spPr bwMode="auto">
          <a:xfrm>
            <a:off x="3800914" y="2263661"/>
            <a:ext cx="1160463" cy="426399"/>
          </a:xfrm>
          <a:prstGeom prst="rect">
            <a:avLst/>
          </a:prstGeom>
          <a:noFill/>
          <a:ln w="9525" algn="ctr">
            <a:noFill/>
            <a:miter lim="800000"/>
            <a:headEnd/>
            <a:tailEnd/>
          </a:ln>
          <a:effectLst/>
        </p:spPr>
        <p:txBody>
          <a:bodyPr lIns="274320" tIns="137160" bIns="41275">
            <a:spAutoFit/>
          </a:bodyPr>
          <a:lstStyle/>
          <a:p>
            <a:pPr>
              <a:spcBef>
                <a:spcPct val="50000"/>
              </a:spcBef>
            </a:pPr>
            <a:r>
              <a:rPr lang="en-US" sz="1600" dirty="0">
                <a:latin typeface="Arial" charset="0"/>
              </a:rPr>
              <a:t>162 psig</a:t>
            </a:r>
          </a:p>
        </p:txBody>
      </p:sp>
      <p:sp>
        <p:nvSpPr>
          <p:cNvPr id="134" name="Text Box 141"/>
          <p:cNvSpPr txBox="1">
            <a:spLocks noChangeArrowheads="1"/>
          </p:cNvSpPr>
          <p:nvPr/>
        </p:nvSpPr>
        <p:spPr bwMode="auto">
          <a:xfrm>
            <a:off x="3243949" y="5620153"/>
            <a:ext cx="1263808" cy="632609"/>
          </a:xfrm>
          <a:prstGeom prst="rect">
            <a:avLst/>
          </a:prstGeom>
          <a:noFill/>
          <a:ln w="38100" algn="ctr">
            <a:noFill/>
            <a:miter lim="800000"/>
            <a:headEnd/>
            <a:tailEnd type="none" w="lg" len="lg"/>
          </a:ln>
          <a:effectLst/>
        </p:spPr>
        <p:txBody>
          <a:bodyPr wrap="none" lIns="274320" tIns="137160" bIns="41275" anchor="ctr" anchorCtr="1">
            <a:spAutoFit/>
          </a:bodyPr>
          <a:lstStyle/>
          <a:p>
            <a:pPr algn="ctr" defTabSz="822325" eaLnBrk="1" hangingPunct="1">
              <a:lnSpc>
                <a:spcPct val="80000"/>
              </a:lnSpc>
              <a:spcBef>
                <a:spcPct val="50000"/>
              </a:spcBef>
            </a:pPr>
            <a:r>
              <a:rPr lang="en-US" sz="1400" dirty="0">
                <a:solidFill>
                  <a:srgbClr val="1504F8"/>
                </a:solidFill>
                <a:latin typeface="Arial" charset="0"/>
              </a:rPr>
              <a:t>Spring (F3)</a:t>
            </a:r>
          </a:p>
          <a:p>
            <a:pPr algn="ctr" defTabSz="822325" eaLnBrk="1" hangingPunct="1">
              <a:lnSpc>
                <a:spcPct val="80000"/>
              </a:lnSpc>
              <a:spcBef>
                <a:spcPct val="50000"/>
              </a:spcBef>
            </a:pPr>
            <a:r>
              <a:rPr lang="en-US" sz="1400" dirty="0">
                <a:solidFill>
                  <a:srgbClr val="1504F8"/>
                </a:solidFill>
                <a:latin typeface="Arial" charset="0"/>
              </a:rPr>
              <a:t>19 psig</a:t>
            </a:r>
          </a:p>
        </p:txBody>
      </p:sp>
      <p:pic>
        <p:nvPicPr>
          <p:cNvPr id="132" name="Picture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330" y="1918716"/>
            <a:ext cx="465696" cy="753298"/>
          </a:xfrm>
          <a:prstGeom prst="rect">
            <a:avLst/>
          </a:prstGeom>
        </p:spPr>
      </p:pic>
      <p:sp>
        <p:nvSpPr>
          <p:cNvPr id="33" name="Text Box 70"/>
          <p:cNvSpPr txBox="1">
            <a:spLocks noChangeArrowheads="1"/>
          </p:cNvSpPr>
          <p:nvPr/>
        </p:nvSpPr>
        <p:spPr bwMode="auto">
          <a:xfrm>
            <a:off x="228687" y="3604150"/>
            <a:ext cx="2427288" cy="1446550"/>
          </a:xfrm>
          <a:prstGeom prst="rect">
            <a:avLst/>
          </a:prstGeom>
          <a:noFill/>
          <a:ln w="15875">
            <a:noFill/>
            <a:miter lim="800000"/>
            <a:headEnd/>
            <a:tailEnd/>
          </a:ln>
          <a:effectLst/>
        </p:spPr>
        <p:txBody>
          <a:bodyPr>
            <a:spAutoFit/>
          </a:bodyPr>
          <a:lstStyle/>
          <a:p>
            <a:pPr>
              <a:spcBef>
                <a:spcPct val="50000"/>
              </a:spcBef>
              <a:buClr>
                <a:schemeClr val="hlink"/>
              </a:buClr>
              <a:buSzPct val="90000"/>
              <a:buFont typeface="Wingdings" pitchFamily="2" charset="2"/>
              <a:buNone/>
            </a:pPr>
            <a:endParaRPr lang="en-US" sz="2200" b="1" dirty="0">
              <a:solidFill>
                <a:srgbClr val="FE0000"/>
              </a:solidFill>
              <a:latin typeface="Arial" charset="0"/>
            </a:endParaRPr>
          </a:p>
          <a:p>
            <a:pPr>
              <a:spcBef>
                <a:spcPct val="50000"/>
              </a:spcBef>
              <a:buClr>
                <a:schemeClr val="hlink"/>
              </a:buClr>
              <a:buSzPct val="90000"/>
              <a:buFont typeface="Wingdings" pitchFamily="2" charset="2"/>
              <a:buNone/>
            </a:pPr>
            <a:r>
              <a:rPr lang="en-US" sz="2200" b="1" dirty="0">
                <a:solidFill>
                  <a:srgbClr val="FE0000"/>
                </a:solidFill>
                <a:latin typeface="Arial" charset="0"/>
              </a:rPr>
              <a:t>F1 = 143 + 19</a:t>
            </a:r>
          </a:p>
          <a:p>
            <a:pPr>
              <a:spcBef>
                <a:spcPct val="50000"/>
              </a:spcBef>
              <a:buClr>
                <a:schemeClr val="hlink"/>
              </a:buClr>
              <a:buSzPct val="90000"/>
              <a:buFont typeface="Wingdings" pitchFamily="2" charset="2"/>
              <a:buNone/>
            </a:pPr>
            <a:r>
              <a:rPr lang="en-US" sz="2200" b="1" dirty="0">
                <a:solidFill>
                  <a:srgbClr val="FE0000"/>
                </a:solidFill>
                <a:latin typeface="Arial" charset="0"/>
              </a:rPr>
              <a:t>F1 = 162 psig</a:t>
            </a:r>
          </a:p>
        </p:txBody>
      </p:sp>
    </p:spTree>
    <p:extLst>
      <p:ext uri="{BB962C8B-B14F-4D97-AF65-F5344CB8AC3E}">
        <p14:creationId xmlns:p14="http://schemas.microsoft.com/office/powerpoint/2010/main" val="3806998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749"/>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animEffect transition="in" filter="fade">
                                      <p:cBhvr>
                                        <p:cTn id="11" dur="500"/>
                                        <p:tgtEl>
                                          <p:spTgt spid="132"/>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28"/>
                                        </p:tgtEl>
                                        <p:attrNameLst>
                                          <p:attrName>style.visibility</p:attrName>
                                        </p:attrNameLst>
                                      </p:cBhvr>
                                      <p:to>
                                        <p:strVal val="visible"/>
                                      </p:to>
                                    </p:set>
                                    <p:animEffect transition="in" filter="wipe(up)">
                                      <p:cBhvr>
                                        <p:cTn id="14" dur="500"/>
                                        <p:tgtEl>
                                          <p:spTgt spid="128"/>
                                        </p:tgtEl>
                                      </p:cBhvr>
                                    </p:animEffect>
                                  </p:childTnLst>
                                </p:cTn>
                              </p:par>
                              <p:par>
                                <p:cTn id="15" presetID="8" presetClass="entr" presetSubtype="16" fill="hold" grpId="0" nodeType="withEffect">
                                  <p:stCondLst>
                                    <p:cond delay="0"/>
                                  </p:stCondLst>
                                  <p:childTnLst>
                                    <p:set>
                                      <p:cBhvr>
                                        <p:cTn id="16" dur="1" fill="hold">
                                          <p:stCondLst>
                                            <p:cond delay="0"/>
                                          </p:stCondLst>
                                        </p:cTn>
                                        <p:tgtEl>
                                          <p:spTgt spid="134"/>
                                        </p:tgtEl>
                                        <p:attrNameLst>
                                          <p:attrName>style.visibility</p:attrName>
                                        </p:attrNameLst>
                                      </p:cBhvr>
                                      <p:to>
                                        <p:strVal val="visible"/>
                                      </p:to>
                                    </p:set>
                                    <p:animEffect transition="in" filter="diamond(in)">
                                      <p:cBhvr>
                                        <p:cTn id="17" dur="1000"/>
                                        <p:tgtEl>
                                          <p:spTgt spid="13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499"/>
                                          </p:stCondLst>
                                        </p:cTn>
                                        <p:tgtEl>
                                          <p:spTgt spid="3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3">
                                            <p:txEl>
                                              <p:pRg st="1" end="1"/>
                                            </p:txEl>
                                          </p:spTgt>
                                        </p:tgtEl>
                                        <p:attrNameLst>
                                          <p:attrName>ppt_c</p:attrName>
                                        </p:attrNameLst>
                                      </p:cBhvr>
                                      <p:to>
                                        <a:schemeClr val="accent2"/>
                                      </p:to>
                                    </p:animClr>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3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3">
                                            <p:txEl>
                                              <p:pRg st="2" end="2"/>
                                            </p:txEl>
                                          </p:spTgt>
                                        </p:tgtEl>
                                        <p:attrNameLst>
                                          <p:attrName>ppt_c</p:attrName>
                                        </p:attrNameLst>
                                      </p:cBhvr>
                                      <p:to>
                                        <a:schemeClr val="accent2"/>
                                      </p:to>
                                    </p:animClr>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95414"/>
                                        </p:tgtEl>
                                        <p:attrNameLst>
                                          <p:attrName>style.visibility</p:attrName>
                                        </p:attrNameLst>
                                      </p:cBhvr>
                                      <p:to>
                                        <p:strVal val="visible"/>
                                      </p:to>
                                    </p:set>
                                    <p:animEffect transition="in" filter="wipe(down)">
                                      <p:cBhvr>
                                        <p:cTn id="34" dur="500"/>
                                        <p:tgtEl>
                                          <p:spTgt spid="695414"/>
                                        </p:tgtEl>
                                      </p:cBhvr>
                                    </p:animEffect>
                                  </p:childTnLst>
                                </p:cTn>
                              </p:par>
                            </p:childTnLst>
                          </p:cTn>
                        </p:par>
                        <p:par>
                          <p:cTn id="35" fill="hold">
                            <p:stCondLst>
                              <p:cond delay="500"/>
                            </p:stCondLst>
                            <p:childTnLst>
                              <p:par>
                                <p:cTn id="36" presetID="16" presetClass="entr" presetSubtype="26" fill="hold" grpId="0" nodeType="afterEffect">
                                  <p:stCondLst>
                                    <p:cond delay="0"/>
                                  </p:stCondLst>
                                  <p:childTnLst>
                                    <p:set>
                                      <p:cBhvr>
                                        <p:cTn id="37" dur="1" fill="hold">
                                          <p:stCondLst>
                                            <p:cond delay="0"/>
                                          </p:stCondLst>
                                        </p:cTn>
                                        <p:tgtEl>
                                          <p:spTgt spid="127"/>
                                        </p:tgtEl>
                                        <p:attrNameLst>
                                          <p:attrName>style.visibility</p:attrName>
                                        </p:attrNameLst>
                                      </p:cBhvr>
                                      <p:to>
                                        <p:strVal val="visible"/>
                                      </p:to>
                                    </p:set>
                                    <p:animEffect transition="in" filter="barn(inHorizontal)">
                                      <p:cBhvr>
                                        <p:cTn id="38" dur="500"/>
                                        <p:tgtEl>
                                          <p:spTgt spid="127"/>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32" fill="hold" grpId="0" nodeType="clickEffect">
                                  <p:stCondLst>
                                    <p:cond delay="0"/>
                                  </p:stCondLst>
                                  <p:childTnLst>
                                    <p:set>
                                      <p:cBhvr>
                                        <p:cTn id="42" dur="1" fill="hold">
                                          <p:stCondLst>
                                            <p:cond delay="0"/>
                                          </p:stCondLst>
                                        </p:cTn>
                                        <p:tgtEl>
                                          <p:spTgt spid="125">
                                            <p:bg/>
                                          </p:spTgt>
                                        </p:tgtEl>
                                        <p:attrNameLst>
                                          <p:attrName>style.visibility</p:attrName>
                                        </p:attrNameLst>
                                      </p:cBhvr>
                                      <p:to>
                                        <p:strVal val="visible"/>
                                      </p:to>
                                    </p:set>
                                    <p:animEffect transition="in" filter="box(out)">
                                      <p:cBhvr>
                                        <p:cTn id="43" dur="500"/>
                                        <p:tgtEl>
                                          <p:spTgt spid="125">
                                            <p:bg/>
                                          </p:spTgt>
                                        </p:tgtEl>
                                      </p:cBhvr>
                                    </p:animEffect>
                                  </p:childTnLst>
                                  <p:subTnLst>
                                    <p:animClr clrSpc="rgb" dir="cw">
                                      <p:cBhvr override="childStyle">
                                        <p:cTn dur="1" fill="hold" display="0" masterRel="nextClick" afterEffect="1"/>
                                        <p:tgtEl>
                                          <p:spTgt spid="125">
                                            <p:bg/>
                                          </p:spTgt>
                                        </p:tgtEl>
                                        <p:attrNameLst>
                                          <p:attrName>ppt_c</p:attrName>
                                        </p:attrNameLst>
                                      </p:cBhvr>
                                      <p:to>
                                        <a:srgbClr val="0000FF"/>
                                      </p:to>
                                    </p:animClr>
                                  </p:subTnLst>
                                </p:cTn>
                              </p:par>
                            </p:childTnLst>
                          </p:cTn>
                        </p:par>
                        <p:par>
                          <p:cTn id="44" fill="hold">
                            <p:stCondLst>
                              <p:cond delay="500"/>
                            </p:stCondLst>
                            <p:childTnLst>
                              <p:par>
                                <p:cTn id="45" presetID="4" presetClass="entr" presetSubtype="32" fill="hold" grpId="0" nodeType="afterEffect">
                                  <p:stCondLst>
                                    <p:cond delay="500"/>
                                  </p:stCondLst>
                                  <p:childTnLst>
                                    <p:set>
                                      <p:cBhvr>
                                        <p:cTn id="46" dur="1" fill="hold">
                                          <p:stCondLst>
                                            <p:cond delay="0"/>
                                          </p:stCondLst>
                                        </p:cTn>
                                        <p:tgtEl>
                                          <p:spTgt spid="125">
                                            <p:txEl>
                                              <p:pRg st="0" end="0"/>
                                            </p:txEl>
                                          </p:spTgt>
                                        </p:tgtEl>
                                        <p:attrNameLst>
                                          <p:attrName>style.visibility</p:attrName>
                                        </p:attrNameLst>
                                      </p:cBhvr>
                                      <p:to>
                                        <p:strVal val="visible"/>
                                      </p:to>
                                    </p:set>
                                    <p:animEffect transition="in" filter="box(out)">
                                      <p:cBhvr>
                                        <p:cTn id="47" dur="500"/>
                                        <p:tgtEl>
                                          <p:spTgt spid="125">
                                            <p:txEl>
                                              <p:pRg st="0" end="0"/>
                                            </p:txEl>
                                          </p:spTgt>
                                        </p:tgtEl>
                                      </p:cBhvr>
                                    </p:animEffect>
                                  </p:childTnLst>
                                  <p:subTnLst>
                                    <p:animClr clrSpc="rgb" dir="cw">
                                      <p:cBhvr override="childStyle">
                                        <p:cTn dur="1" fill="hold" display="0" masterRel="nextClick" afterEffect="1"/>
                                        <p:tgtEl>
                                          <p:spTgt spid="125">
                                            <p:txEl>
                                              <p:pRg st="0" end="0"/>
                                            </p:txEl>
                                          </p:spTgt>
                                        </p:tgtEl>
                                        <p:attrNameLst>
                                          <p:attrName>ppt_c</p:attrName>
                                        </p:attrNameLst>
                                      </p:cBhvr>
                                      <p:to>
                                        <a:srgbClr val="0000FF"/>
                                      </p:to>
                                    </p:animClr>
                                  </p:subTnLst>
                                </p:cTn>
                              </p:par>
                            </p:childTnLst>
                          </p:cTn>
                        </p:par>
                        <p:par>
                          <p:cTn id="48" fill="hold">
                            <p:stCondLst>
                              <p:cond delay="1500"/>
                            </p:stCondLst>
                            <p:childTnLst>
                              <p:par>
                                <p:cTn id="49" presetID="4" presetClass="entr" presetSubtype="32" fill="hold" grpId="0" nodeType="afterEffect">
                                  <p:stCondLst>
                                    <p:cond delay="500"/>
                                  </p:stCondLst>
                                  <p:childTnLst>
                                    <p:set>
                                      <p:cBhvr>
                                        <p:cTn id="50" dur="1" fill="hold">
                                          <p:stCondLst>
                                            <p:cond delay="0"/>
                                          </p:stCondLst>
                                        </p:cTn>
                                        <p:tgtEl>
                                          <p:spTgt spid="125">
                                            <p:txEl>
                                              <p:pRg st="1" end="1"/>
                                            </p:txEl>
                                          </p:spTgt>
                                        </p:tgtEl>
                                        <p:attrNameLst>
                                          <p:attrName>style.visibility</p:attrName>
                                        </p:attrNameLst>
                                      </p:cBhvr>
                                      <p:to>
                                        <p:strVal val="visible"/>
                                      </p:to>
                                    </p:set>
                                    <p:animEffect transition="in" filter="box(out)">
                                      <p:cBhvr>
                                        <p:cTn id="51" dur="500"/>
                                        <p:tgtEl>
                                          <p:spTgt spid="125">
                                            <p:txEl>
                                              <p:pRg st="1" end="1"/>
                                            </p:txEl>
                                          </p:spTgt>
                                        </p:tgtEl>
                                      </p:cBhvr>
                                    </p:animEffect>
                                  </p:childTnLst>
                                  <p:subTnLst>
                                    <p:animClr clrSpc="rgb" dir="cw">
                                      <p:cBhvr override="childStyle">
                                        <p:cTn dur="1" fill="hold" display="0" masterRel="nextClick" afterEffect="1"/>
                                        <p:tgtEl>
                                          <p:spTgt spid="125">
                                            <p:txEl>
                                              <p:pRg st="1" end="1"/>
                                            </p:txEl>
                                          </p:spTgt>
                                        </p:tgtEl>
                                        <p:attrNameLst>
                                          <p:attrName>ppt_c</p:attrName>
                                        </p:attrNameLst>
                                      </p:cBhvr>
                                      <p:to>
                                        <a:srgbClr val="0000FF"/>
                                      </p:to>
                                    </p:animClr>
                                  </p:subTnLst>
                                </p:cTn>
                              </p:par>
                            </p:childTnLst>
                          </p:cTn>
                        </p:par>
                        <p:par>
                          <p:cTn id="52" fill="hold">
                            <p:stCondLst>
                              <p:cond delay="2500"/>
                            </p:stCondLst>
                            <p:childTnLst>
                              <p:par>
                                <p:cTn id="53" presetID="4" presetClass="entr" presetSubtype="32" fill="hold" grpId="0" nodeType="afterEffect">
                                  <p:stCondLst>
                                    <p:cond delay="500"/>
                                  </p:stCondLst>
                                  <p:childTnLst>
                                    <p:set>
                                      <p:cBhvr>
                                        <p:cTn id="54" dur="1" fill="hold">
                                          <p:stCondLst>
                                            <p:cond delay="0"/>
                                          </p:stCondLst>
                                        </p:cTn>
                                        <p:tgtEl>
                                          <p:spTgt spid="125">
                                            <p:txEl>
                                              <p:pRg st="2" end="2"/>
                                            </p:txEl>
                                          </p:spTgt>
                                        </p:tgtEl>
                                        <p:attrNameLst>
                                          <p:attrName>style.visibility</p:attrName>
                                        </p:attrNameLst>
                                      </p:cBhvr>
                                      <p:to>
                                        <p:strVal val="visible"/>
                                      </p:to>
                                    </p:set>
                                    <p:animEffect transition="in" filter="box(out)">
                                      <p:cBhvr>
                                        <p:cTn id="55" dur="500"/>
                                        <p:tgtEl>
                                          <p:spTgt spid="1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build="p" animBg="1" autoUpdateAnimBg="0"/>
      <p:bldP spid="126" grpId="0" animBg="1"/>
      <p:bldP spid="127" grpId="0"/>
      <p:bldP spid="128" grpId="0"/>
      <p:bldP spid="129" grpId="0"/>
      <p:bldP spid="134" grpId="0"/>
      <p:bldP spid="3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72" y="1674773"/>
            <a:ext cx="5922626" cy="4858770"/>
          </a:xfrm>
          <a:prstGeom prst="rect">
            <a:avLst/>
          </a:prstGeom>
        </p:spPr>
      </p:pic>
      <p:cxnSp>
        <p:nvCxnSpPr>
          <p:cNvPr id="695325" name="AutoShape 29"/>
          <p:cNvCxnSpPr>
            <a:cxnSpLocks noChangeShapeType="1"/>
          </p:cNvCxnSpPr>
          <p:nvPr/>
        </p:nvCxnSpPr>
        <p:spPr bwMode="auto">
          <a:xfrm>
            <a:off x="4473575" y="3873501"/>
            <a:ext cx="1588" cy="1588"/>
          </a:xfrm>
          <a:prstGeom prst="bentConnector3">
            <a:avLst>
              <a:gd name="adj1" fmla="val 14300000"/>
            </a:avLst>
          </a:prstGeom>
          <a:noFill/>
          <a:ln w="9525">
            <a:noFill/>
            <a:miter lim="800000"/>
            <a:headEnd/>
            <a:tailEnd/>
          </a:ln>
          <a:effectLst/>
        </p:spPr>
      </p:cxnSp>
      <p:grpSp>
        <p:nvGrpSpPr>
          <p:cNvPr id="695414" name="Group 118"/>
          <p:cNvGrpSpPr>
            <a:grpSpLocks/>
          </p:cNvGrpSpPr>
          <p:nvPr/>
        </p:nvGrpSpPr>
        <p:grpSpPr bwMode="auto">
          <a:xfrm rot="-1975167">
            <a:off x="4765546" y="1792173"/>
            <a:ext cx="492125" cy="942975"/>
            <a:chOff x="4899" y="2359"/>
            <a:chExt cx="369" cy="684"/>
          </a:xfrm>
        </p:grpSpPr>
        <p:sp>
          <p:nvSpPr>
            <p:cNvPr id="695415" name="Oval 119"/>
            <p:cNvSpPr>
              <a:spLocks noChangeArrowheads="1"/>
            </p:cNvSpPr>
            <p:nvPr/>
          </p:nvSpPr>
          <p:spPr bwMode="auto">
            <a:xfrm rot="2086778">
              <a:off x="5044" y="2359"/>
              <a:ext cx="84" cy="83"/>
            </a:xfrm>
            <a:prstGeom prst="ellipse">
              <a:avLst/>
            </a:prstGeom>
            <a:solidFill>
              <a:schemeClr val="bg1"/>
            </a:solidFill>
            <a:ln w="9525" algn="ctr">
              <a:solidFill>
                <a:srgbClr val="FE0000"/>
              </a:solidFill>
              <a:round/>
              <a:headEnd/>
              <a:tailEnd/>
            </a:ln>
            <a:effectLst/>
          </p:spPr>
          <p:txBody>
            <a:bodyPr wrap="none" lIns="274320" tIns="137160" bIns="41275" anchor="ctr"/>
            <a:lstStyle/>
            <a:p>
              <a:endParaRPr lang="en-US"/>
            </a:p>
          </p:txBody>
        </p:sp>
        <p:sp>
          <p:nvSpPr>
            <p:cNvPr id="695416" name="Rectangle 120"/>
            <p:cNvSpPr>
              <a:spLocks noChangeArrowheads="1"/>
            </p:cNvSpPr>
            <p:nvPr/>
          </p:nvSpPr>
          <p:spPr bwMode="auto">
            <a:xfrm rot="28141">
              <a:off x="5046" y="2405"/>
              <a:ext cx="76" cy="492"/>
            </a:xfrm>
            <a:prstGeom prst="rect">
              <a:avLst/>
            </a:prstGeom>
            <a:solidFill>
              <a:schemeClr val="bg1"/>
            </a:solidFill>
            <a:ln w="9525" algn="ctr">
              <a:solidFill>
                <a:srgbClr val="FE0000"/>
              </a:solidFill>
              <a:miter lim="800000"/>
              <a:headEnd/>
              <a:tailEnd/>
            </a:ln>
            <a:effectLst/>
          </p:spPr>
          <p:txBody>
            <a:bodyPr wrap="none" lIns="274320" tIns="137160" bIns="41275" anchor="ctr"/>
            <a:lstStyle/>
            <a:p>
              <a:endParaRPr lang="en-US"/>
            </a:p>
          </p:txBody>
        </p:sp>
        <p:sp>
          <p:nvSpPr>
            <p:cNvPr id="695417" name="Oval 121"/>
            <p:cNvSpPr>
              <a:spLocks noChangeArrowheads="1"/>
            </p:cNvSpPr>
            <p:nvPr/>
          </p:nvSpPr>
          <p:spPr bwMode="auto">
            <a:xfrm rot="2086778">
              <a:off x="5005" y="2889"/>
              <a:ext cx="150" cy="154"/>
            </a:xfrm>
            <a:prstGeom prst="ellipse">
              <a:avLst/>
            </a:prstGeom>
            <a:gradFill rotWithShape="1">
              <a:gsLst>
                <a:gs pos="0">
                  <a:srgbClr val="FF8200"/>
                </a:gs>
                <a:gs pos="10001">
                  <a:srgbClr val="FF0000"/>
                </a:gs>
                <a:gs pos="35001">
                  <a:srgbClr val="BA0066"/>
                </a:gs>
                <a:gs pos="70000">
                  <a:srgbClr val="66008F"/>
                </a:gs>
                <a:gs pos="100000">
                  <a:srgbClr val="000082"/>
                </a:gs>
              </a:gsLst>
              <a:path path="shape">
                <a:fillToRect l="50000" t="50000" r="50000" b="50000"/>
              </a:path>
            </a:gradFill>
            <a:ln w="9525" algn="ctr">
              <a:solidFill>
                <a:srgbClr val="FE0000"/>
              </a:solidFill>
              <a:round/>
              <a:headEnd/>
              <a:tailEnd/>
            </a:ln>
            <a:effectLst/>
          </p:spPr>
          <p:txBody>
            <a:bodyPr wrap="none" lIns="274320" tIns="137160" bIns="41275" anchor="ctr"/>
            <a:lstStyle/>
            <a:p>
              <a:endParaRPr lang="en-US"/>
            </a:p>
          </p:txBody>
        </p:sp>
        <p:sp>
          <p:nvSpPr>
            <p:cNvPr id="695418" name="Line 122"/>
            <p:cNvSpPr>
              <a:spLocks noChangeShapeType="1"/>
            </p:cNvSpPr>
            <p:nvPr/>
          </p:nvSpPr>
          <p:spPr bwMode="auto">
            <a:xfrm rot="2086778" flipH="1">
              <a:off x="5047" y="2792"/>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19" name="Line 123"/>
            <p:cNvSpPr>
              <a:spLocks noChangeShapeType="1"/>
            </p:cNvSpPr>
            <p:nvPr/>
          </p:nvSpPr>
          <p:spPr bwMode="auto">
            <a:xfrm rot="2086778" flipH="1">
              <a:off x="5048" y="2751"/>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0" name="Line 124"/>
            <p:cNvSpPr>
              <a:spLocks noChangeShapeType="1"/>
            </p:cNvSpPr>
            <p:nvPr/>
          </p:nvSpPr>
          <p:spPr bwMode="auto">
            <a:xfrm rot="2086778" flipH="1">
              <a:off x="5049" y="2707"/>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1" name="Line 125"/>
            <p:cNvSpPr>
              <a:spLocks noChangeShapeType="1"/>
            </p:cNvSpPr>
            <p:nvPr/>
          </p:nvSpPr>
          <p:spPr bwMode="auto">
            <a:xfrm rot="2086778" flipH="1">
              <a:off x="5049" y="2666"/>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2" name="Line 126"/>
            <p:cNvSpPr>
              <a:spLocks noChangeShapeType="1"/>
            </p:cNvSpPr>
            <p:nvPr/>
          </p:nvSpPr>
          <p:spPr bwMode="auto">
            <a:xfrm rot="2086778" flipH="1">
              <a:off x="5049" y="2627"/>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3" name="Line 127"/>
            <p:cNvSpPr>
              <a:spLocks noChangeShapeType="1"/>
            </p:cNvSpPr>
            <p:nvPr/>
          </p:nvSpPr>
          <p:spPr bwMode="auto">
            <a:xfrm rot="2086778" flipH="1">
              <a:off x="5049" y="2585"/>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4" name="Line 128"/>
            <p:cNvSpPr>
              <a:spLocks noChangeShapeType="1"/>
            </p:cNvSpPr>
            <p:nvPr/>
          </p:nvSpPr>
          <p:spPr bwMode="auto">
            <a:xfrm rot="2086778" flipH="1">
              <a:off x="5049" y="2547"/>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5" name="Line 129"/>
            <p:cNvSpPr>
              <a:spLocks noChangeShapeType="1"/>
            </p:cNvSpPr>
            <p:nvPr/>
          </p:nvSpPr>
          <p:spPr bwMode="auto">
            <a:xfrm rot="2086778" flipH="1">
              <a:off x="5049" y="2505"/>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6" name="Line 130"/>
            <p:cNvSpPr>
              <a:spLocks noChangeShapeType="1"/>
            </p:cNvSpPr>
            <p:nvPr/>
          </p:nvSpPr>
          <p:spPr bwMode="auto">
            <a:xfrm rot="2086778" flipH="1">
              <a:off x="5050" y="2463"/>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7" name="Line 131"/>
            <p:cNvSpPr>
              <a:spLocks noChangeShapeType="1"/>
            </p:cNvSpPr>
            <p:nvPr/>
          </p:nvSpPr>
          <p:spPr bwMode="auto">
            <a:xfrm rot="2086778" flipH="1">
              <a:off x="5051" y="2424"/>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8" name="Line 132"/>
            <p:cNvSpPr>
              <a:spLocks noChangeShapeType="1"/>
            </p:cNvSpPr>
            <p:nvPr/>
          </p:nvSpPr>
          <p:spPr bwMode="auto">
            <a:xfrm rot="2086778" flipH="1">
              <a:off x="5047" y="2832"/>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9" name="Line 133"/>
            <p:cNvSpPr>
              <a:spLocks noChangeShapeType="1"/>
            </p:cNvSpPr>
            <p:nvPr/>
          </p:nvSpPr>
          <p:spPr bwMode="auto">
            <a:xfrm rot="2086778">
              <a:off x="4955" y="2548"/>
              <a:ext cx="256" cy="377"/>
            </a:xfrm>
            <a:prstGeom prst="line">
              <a:avLst/>
            </a:prstGeom>
            <a:noFill/>
            <a:ln w="38100">
              <a:solidFill>
                <a:srgbClr val="FE0000"/>
              </a:solidFill>
              <a:round/>
              <a:headEnd/>
              <a:tailEnd/>
            </a:ln>
            <a:effectLst/>
          </p:spPr>
          <p:txBody>
            <a:bodyPr lIns="274320" tIns="137160" bIns="41275"/>
            <a:lstStyle/>
            <a:p>
              <a:endParaRPr lang="en-US"/>
            </a:p>
          </p:txBody>
        </p:sp>
        <p:sp>
          <p:nvSpPr>
            <p:cNvPr id="695430" name="Line 134"/>
            <p:cNvSpPr>
              <a:spLocks noChangeShapeType="1"/>
            </p:cNvSpPr>
            <p:nvPr/>
          </p:nvSpPr>
          <p:spPr bwMode="auto">
            <a:xfrm rot="2086778">
              <a:off x="4899" y="2440"/>
              <a:ext cx="286" cy="420"/>
            </a:xfrm>
            <a:prstGeom prst="line">
              <a:avLst/>
            </a:prstGeom>
            <a:noFill/>
            <a:ln w="9525">
              <a:solidFill>
                <a:srgbClr val="FE0000"/>
              </a:solidFill>
              <a:round/>
              <a:headEnd/>
              <a:tailEnd/>
            </a:ln>
            <a:effectLst/>
          </p:spPr>
          <p:txBody>
            <a:bodyPr lIns="274320" tIns="137160" bIns="41275"/>
            <a:lstStyle/>
            <a:p>
              <a:endParaRPr lang="en-US"/>
            </a:p>
          </p:txBody>
        </p:sp>
        <p:sp>
          <p:nvSpPr>
            <p:cNvPr id="695431" name="Line 135"/>
            <p:cNvSpPr>
              <a:spLocks noChangeShapeType="1"/>
            </p:cNvSpPr>
            <p:nvPr/>
          </p:nvSpPr>
          <p:spPr bwMode="auto">
            <a:xfrm rot="2086778">
              <a:off x="4982" y="2438"/>
              <a:ext cx="286" cy="420"/>
            </a:xfrm>
            <a:prstGeom prst="line">
              <a:avLst/>
            </a:prstGeom>
            <a:noFill/>
            <a:ln w="9525">
              <a:solidFill>
                <a:srgbClr val="FE0000"/>
              </a:solidFill>
              <a:round/>
              <a:headEnd/>
              <a:tailEnd/>
            </a:ln>
            <a:effectLst/>
          </p:spPr>
          <p:txBody>
            <a:bodyPr lIns="274320" tIns="137160" bIns="41275"/>
            <a:lstStyle/>
            <a:p>
              <a:endParaRPr lang="en-US"/>
            </a:p>
          </p:txBody>
        </p:sp>
      </p:grpSp>
      <p:sp>
        <p:nvSpPr>
          <p:cNvPr id="133" name="Text Box 132"/>
          <p:cNvSpPr txBox="1">
            <a:spLocks noChangeArrowheads="1"/>
          </p:cNvSpPr>
          <p:nvPr/>
        </p:nvSpPr>
        <p:spPr bwMode="auto">
          <a:xfrm>
            <a:off x="7199313" y="6057901"/>
            <a:ext cx="1803400" cy="475643"/>
          </a:xfrm>
          <a:prstGeom prst="rect">
            <a:avLst/>
          </a:prstGeom>
          <a:noFill/>
          <a:ln w="9525" algn="ctr">
            <a:noFill/>
            <a:miter lim="800000"/>
            <a:headEnd/>
            <a:tailEnd/>
          </a:ln>
          <a:effectLst/>
        </p:spPr>
        <p:txBody>
          <a:bodyPr lIns="274320" tIns="137160" bIns="41275">
            <a:spAutoFit/>
          </a:bodyPr>
          <a:lstStyle/>
          <a:p>
            <a:pPr algn="ctr" defTabSz="822325" eaLnBrk="1" hangingPunct="1">
              <a:lnSpc>
                <a:spcPct val="80000"/>
              </a:lnSpc>
              <a:spcBef>
                <a:spcPct val="50000"/>
              </a:spcBef>
            </a:pPr>
            <a:r>
              <a:rPr lang="en-US" b="1" i="1" dirty="0">
                <a:solidFill>
                  <a:srgbClr val="E7A5BE"/>
                </a:solidFill>
                <a:latin typeface="Arial" charset="0"/>
              </a:rPr>
              <a:t>R-410A</a:t>
            </a:r>
          </a:p>
        </p:txBody>
      </p:sp>
      <p:sp>
        <p:nvSpPr>
          <p:cNvPr id="125" name="Text Box 139"/>
          <p:cNvSpPr txBox="1">
            <a:spLocks noChangeArrowheads="1"/>
          </p:cNvSpPr>
          <p:nvPr/>
        </p:nvSpPr>
        <p:spPr bwMode="auto">
          <a:xfrm>
            <a:off x="240237" y="5335677"/>
            <a:ext cx="2743200" cy="954107"/>
          </a:xfrm>
          <a:prstGeom prst="rect">
            <a:avLst/>
          </a:prstGeom>
          <a:noFill/>
          <a:ln w="15875">
            <a:solidFill>
              <a:srgbClr val="FE0000"/>
            </a:solidFill>
            <a:miter lim="800000"/>
            <a:headEnd/>
            <a:tailEnd/>
          </a:ln>
          <a:effectLst/>
        </p:spPr>
        <p:txBody>
          <a:bodyPr>
            <a:spAutoFit/>
          </a:bodyPr>
          <a:lstStyle/>
          <a:p>
            <a:pPr algn="r">
              <a:spcBef>
                <a:spcPct val="50000"/>
              </a:spcBef>
              <a:buClr>
                <a:schemeClr val="hlink"/>
              </a:buClr>
              <a:buFont typeface="Wingdings 3" pitchFamily="18" charset="2"/>
              <a:buNone/>
            </a:pPr>
            <a:r>
              <a:rPr lang="en-US" sz="1400" b="1" dirty="0">
                <a:solidFill>
                  <a:srgbClr val="FE0000"/>
                </a:solidFill>
                <a:latin typeface="Arial" charset="0"/>
              </a:rPr>
              <a:t>Evap. Outlet Temp</a:t>
            </a:r>
            <a:r>
              <a:rPr lang="en-US" sz="1400" dirty="0">
                <a:solidFill>
                  <a:srgbClr val="FE0000"/>
                </a:solidFill>
                <a:latin typeface="Arial" charset="0"/>
              </a:rPr>
              <a:t> </a:t>
            </a:r>
            <a:r>
              <a:rPr lang="en-US" sz="1400" b="1" dirty="0">
                <a:solidFill>
                  <a:srgbClr val="FE0000"/>
                </a:solidFill>
                <a:latin typeface="Arial" charset="0"/>
              </a:rPr>
              <a:t>= 60°F</a:t>
            </a:r>
          </a:p>
          <a:p>
            <a:pPr algn="r">
              <a:spcBef>
                <a:spcPct val="50000"/>
              </a:spcBef>
              <a:buClr>
                <a:schemeClr val="hlink"/>
              </a:buClr>
              <a:buFont typeface="Wingdings 3" pitchFamily="18" charset="2"/>
              <a:buNone/>
            </a:pPr>
            <a:r>
              <a:rPr lang="en-US" sz="1400" b="1" dirty="0" err="1">
                <a:solidFill>
                  <a:srgbClr val="FE0000"/>
                </a:solidFill>
                <a:latin typeface="Arial" charset="0"/>
              </a:rPr>
              <a:t>Evap</a:t>
            </a:r>
            <a:r>
              <a:rPr lang="en-US" sz="1400" b="1" dirty="0">
                <a:solidFill>
                  <a:srgbClr val="FE0000"/>
                </a:solidFill>
                <a:latin typeface="Arial" charset="0"/>
              </a:rPr>
              <a:t> Saturation Temp = 50°F</a:t>
            </a:r>
          </a:p>
          <a:p>
            <a:pPr algn="r">
              <a:spcBef>
                <a:spcPct val="50000"/>
              </a:spcBef>
              <a:buClr>
                <a:schemeClr val="hlink"/>
              </a:buClr>
              <a:buFont typeface="Wingdings 3" pitchFamily="18" charset="2"/>
              <a:buNone/>
            </a:pPr>
            <a:r>
              <a:rPr lang="en-US" sz="1400" b="1" dirty="0">
                <a:solidFill>
                  <a:srgbClr val="FE0000"/>
                </a:solidFill>
                <a:latin typeface="Arial" charset="0"/>
              </a:rPr>
              <a:t> Superheat = 10°F</a:t>
            </a:r>
          </a:p>
        </p:txBody>
      </p:sp>
      <p:sp>
        <p:nvSpPr>
          <p:cNvPr id="127" name="Text Box 86"/>
          <p:cNvSpPr txBox="1">
            <a:spLocks noChangeArrowheads="1"/>
          </p:cNvSpPr>
          <p:nvPr/>
        </p:nvSpPr>
        <p:spPr bwMode="auto">
          <a:xfrm>
            <a:off x="4751321" y="1720239"/>
            <a:ext cx="685800" cy="307777"/>
          </a:xfrm>
          <a:prstGeom prst="rect">
            <a:avLst/>
          </a:prstGeom>
          <a:noFill/>
          <a:ln w="15875">
            <a:noFill/>
            <a:miter lim="800000"/>
            <a:headEnd/>
            <a:tailEnd/>
          </a:ln>
          <a:effectLst/>
        </p:spPr>
        <p:txBody>
          <a:bodyPr>
            <a:spAutoFit/>
          </a:bodyPr>
          <a:lstStyle/>
          <a:p>
            <a:pPr algn="r">
              <a:spcBef>
                <a:spcPct val="50000"/>
              </a:spcBef>
              <a:buClr>
                <a:schemeClr val="hlink"/>
              </a:buClr>
              <a:buFont typeface="Wingdings 3" pitchFamily="18" charset="2"/>
              <a:buNone/>
            </a:pPr>
            <a:r>
              <a:rPr lang="en-US" sz="1400" b="1" dirty="0">
                <a:solidFill>
                  <a:srgbClr val="FE0000"/>
                </a:solidFill>
                <a:latin typeface="Arial" charset="0"/>
              </a:rPr>
              <a:t>60°F</a:t>
            </a:r>
          </a:p>
        </p:txBody>
      </p:sp>
      <p:sp>
        <p:nvSpPr>
          <p:cNvPr id="128" name="Text Box 87"/>
          <p:cNvSpPr txBox="1">
            <a:spLocks noChangeArrowheads="1"/>
          </p:cNvSpPr>
          <p:nvPr/>
        </p:nvSpPr>
        <p:spPr bwMode="auto">
          <a:xfrm>
            <a:off x="6695973" y="1858345"/>
            <a:ext cx="1276350" cy="523220"/>
          </a:xfrm>
          <a:prstGeom prst="rect">
            <a:avLst/>
          </a:prstGeom>
          <a:noFill/>
          <a:ln w="9525">
            <a:noFill/>
            <a:miter lim="800000"/>
            <a:headEnd/>
            <a:tailEnd/>
          </a:ln>
          <a:effectLst/>
        </p:spPr>
        <p:txBody>
          <a:bodyPr wrap="square">
            <a:spAutoFit/>
          </a:bodyPr>
          <a:lstStyle/>
          <a:p>
            <a:pPr>
              <a:spcBef>
                <a:spcPts val="0"/>
              </a:spcBef>
              <a:buClr>
                <a:schemeClr val="hlink"/>
              </a:buClr>
              <a:buFont typeface="Wingdings 3" pitchFamily="18" charset="2"/>
              <a:buNone/>
            </a:pPr>
            <a:r>
              <a:rPr lang="en-US" sz="1400" dirty="0">
                <a:solidFill>
                  <a:srgbClr val="1504F8"/>
                </a:solidFill>
                <a:latin typeface="Arial" charset="0"/>
              </a:rPr>
              <a:t>143 psig (F2)</a:t>
            </a:r>
          </a:p>
          <a:p>
            <a:pPr>
              <a:spcBef>
                <a:spcPts val="0"/>
              </a:spcBef>
              <a:buClr>
                <a:schemeClr val="hlink"/>
              </a:buClr>
              <a:buFont typeface="Wingdings 3" pitchFamily="18" charset="2"/>
              <a:buNone/>
            </a:pPr>
            <a:r>
              <a:rPr lang="en-US" sz="1400" dirty="0">
                <a:solidFill>
                  <a:srgbClr val="1504F8"/>
                </a:solidFill>
                <a:latin typeface="Arial" charset="0"/>
              </a:rPr>
              <a:t>50°F SST</a:t>
            </a:r>
          </a:p>
        </p:txBody>
      </p:sp>
      <p:sp>
        <p:nvSpPr>
          <p:cNvPr id="129" name="Text Box 140"/>
          <p:cNvSpPr txBox="1">
            <a:spLocks noChangeArrowheads="1"/>
          </p:cNvSpPr>
          <p:nvPr/>
        </p:nvSpPr>
        <p:spPr bwMode="auto">
          <a:xfrm>
            <a:off x="3800914" y="2263661"/>
            <a:ext cx="1160463" cy="426399"/>
          </a:xfrm>
          <a:prstGeom prst="rect">
            <a:avLst/>
          </a:prstGeom>
          <a:noFill/>
          <a:ln w="9525" algn="ctr">
            <a:noFill/>
            <a:miter lim="800000"/>
            <a:headEnd/>
            <a:tailEnd/>
          </a:ln>
          <a:effectLst/>
        </p:spPr>
        <p:txBody>
          <a:bodyPr lIns="274320" tIns="137160" bIns="41275">
            <a:spAutoFit/>
          </a:bodyPr>
          <a:lstStyle/>
          <a:p>
            <a:pPr>
              <a:spcBef>
                <a:spcPct val="50000"/>
              </a:spcBef>
            </a:pPr>
            <a:r>
              <a:rPr lang="en-US" sz="1600" dirty="0">
                <a:latin typeface="Arial" charset="0"/>
              </a:rPr>
              <a:t>170 psig</a:t>
            </a:r>
          </a:p>
        </p:txBody>
      </p:sp>
      <p:sp>
        <p:nvSpPr>
          <p:cNvPr id="134" name="Text Box 141"/>
          <p:cNvSpPr txBox="1">
            <a:spLocks noChangeArrowheads="1"/>
          </p:cNvSpPr>
          <p:nvPr/>
        </p:nvSpPr>
        <p:spPr bwMode="auto">
          <a:xfrm>
            <a:off x="3243949" y="5620153"/>
            <a:ext cx="1263808" cy="632609"/>
          </a:xfrm>
          <a:prstGeom prst="rect">
            <a:avLst/>
          </a:prstGeom>
          <a:noFill/>
          <a:ln w="38100" algn="ctr">
            <a:noFill/>
            <a:miter lim="800000"/>
            <a:headEnd/>
            <a:tailEnd type="none" w="lg" len="lg"/>
          </a:ln>
          <a:effectLst/>
        </p:spPr>
        <p:txBody>
          <a:bodyPr wrap="none" lIns="274320" tIns="137160" bIns="41275" anchor="ctr" anchorCtr="1">
            <a:spAutoFit/>
          </a:bodyPr>
          <a:lstStyle/>
          <a:p>
            <a:pPr algn="ctr" defTabSz="822325" eaLnBrk="1" hangingPunct="1">
              <a:lnSpc>
                <a:spcPct val="80000"/>
              </a:lnSpc>
              <a:spcBef>
                <a:spcPct val="50000"/>
              </a:spcBef>
            </a:pPr>
            <a:r>
              <a:rPr lang="en-US" sz="1400" dirty="0">
                <a:solidFill>
                  <a:srgbClr val="1504F8"/>
                </a:solidFill>
                <a:latin typeface="Arial" charset="0"/>
              </a:rPr>
              <a:t>Spring (F3)</a:t>
            </a:r>
          </a:p>
          <a:p>
            <a:pPr algn="ctr" defTabSz="822325" eaLnBrk="1" hangingPunct="1">
              <a:lnSpc>
                <a:spcPct val="80000"/>
              </a:lnSpc>
              <a:spcBef>
                <a:spcPct val="50000"/>
              </a:spcBef>
            </a:pPr>
            <a:r>
              <a:rPr lang="en-US" sz="1400" dirty="0">
                <a:solidFill>
                  <a:srgbClr val="1504F8"/>
                </a:solidFill>
                <a:latin typeface="Arial" charset="0"/>
              </a:rPr>
              <a:t>19 psig</a:t>
            </a:r>
          </a:p>
        </p:txBody>
      </p:sp>
      <p:sp>
        <p:nvSpPr>
          <p:cNvPr id="2" name="Title 1"/>
          <p:cNvSpPr>
            <a:spLocks noGrp="1"/>
          </p:cNvSpPr>
          <p:nvPr>
            <p:ph type="title"/>
          </p:nvPr>
        </p:nvSpPr>
        <p:spPr/>
        <p:txBody>
          <a:bodyPr/>
          <a:lstStyle/>
          <a:p>
            <a:r>
              <a:rPr lang="en-US" dirty="0"/>
              <a:t>Evaporator Load Increases</a:t>
            </a:r>
          </a:p>
        </p:txBody>
      </p:sp>
      <p:sp>
        <p:nvSpPr>
          <p:cNvPr id="4" name="Slide Number Placeholder 3"/>
          <p:cNvSpPr>
            <a:spLocks noGrp="1"/>
          </p:cNvSpPr>
          <p:nvPr>
            <p:ph type="sldNum" sz="quarter" idx="12"/>
          </p:nvPr>
        </p:nvSpPr>
        <p:spPr>
          <a:prstGeom prst="rect">
            <a:avLst/>
          </a:prstGeom>
        </p:spPr>
        <p:txBody>
          <a:bodyPr/>
          <a:lstStyle/>
          <a:p>
            <a:fld id="{ED558AE7-9682-4A0C-9194-A2DBBDD05CA4}" type="slidenum">
              <a:rPr lang="en-US" smtClean="0"/>
              <a:pPr/>
              <a:t>18</a:t>
            </a:fld>
            <a:endParaRPr lang="en-US" dirty="0"/>
          </a:p>
        </p:txBody>
      </p:sp>
      <p:pic>
        <p:nvPicPr>
          <p:cNvPr id="132" name="Picture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330" y="1918716"/>
            <a:ext cx="465696" cy="753298"/>
          </a:xfrm>
          <a:prstGeom prst="rect">
            <a:avLst/>
          </a:prstGeom>
        </p:spPr>
      </p:pic>
      <p:sp>
        <p:nvSpPr>
          <p:cNvPr id="33" name="Text Box 70"/>
          <p:cNvSpPr txBox="1">
            <a:spLocks noChangeArrowheads="1"/>
          </p:cNvSpPr>
          <p:nvPr/>
        </p:nvSpPr>
        <p:spPr bwMode="auto">
          <a:xfrm>
            <a:off x="228687" y="3604150"/>
            <a:ext cx="2427288" cy="1446550"/>
          </a:xfrm>
          <a:prstGeom prst="rect">
            <a:avLst/>
          </a:prstGeom>
          <a:noFill/>
          <a:ln w="15875">
            <a:noFill/>
            <a:miter lim="800000"/>
            <a:headEnd/>
            <a:tailEnd/>
          </a:ln>
          <a:effectLst/>
        </p:spPr>
        <p:txBody>
          <a:bodyPr>
            <a:spAutoFit/>
          </a:bodyPr>
          <a:lstStyle/>
          <a:p>
            <a:pPr>
              <a:spcBef>
                <a:spcPct val="50000"/>
              </a:spcBef>
              <a:buClr>
                <a:schemeClr val="hlink"/>
              </a:buClr>
              <a:buSzPct val="90000"/>
              <a:buFont typeface="Wingdings" pitchFamily="2" charset="2"/>
              <a:buNone/>
            </a:pPr>
            <a:r>
              <a:rPr lang="en-US" sz="2200" b="1" dirty="0">
                <a:solidFill>
                  <a:srgbClr val="FE0000"/>
                </a:solidFill>
                <a:latin typeface="Arial" charset="0"/>
              </a:rPr>
              <a:t>F1 = F2 + F3</a:t>
            </a:r>
          </a:p>
          <a:p>
            <a:pPr>
              <a:spcBef>
                <a:spcPct val="50000"/>
              </a:spcBef>
              <a:buClr>
                <a:schemeClr val="hlink"/>
              </a:buClr>
              <a:buSzPct val="90000"/>
              <a:buFont typeface="Wingdings" pitchFamily="2" charset="2"/>
              <a:buNone/>
            </a:pPr>
            <a:r>
              <a:rPr lang="en-US" sz="2200" b="1" dirty="0">
                <a:solidFill>
                  <a:srgbClr val="FE0000"/>
                </a:solidFill>
                <a:latin typeface="Arial" charset="0"/>
              </a:rPr>
              <a:t>F1 = 143 + 19</a:t>
            </a:r>
          </a:p>
          <a:p>
            <a:pPr>
              <a:spcBef>
                <a:spcPct val="50000"/>
              </a:spcBef>
              <a:buClr>
                <a:schemeClr val="hlink"/>
              </a:buClr>
              <a:buSzPct val="90000"/>
              <a:buFont typeface="Wingdings" pitchFamily="2" charset="2"/>
              <a:buNone/>
            </a:pPr>
            <a:r>
              <a:rPr lang="en-US" sz="2200" b="1" dirty="0">
                <a:solidFill>
                  <a:srgbClr val="FE0000"/>
                </a:solidFill>
                <a:latin typeface="Arial" charset="0"/>
              </a:rPr>
              <a:t>F1 = 162 psig</a:t>
            </a:r>
          </a:p>
        </p:txBody>
      </p:sp>
      <p:sp>
        <p:nvSpPr>
          <p:cNvPr id="34" name="Text Box 131"/>
          <p:cNvSpPr txBox="1">
            <a:spLocks noChangeArrowheads="1"/>
          </p:cNvSpPr>
          <p:nvPr/>
        </p:nvSpPr>
        <p:spPr bwMode="auto">
          <a:xfrm>
            <a:off x="73152" y="1215313"/>
            <a:ext cx="3148220" cy="1785104"/>
          </a:xfrm>
          <a:prstGeom prst="rect">
            <a:avLst/>
          </a:prstGeom>
          <a:noFill/>
          <a:ln w="9525">
            <a:noFill/>
            <a:miter lim="800000"/>
            <a:headEnd/>
            <a:tailEnd/>
          </a:ln>
          <a:effectLst/>
        </p:spPr>
        <p:txBody>
          <a:bodyPr wrap="square">
            <a:spAutoFit/>
          </a:bodyPr>
          <a:lstStyle/>
          <a:p>
            <a:pPr>
              <a:spcBef>
                <a:spcPct val="50000"/>
              </a:spcBef>
              <a:buClr>
                <a:schemeClr val="hlink"/>
              </a:buClr>
              <a:buSzPct val="80000"/>
              <a:buFont typeface="Wingdings 3" pitchFamily="18" charset="2"/>
              <a:buNone/>
            </a:pPr>
            <a:r>
              <a:rPr lang="en-US" sz="2200" dirty="0">
                <a:latin typeface="Arial" charset="0"/>
              </a:rPr>
              <a:t>Increase in Superheat causes the bulb pressure to  increase. .    </a:t>
            </a:r>
            <a:r>
              <a:rPr lang="en-US" sz="2200" dirty="0">
                <a:solidFill>
                  <a:srgbClr val="0000FF"/>
                </a:solidFill>
                <a:latin typeface="Arial" charset="0"/>
              </a:rPr>
              <a:t>causing the opening force to increase.</a:t>
            </a:r>
          </a:p>
        </p:txBody>
      </p:sp>
      <p:sp>
        <p:nvSpPr>
          <p:cNvPr id="35" name="Text Box 130"/>
          <p:cNvSpPr txBox="1">
            <a:spLocks noChangeArrowheads="1"/>
          </p:cNvSpPr>
          <p:nvPr/>
        </p:nvSpPr>
        <p:spPr bwMode="auto">
          <a:xfrm>
            <a:off x="3263317" y="3404095"/>
            <a:ext cx="2722563" cy="923330"/>
          </a:xfrm>
          <a:prstGeom prst="rect">
            <a:avLst/>
          </a:prstGeom>
          <a:noFill/>
          <a:ln w="9525">
            <a:noFill/>
            <a:miter lim="800000"/>
            <a:headEnd/>
            <a:tailEnd/>
          </a:ln>
          <a:effectLst/>
        </p:spPr>
        <p:txBody>
          <a:bodyPr wrap="square" lIns="0" tIns="0" rIns="0" bIns="0">
            <a:spAutoFit/>
          </a:bodyPr>
          <a:lstStyle/>
          <a:p>
            <a:pPr algn="ctr">
              <a:spcBef>
                <a:spcPct val="50000"/>
              </a:spcBef>
              <a:buClr>
                <a:schemeClr val="hlink"/>
              </a:buClr>
              <a:buFont typeface="Wingdings 3" pitchFamily="18" charset="2"/>
              <a:buNone/>
            </a:pPr>
            <a:r>
              <a:rPr lang="en-US" sz="2000" dirty="0">
                <a:solidFill>
                  <a:srgbClr val="FE0000"/>
                </a:solidFill>
                <a:latin typeface="Arial" charset="0"/>
              </a:rPr>
              <a:t>Increase in Load causes a temporary imbalance.</a:t>
            </a:r>
          </a:p>
        </p:txBody>
      </p:sp>
    </p:spTree>
    <p:extLst>
      <p:ext uri="{BB962C8B-B14F-4D97-AF65-F5344CB8AC3E}">
        <p14:creationId xmlns:p14="http://schemas.microsoft.com/office/powerpoint/2010/main" val="883374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3">
                                            <p:txEl>
                                              <p:pRg st="0" end="0"/>
                                            </p:txEl>
                                          </p:spTgt>
                                        </p:tgtEl>
                                        <p:attrNameLst>
                                          <p:attrName>ppt_c</p:attrName>
                                        </p:attrNameLst>
                                      </p:cBhvr>
                                      <p:to>
                                        <a:schemeClr val="accent2"/>
                                      </p:to>
                                    </p:animClr>
                                  </p:sub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3">
                                            <p:txEl>
                                              <p:pRg st="1" end="1"/>
                                            </p:txEl>
                                          </p:spTgt>
                                        </p:tgtEl>
                                        <p:attrNameLst>
                                          <p:attrName>ppt_c</p:attrName>
                                        </p:attrNameLst>
                                      </p:cBhvr>
                                      <p:to>
                                        <a:schemeClr val="accent2"/>
                                      </p:to>
                                    </p:animClr>
                                  </p:sub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3">
                                            <p:txEl>
                                              <p:pRg st="2" end="2"/>
                                            </p:txEl>
                                          </p:spTgt>
                                        </p:tgtEl>
                                        <p:attrNameLst>
                                          <p:attrName>ppt_c</p:attrName>
                                        </p:attrNameLst>
                                      </p:cBhvr>
                                      <p:to>
                                        <a:schemeClr val="accent2"/>
                                      </p:to>
                                    </p:animClr>
                                  </p:sub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wipe(up)">
                                      <p:cBhvr>
                                        <p:cTn id="19" dur="500"/>
                                        <p:tgtEl>
                                          <p:spTgt spid="12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diamond(in)">
                                      <p:cBhvr>
                                        <p:cTn id="22" dur="10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95414"/>
                                        </p:tgtEl>
                                        <p:attrNameLst>
                                          <p:attrName>style.visibility</p:attrName>
                                        </p:attrNameLst>
                                      </p:cBhvr>
                                      <p:to>
                                        <p:strVal val="visible"/>
                                      </p:to>
                                    </p:set>
                                    <p:animEffect transition="in" filter="wipe(down)">
                                      <p:cBhvr>
                                        <p:cTn id="27" dur="500"/>
                                        <p:tgtEl>
                                          <p:spTgt spid="695414"/>
                                        </p:tgtEl>
                                      </p:cBhvr>
                                    </p:animEffect>
                                  </p:childTnLst>
                                </p:cTn>
                              </p:par>
                            </p:childTnLst>
                          </p:cTn>
                        </p:par>
                        <p:par>
                          <p:cTn id="28" fill="hold">
                            <p:stCondLst>
                              <p:cond delay="500"/>
                            </p:stCondLst>
                            <p:childTnLst>
                              <p:par>
                                <p:cTn id="29" presetID="16" presetClass="entr" presetSubtype="26" fill="hold" grpId="0" nodeType="after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barn(inHorizontal)">
                                      <p:cBhvr>
                                        <p:cTn id="31" dur="500"/>
                                        <p:tgtEl>
                                          <p:spTgt spid="127"/>
                                        </p:tgtEl>
                                      </p:cBhvr>
                                    </p:animEffect>
                                  </p:childTnLst>
                                </p:cTn>
                              </p:par>
                            </p:childTnLst>
                          </p:cTn>
                        </p:par>
                        <p:par>
                          <p:cTn id="32" fill="hold">
                            <p:stCondLst>
                              <p:cond delay="1000"/>
                            </p:stCondLst>
                            <p:childTnLst>
                              <p:par>
                                <p:cTn id="33" presetID="4" presetClass="entr" presetSubtype="32" fill="hold" grpId="0" nodeType="afterEffect">
                                  <p:stCondLst>
                                    <p:cond delay="0"/>
                                  </p:stCondLst>
                                  <p:childTnLst>
                                    <p:set>
                                      <p:cBhvr>
                                        <p:cTn id="34" dur="1" fill="hold">
                                          <p:stCondLst>
                                            <p:cond delay="0"/>
                                          </p:stCondLst>
                                        </p:cTn>
                                        <p:tgtEl>
                                          <p:spTgt spid="125">
                                            <p:bg/>
                                          </p:spTgt>
                                        </p:tgtEl>
                                        <p:attrNameLst>
                                          <p:attrName>style.visibility</p:attrName>
                                        </p:attrNameLst>
                                      </p:cBhvr>
                                      <p:to>
                                        <p:strVal val="visible"/>
                                      </p:to>
                                    </p:set>
                                    <p:animEffect transition="in" filter="box(out)">
                                      <p:cBhvr>
                                        <p:cTn id="35" dur="500"/>
                                        <p:tgtEl>
                                          <p:spTgt spid="125">
                                            <p:bg/>
                                          </p:spTgt>
                                        </p:tgtEl>
                                      </p:cBhvr>
                                    </p:animEffect>
                                  </p:childTnLst>
                                  <p:subTnLst>
                                    <p:animClr clrSpc="rgb" dir="cw">
                                      <p:cBhvr override="childStyle">
                                        <p:cTn dur="1" fill="hold" display="0" masterRel="nextClick" afterEffect="1"/>
                                        <p:tgtEl>
                                          <p:spTgt spid="125">
                                            <p:bg/>
                                          </p:spTgt>
                                        </p:tgtEl>
                                        <p:attrNameLst>
                                          <p:attrName>ppt_c</p:attrName>
                                        </p:attrNameLst>
                                      </p:cBhvr>
                                      <p:to>
                                        <a:srgbClr val="0000FF"/>
                                      </p:to>
                                    </p:animClr>
                                  </p:subTnLst>
                                </p:cTn>
                              </p:par>
                            </p:childTnLst>
                          </p:cTn>
                        </p:par>
                        <p:par>
                          <p:cTn id="36" fill="hold">
                            <p:stCondLst>
                              <p:cond delay="1500"/>
                            </p:stCondLst>
                            <p:childTnLst>
                              <p:par>
                                <p:cTn id="37" presetID="4" presetClass="entr" presetSubtype="32" fill="hold" grpId="0" nodeType="afterEffect">
                                  <p:stCondLst>
                                    <p:cond delay="0"/>
                                  </p:stCondLst>
                                  <p:childTnLst>
                                    <p:set>
                                      <p:cBhvr>
                                        <p:cTn id="38" dur="1" fill="hold">
                                          <p:stCondLst>
                                            <p:cond delay="0"/>
                                          </p:stCondLst>
                                        </p:cTn>
                                        <p:tgtEl>
                                          <p:spTgt spid="125">
                                            <p:txEl>
                                              <p:pRg st="0" end="0"/>
                                            </p:txEl>
                                          </p:spTgt>
                                        </p:tgtEl>
                                        <p:attrNameLst>
                                          <p:attrName>style.visibility</p:attrName>
                                        </p:attrNameLst>
                                      </p:cBhvr>
                                      <p:to>
                                        <p:strVal val="visible"/>
                                      </p:to>
                                    </p:set>
                                    <p:animEffect transition="in" filter="box(out)">
                                      <p:cBhvr>
                                        <p:cTn id="39" dur="500"/>
                                        <p:tgtEl>
                                          <p:spTgt spid="125">
                                            <p:txEl>
                                              <p:pRg st="0" end="0"/>
                                            </p:txEl>
                                          </p:spTgt>
                                        </p:tgtEl>
                                      </p:cBhvr>
                                    </p:animEffect>
                                  </p:childTnLst>
                                  <p:subTnLst>
                                    <p:animClr clrSpc="rgb" dir="cw">
                                      <p:cBhvr override="childStyle">
                                        <p:cTn dur="1" fill="hold" display="0" masterRel="nextClick" afterEffect="1"/>
                                        <p:tgtEl>
                                          <p:spTgt spid="125">
                                            <p:txEl>
                                              <p:pRg st="0" end="0"/>
                                            </p:txEl>
                                          </p:spTgt>
                                        </p:tgtEl>
                                        <p:attrNameLst>
                                          <p:attrName>ppt_c</p:attrName>
                                        </p:attrNameLst>
                                      </p:cBhvr>
                                      <p:to>
                                        <a:srgbClr val="0000FF"/>
                                      </p:to>
                                    </p:animClr>
                                  </p:subTnLst>
                                </p:cTn>
                              </p:par>
                            </p:childTnLst>
                          </p:cTn>
                        </p:par>
                        <p:par>
                          <p:cTn id="40" fill="hold">
                            <p:stCondLst>
                              <p:cond delay="2000"/>
                            </p:stCondLst>
                            <p:childTnLst>
                              <p:par>
                                <p:cTn id="41" presetID="4" presetClass="entr" presetSubtype="32" fill="hold" grpId="0" nodeType="afterEffect">
                                  <p:stCondLst>
                                    <p:cond delay="0"/>
                                  </p:stCondLst>
                                  <p:childTnLst>
                                    <p:set>
                                      <p:cBhvr>
                                        <p:cTn id="42" dur="1" fill="hold">
                                          <p:stCondLst>
                                            <p:cond delay="0"/>
                                          </p:stCondLst>
                                        </p:cTn>
                                        <p:tgtEl>
                                          <p:spTgt spid="125">
                                            <p:txEl>
                                              <p:pRg st="1" end="1"/>
                                            </p:txEl>
                                          </p:spTgt>
                                        </p:tgtEl>
                                        <p:attrNameLst>
                                          <p:attrName>style.visibility</p:attrName>
                                        </p:attrNameLst>
                                      </p:cBhvr>
                                      <p:to>
                                        <p:strVal val="visible"/>
                                      </p:to>
                                    </p:set>
                                    <p:animEffect transition="in" filter="box(out)">
                                      <p:cBhvr>
                                        <p:cTn id="43" dur="500"/>
                                        <p:tgtEl>
                                          <p:spTgt spid="125">
                                            <p:txEl>
                                              <p:pRg st="1" end="1"/>
                                            </p:txEl>
                                          </p:spTgt>
                                        </p:tgtEl>
                                      </p:cBhvr>
                                    </p:animEffect>
                                  </p:childTnLst>
                                  <p:subTnLst>
                                    <p:animClr clrSpc="rgb" dir="cw">
                                      <p:cBhvr override="childStyle">
                                        <p:cTn dur="1" fill="hold" display="0" masterRel="nextClick" afterEffect="1"/>
                                        <p:tgtEl>
                                          <p:spTgt spid="125">
                                            <p:txEl>
                                              <p:pRg st="1" end="1"/>
                                            </p:txEl>
                                          </p:spTgt>
                                        </p:tgtEl>
                                        <p:attrNameLst>
                                          <p:attrName>ppt_c</p:attrName>
                                        </p:attrNameLst>
                                      </p:cBhvr>
                                      <p:to>
                                        <a:srgbClr val="0000FF"/>
                                      </p:to>
                                    </p:animClr>
                                  </p:subTnLst>
                                </p:cTn>
                              </p:par>
                            </p:childTnLst>
                          </p:cTn>
                        </p:par>
                        <p:par>
                          <p:cTn id="44" fill="hold">
                            <p:stCondLst>
                              <p:cond delay="2500"/>
                            </p:stCondLst>
                            <p:childTnLst>
                              <p:par>
                                <p:cTn id="45" presetID="4" presetClass="entr" presetSubtype="32" fill="hold" grpId="0" nodeType="afterEffect">
                                  <p:stCondLst>
                                    <p:cond delay="0"/>
                                  </p:stCondLst>
                                  <p:childTnLst>
                                    <p:set>
                                      <p:cBhvr>
                                        <p:cTn id="46" dur="1" fill="hold">
                                          <p:stCondLst>
                                            <p:cond delay="0"/>
                                          </p:stCondLst>
                                        </p:cTn>
                                        <p:tgtEl>
                                          <p:spTgt spid="125">
                                            <p:txEl>
                                              <p:pRg st="2" end="2"/>
                                            </p:txEl>
                                          </p:spTgt>
                                        </p:tgtEl>
                                        <p:attrNameLst>
                                          <p:attrName>style.visibility</p:attrName>
                                        </p:attrNameLst>
                                      </p:cBhvr>
                                      <p:to>
                                        <p:strVal val="visible"/>
                                      </p:to>
                                    </p:set>
                                    <p:animEffect transition="in" filter="box(out)">
                                      <p:cBhvr>
                                        <p:cTn id="47" dur="500"/>
                                        <p:tgtEl>
                                          <p:spTgt spid="1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ppt_x"/>
                                          </p:val>
                                        </p:tav>
                                        <p:tav tm="100000">
                                          <p:val>
                                            <p:strVal val="#ppt_x"/>
                                          </p:val>
                                        </p:tav>
                                      </p:tavLst>
                                    </p:anim>
                                    <p:anim calcmode="lin" valueType="num">
                                      <p:cBhvr additive="base">
                                        <p:cTn id="57" dur="500" fill="hold"/>
                                        <p:tgtEl>
                                          <p:spTgt spid="35"/>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35"/>
                                        </p:tgtEl>
                                        <p:attrNameLst>
                                          <p:attrName>ppt_c</p:attrName>
                                        </p:attrNameLst>
                                      </p:cBhvr>
                                      <p:to>
                                        <a:srgbClr val="9933FF"/>
                                      </p:to>
                                    </p:animClr>
                                  </p:subTnLst>
                                </p:cTn>
                              </p:par>
                            </p:childTnLst>
                          </p:cTn>
                        </p:par>
                        <p:par>
                          <p:cTn id="58" fill="hold">
                            <p:stCondLst>
                              <p:cond delay="500"/>
                            </p:stCondLst>
                            <p:childTnLst>
                              <p:par>
                                <p:cTn id="59" presetID="1" presetClass="entr" presetSubtype="0" fill="hold" grpId="0" nodeType="afterEffect">
                                  <p:stCondLst>
                                    <p:cond delay="250"/>
                                  </p:stCondLst>
                                  <p:childTnLst>
                                    <p:set>
                                      <p:cBhvr>
                                        <p:cTn id="60" dur="1" fill="hold">
                                          <p:stCondLst>
                                            <p:cond delay="499"/>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build="p" animBg="1" autoUpdateAnimBg="0"/>
      <p:bldP spid="127" grpId="0"/>
      <p:bldP spid="128" grpId="0"/>
      <p:bldP spid="129" grpId="0"/>
      <p:bldP spid="134" grpId="0"/>
      <p:bldP spid="33" grpId="0" build="p"/>
      <p:bldP spid="34" grpId="0" build="p" autoUpdateAnimBg="0"/>
      <p:bldP spid="3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372" y="1674773"/>
            <a:ext cx="5922626" cy="4858769"/>
          </a:xfrm>
          <a:prstGeom prst="rect">
            <a:avLst/>
          </a:prstGeom>
        </p:spPr>
      </p:pic>
      <p:cxnSp>
        <p:nvCxnSpPr>
          <p:cNvPr id="695325" name="AutoShape 29"/>
          <p:cNvCxnSpPr>
            <a:cxnSpLocks noChangeShapeType="1"/>
          </p:cNvCxnSpPr>
          <p:nvPr/>
        </p:nvCxnSpPr>
        <p:spPr bwMode="auto">
          <a:xfrm>
            <a:off x="4473575" y="3873501"/>
            <a:ext cx="1588" cy="1588"/>
          </a:xfrm>
          <a:prstGeom prst="bentConnector3">
            <a:avLst>
              <a:gd name="adj1" fmla="val 14300000"/>
            </a:avLst>
          </a:prstGeom>
          <a:noFill/>
          <a:ln w="9525">
            <a:noFill/>
            <a:miter lim="800000"/>
            <a:headEnd/>
            <a:tailEnd/>
          </a:ln>
          <a:effectLst/>
        </p:spPr>
      </p:cxnSp>
      <p:grpSp>
        <p:nvGrpSpPr>
          <p:cNvPr id="695414" name="Group 118"/>
          <p:cNvGrpSpPr>
            <a:grpSpLocks/>
          </p:cNvGrpSpPr>
          <p:nvPr/>
        </p:nvGrpSpPr>
        <p:grpSpPr bwMode="auto">
          <a:xfrm rot="-1975167">
            <a:off x="4765546" y="1792173"/>
            <a:ext cx="492125" cy="942975"/>
            <a:chOff x="4899" y="2359"/>
            <a:chExt cx="369" cy="684"/>
          </a:xfrm>
        </p:grpSpPr>
        <p:sp>
          <p:nvSpPr>
            <p:cNvPr id="695415" name="Oval 119"/>
            <p:cNvSpPr>
              <a:spLocks noChangeArrowheads="1"/>
            </p:cNvSpPr>
            <p:nvPr/>
          </p:nvSpPr>
          <p:spPr bwMode="auto">
            <a:xfrm rot="2086778">
              <a:off x="5044" y="2359"/>
              <a:ext cx="84" cy="83"/>
            </a:xfrm>
            <a:prstGeom prst="ellipse">
              <a:avLst/>
            </a:prstGeom>
            <a:solidFill>
              <a:schemeClr val="bg1"/>
            </a:solidFill>
            <a:ln w="9525" algn="ctr">
              <a:solidFill>
                <a:srgbClr val="FE0000"/>
              </a:solidFill>
              <a:round/>
              <a:headEnd/>
              <a:tailEnd/>
            </a:ln>
            <a:effectLst/>
          </p:spPr>
          <p:txBody>
            <a:bodyPr wrap="none" lIns="274320" tIns="137160" bIns="41275" anchor="ctr"/>
            <a:lstStyle/>
            <a:p>
              <a:endParaRPr lang="en-US"/>
            </a:p>
          </p:txBody>
        </p:sp>
        <p:sp>
          <p:nvSpPr>
            <p:cNvPr id="695416" name="Rectangle 120"/>
            <p:cNvSpPr>
              <a:spLocks noChangeArrowheads="1"/>
            </p:cNvSpPr>
            <p:nvPr/>
          </p:nvSpPr>
          <p:spPr bwMode="auto">
            <a:xfrm rot="28141">
              <a:off x="5046" y="2405"/>
              <a:ext cx="76" cy="492"/>
            </a:xfrm>
            <a:prstGeom prst="rect">
              <a:avLst/>
            </a:prstGeom>
            <a:solidFill>
              <a:schemeClr val="bg1"/>
            </a:solidFill>
            <a:ln w="9525" algn="ctr">
              <a:solidFill>
                <a:srgbClr val="FE0000"/>
              </a:solidFill>
              <a:miter lim="800000"/>
              <a:headEnd/>
              <a:tailEnd/>
            </a:ln>
            <a:effectLst/>
          </p:spPr>
          <p:txBody>
            <a:bodyPr wrap="none" lIns="274320" tIns="137160" bIns="41275" anchor="ctr"/>
            <a:lstStyle/>
            <a:p>
              <a:endParaRPr lang="en-US"/>
            </a:p>
          </p:txBody>
        </p:sp>
        <p:sp>
          <p:nvSpPr>
            <p:cNvPr id="695417" name="Oval 121"/>
            <p:cNvSpPr>
              <a:spLocks noChangeArrowheads="1"/>
            </p:cNvSpPr>
            <p:nvPr/>
          </p:nvSpPr>
          <p:spPr bwMode="auto">
            <a:xfrm rot="2086778">
              <a:off x="5005" y="2889"/>
              <a:ext cx="150" cy="154"/>
            </a:xfrm>
            <a:prstGeom prst="ellipse">
              <a:avLst/>
            </a:prstGeom>
            <a:gradFill rotWithShape="1">
              <a:gsLst>
                <a:gs pos="0">
                  <a:srgbClr val="FF8200"/>
                </a:gs>
                <a:gs pos="10001">
                  <a:srgbClr val="FF0000"/>
                </a:gs>
                <a:gs pos="35001">
                  <a:srgbClr val="BA0066"/>
                </a:gs>
                <a:gs pos="70000">
                  <a:srgbClr val="66008F"/>
                </a:gs>
                <a:gs pos="100000">
                  <a:srgbClr val="000082"/>
                </a:gs>
              </a:gsLst>
              <a:path path="shape">
                <a:fillToRect l="50000" t="50000" r="50000" b="50000"/>
              </a:path>
            </a:gradFill>
            <a:ln w="9525" algn="ctr">
              <a:solidFill>
                <a:srgbClr val="FE0000"/>
              </a:solidFill>
              <a:round/>
              <a:headEnd/>
              <a:tailEnd/>
            </a:ln>
            <a:effectLst/>
          </p:spPr>
          <p:txBody>
            <a:bodyPr wrap="none" lIns="274320" tIns="137160" bIns="41275" anchor="ctr"/>
            <a:lstStyle/>
            <a:p>
              <a:endParaRPr lang="en-US"/>
            </a:p>
          </p:txBody>
        </p:sp>
        <p:sp>
          <p:nvSpPr>
            <p:cNvPr id="695418" name="Line 122"/>
            <p:cNvSpPr>
              <a:spLocks noChangeShapeType="1"/>
            </p:cNvSpPr>
            <p:nvPr/>
          </p:nvSpPr>
          <p:spPr bwMode="auto">
            <a:xfrm rot="2086778" flipH="1">
              <a:off x="5047" y="2792"/>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19" name="Line 123"/>
            <p:cNvSpPr>
              <a:spLocks noChangeShapeType="1"/>
            </p:cNvSpPr>
            <p:nvPr/>
          </p:nvSpPr>
          <p:spPr bwMode="auto">
            <a:xfrm rot="2086778" flipH="1">
              <a:off x="5048" y="2751"/>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0" name="Line 124"/>
            <p:cNvSpPr>
              <a:spLocks noChangeShapeType="1"/>
            </p:cNvSpPr>
            <p:nvPr/>
          </p:nvSpPr>
          <p:spPr bwMode="auto">
            <a:xfrm rot="2086778" flipH="1">
              <a:off x="5049" y="2707"/>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1" name="Line 125"/>
            <p:cNvSpPr>
              <a:spLocks noChangeShapeType="1"/>
            </p:cNvSpPr>
            <p:nvPr/>
          </p:nvSpPr>
          <p:spPr bwMode="auto">
            <a:xfrm rot="2086778" flipH="1">
              <a:off x="5049" y="2666"/>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2" name="Line 126"/>
            <p:cNvSpPr>
              <a:spLocks noChangeShapeType="1"/>
            </p:cNvSpPr>
            <p:nvPr/>
          </p:nvSpPr>
          <p:spPr bwMode="auto">
            <a:xfrm rot="2086778" flipH="1">
              <a:off x="5049" y="2627"/>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3" name="Line 127"/>
            <p:cNvSpPr>
              <a:spLocks noChangeShapeType="1"/>
            </p:cNvSpPr>
            <p:nvPr/>
          </p:nvSpPr>
          <p:spPr bwMode="auto">
            <a:xfrm rot="2086778" flipH="1">
              <a:off x="5049" y="2585"/>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4" name="Line 128"/>
            <p:cNvSpPr>
              <a:spLocks noChangeShapeType="1"/>
            </p:cNvSpPr>
            <p:nvPr/>
          </p:nvSpPr>
          <p:spPr bwMode="auto">
            <a:xfrm rot="2086778" flipH="1">
              <a:off x="5049" y="2547"/>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5" name="Line 129"/>
            <p:cNvSpPr>
              <a:spLocks noChangeShapeType="1"/>
            </p:cNvSpPr>
            <p:nvPr/>
          </p:nvSpPr>
          <p:spPr bwMode="auto">
            <a:xfrm rot="2086778" flipH="1">
              <a:off x="5049" y="2505"/>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6" name="Line 130"/>
            <p:cNvSpPr>
              <a:spLocks noChangeShapeType="1"/>
            </p:cNvSpPr>
            <p:nvPr/>
          </p:nvSpPr>
          <p:spPr bwMode="auto">
            <a:xfrm rot="2086778" flipH="1">
              <a:off x="5050" y="2463"/>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7" name="Line 131"/>
            <p:cNvSpPr>
              <a:spLocks noChangeShapeType="1"/>
            </p:cNvSpPr>
            <p:nvPr/>
          </p:nvSpPr>
          <p:spPr bwMode="auto">
            <a:xfrm rot="2086778" flipH="1">
              <a:off x="5051" y="2424"/>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8" name="Line 132"/>
            <p:cNvSpPr>
              <a:spLocks noChangeShapeType="1"/>
            </p:cNvSpPr>
            <p:nvPr/>
          </p:nvSpPr>
          <p:spPr bwMode="auto">
            <a:xfrm rot="2086778" flipH="1">
              <a:off x="5047" y="2832"/>
              <a:ext cx="68" cy="46"/>
            </a:xfrm>
            <a:prstGeom prst="line">
              <a:avLst/>
            </a:prstGeom>
            <a:noFill/>
            <a:ln w="9525">
              <a:solidFill>
                <a:srgbClr val="FE0000"/>
              </a:solidFill>
              <a:round/>
              <a:headEnd/>
              <a:tailEnd/>
            </a:ln>
            <a:effectLst/>
          </p:spPr>
          <p:txBody>
            <a:bodyPr lIns="274320" tIns="137160" bIns="41275"/>
            <a:lstStyle/>
            <a:p>
              <a:endParaRPr lang="en-US"/>
            </a:p>
          </p:txBody>
        </p:sp>
        <p:sp>
          <p:nvSpPr>
            <p:cNvPr id="695429" name="Line 133"/>
            <p:cNvSpPr>
              <a:spLocks noChangeShapeType="1"/>
            </p:cNvSpPr>
            <p:nvPr/>
          </p:nvSpPr>
          <p:spPr bwMode="auto">
            <a:xfrm rot="2086778">
              <a:off x="4955" y="2548"/>
              <a:ext cx="256" cy="377"/>
            </a:xfrm>
            <a:prstGeom prst="line">
              <a:avLst/>
            </a:prstGeom>
            <a:noFill/>
            <a:ln w="38100">
              <a:solidFill>
                <a:srgbClr val="FE0000"/>
              </a:solidFill>
              <a:round/>
              <a:headEnd/>
              <a:tailEnd/>
            </a:ln>
            <a:effectLst/>
          </p:spPr>
          <p:txBody>
            <a:bodyPr lIns="274320" tIns="137160" bIns="41275"/>
            <a:lstStyle/>
            <a:p>
              <a:endParaRPr lang="en-US"/>
            </a:p>
          </p:txBody>
        </p:sp>
        <p:sp>
          <p:nvSpPr>
            <p:cNvPr id="695430" name="Line 134"/>
            <p:cNvSpPr>
              <a:spLocks noChangeShapeType="1"/>
            </p:cNvSpPr>
            <p:nvPr/>
          </p:nvSpPr>
          <p:spPr bwMode="auto">
            <a:xfrm rot="2086778">
              <a:off x="4899" y="2440"/>
              <a:ext cx="286" cy="420"/>
            </a:xfrm>
            <a:prstGeom prst="line">
              <a:avLst/>
            </a:prstGeom>
            <a:noFill/>
            <a:ln w="9525">
              <a:solidFill>
                <a:srgbClr val="FE0000"/>
              </a:solidFill>
              <a:round/>
              <a:headEnd/>
              <a:tailEnd/>
            </a:ln>
            <a:effectLst/>
          </p:spPr>
          <p:txBody>
            <a:bodyPr lIns="274320" tIns="137160" bIns="41275"/>
            <a:lstStyle/>
            <a:p>
              <a:endParaRPr lang="en-US"/>
            </a:p>
          </p:txBody>
        </p:sp>
        <p:sp>
          <p:nvSpPr>
            <p:cNvPr id="695431" name="Line 135"/>
            <p:cNvSpPr>
              <a:spLocks noChangeShapeType="1"/>
            </p:cNvSpPr>
            <p:nvPr/>
          </p:nvSpPr>
          <p:spPr bwMode="auto">
            <a:xfrm rot="2086778">
              <a:off x="4982" y="2438"/>
              <a:ext cx="286" cy="420"/>
            </a:xfrm>
            <a:prstGeom prst="line">
              <a:avLst/>
            </a:prstGeom>
            <a:noFill/>
            <a:ln w="9525">
              <a:solidFill>
                <a:srgbClr val="FE0000"/>
              </a:solidFill>
              <a:round/>
              <a:headEnd/>
              <a:tailEnd/>
            </a:ln>
            <a:effectLst/>
          </p:spPr>
          <p:txBody>
            <a:bodyPr lIns="274320" tIns="137160" bIns="41275"/>
            <a:lstStyle/>
            <a:p>
              <a:endParaRPr lang="en-US"/>
            </a:p>
          </p:txBody>
        </p:sp>
      </p:grpSp>
      <p:sp>
        <p:nvSpPr>
          <p:cNvPr id="133" name="Text Box 132"/>
          <p:cNvSpPr txBox="1">
            <a:spLocks noChangeArrowheads="1"/>
          </p:cNvSpPr>
          <p:nvPr/>
        </p:nvSpPr>
        <p:spPr bwMode="auto">
          <a:xfrm>
            <a:off x="7199313" y="6057901"/>
            <a:ext cx="1803400" cy="475643"/>
          </a:xfrm>
          <a:prstGeom prst="rect">
            <a:avLst/>
          </a:prstGeom>
          <a:noFill/>
          <a:ln w="9525" algn="ctr">
            <a:noFill/>
            <a:miter lim="800000"/>
            <a:headEnd/>
            <a:tailEnd/>
          </a:ln>
          <a:effectLst/>
        </p:spPr>
        <p:txBody>
          <a:bodyPr lIns="274320" tIns="137160" bIns="41275">
            <a:spAutoFit/>
          </a:bodyPr>
          <a:lstStyle/>
          <a:p>
            <a:pPr algn="ctr" defTabSz="822325" eaLnBrk="1" hangingPunct="1">
              <a:lnSpc>
                <a:spcPct val="80000"/>
              </a:lnSpc>
              <a:spcBef>
                <a:spcPct val="50000"/>
              </a:spcBef>
            </a:pPr>
            <a:r>
              <a:rPr lang="en-US" b="1" i="1" dirty="0">
                <a:solidFill>
                  <a:srgbClr val="E7A5BE"/>
                </a:solidFill>
                <a:latin typeface="Arial" charset="0"/>
              </a:rPr>
              <a:t>R-410A</a:t>
            </a:r>
          </a:p>
        </p:txBody>
      </p:sp>
      <p:sp>
        <p:nvSpPr>
          <p:cNvPr id="125" name="Text Box 139"/>
          <p:cNvSpPr txBox="1">
            <a:spLocks noChangeArrowheads="1"/>
          </p:cNvSpPr>
          <p:nvPr/>
        </p:nvSpPr>
        <p:spPr bwMode="auto">
          <a:xfrm>
            <a:off x="240237" y="5335677"/>
            <a:ext cx="2743200" cy="954107"/>
          </a:xfrm>
          <a:prstGeom prst="rect">
            <a:avLst/>
          </a:prstGeom>
          <a:noFill/>
          <a:ln w="15875">
            <a:solidFill>
              <a:srgbClr val="FE0000"/>
            </a:solidFill>
            <a:miter lim="800000"/>
            <a:headEnd/>
            <a:tailEnd/>
          </a:ln>
          <a:effectLst/>
        </p:spPr>
        <p:txBody>
          <a:bodyPr>
            <a:spAutoFit/>
          </a:bodyPr>
          <a:lstStyle/>
          <a:p>
            <a:pPr algn="r">
              <a:spcBef>
                <a:spcPct val="50000"/>
              </a:spcBef>
              <a:buClr>
                <a:schemeClr val="hlink"/>
              </a:buClr>
              <a:buFont typeface="Wingdings 3" pitchFamily="18" charset="2"/>
              <a:buNone/>
            </a:pPr>
            <a:r>
              <a:rPr lang="en-US" sz="1400" b="1" dirty="0">
                <a:solidFill>
                  <a:srgbClr val="FE0000"/>
                </a:solidFill>
                <a:latin typeface="Arial" charset="0"/>
              </a:rPr>
              <a:t>Evap. Outlet Temp</a:t>
            </a:r>
            <a:r>
              <a:rPr lang="en-US" sz="1400" dirty="0">
                <a:solidFill>
                  <a:srgbClr val="FE0000"/>
                </a:solidFill>
                <a:latin typeface="Arial" charset="0"/>
              </a:rPr>
              <a:t> </a:t>
            </a:r>
            <a:r>
              <a:rPr lang="en-US" sz="1400" b="1" dirty="0">
                <a:solidFill>
                  <a:srgbClr val="FE0000"/>
                </a:solidFill>
                <a:latin typeface="Arial" charset="0"/>
              </a:rPr>
              <a:t>= 55°F</a:t>
            </a:r>
          </a:p>
          <a:p>
            <a:pPr algn="r">
              <a:spcBef>
                <a:spcPct val="50000"/>
              </a:spcBef>
              <a:buClr>
                <a:schemeClr val="hlink"/>
              </a:buClr>
              <a:buFont typeface="Wingdings 3" pitchFamily="18" charset="2"/>
              <a:buNone/>
            </a:pPr>
            <a:r>
              <a:rPr lang="en-US" sz="1400" b="1" dirty="0" err="1">
                <a:solidFill>
                  <a:srgbClr val="FE0000"/>
                </a:solidFill>
                <a:latin typeface="Arial" charset="0"/>
              </a:rPr>
              <a:t>Evap</a:t>
            </a:r>
            <a:r>
              <a:rPr lang="en-US" sz="1400" b="1" dirty="0">
                <a:solidFill>
                  <a:srgbClr val="FE0000"/>
                </a:solidFill>
                <a:latin typeface="Arial" charset="0"/>
              </a:rPr>
              <a:t> Saturation Temp = 50°F</a:t>
            </a:r>
          </a:p>
          <a:p>
            <a:pPr algn="r">
              <a:spcBef>
                <a:spcPct val="50000"/>
              </a:spcBef>
              <a:buClr>
                <a:schemeClr val="hlink"/>
              </a:buClr>
              <a:buFont typeface="Wingdings 3" pitchFamily="18" charset="2"/>
              <a:buNone/>
            </a:pPr>
            <a:r>
              <a:rPr lang="en-US" sz="1400" b="1" dirty="0">
                <a:solidFill>
                  <a:srgbClr val="FE0000"/>
                </a:solidFill>
                <a:latin typeface="Arial" charset="0"/>
              </a:rPr>
              <a:t>Superheat =   5°F</a:t>
            </a:r>
          </a:p>
        </p:txBody>
      </p:sp>
      <p:sp>
        <p:nvSpPr>
          <p:cNvPr id="127" name="Text Box 86"/>
          <p:cNvSpPr txBox="1">
            <a:spLocks noChangeArrowheads="1"/>
          </p:cNvSpPr>
          <p:nvPr/>
        </p:nvSpPr>
        <p:spPr bwMode="auto">
          <a:xfrm>
            <a:off x="4751321" y="1720239"/>
            <a:ext cx="685800" cy="307777"/>
          </a:xfrm>
          <a:prstGeom prst="rect">
            <a:avLst/>
          </a:prstGeom>
          <a:noFill/>
          <a:ln w="15875">
            <a:noFill/>
            <a:miter lim="800000"/>
            <a:headEnd/>
            <a:tailEnd/>
          </a:ln>
          <a:effectLst/>
        </p:spPr>
        <p:txBody>
          <a:bodyPr>
            <a:spAutoFit/>
          </a:bodyPr>
          <a:lstStyle/>
          <a:p>
            <a:pPr algn="r">
              <a:spcBef>
                <a:spcPct val="50000"/>
              </a:spcBef>
              <a:buClr>
                <a:schemeClr val="hlink"/>
              </a:buClr>
              <a:buFont typeface="Wingdings 3" pitchFamily="18" charset="2"/>
              <a:buNone/>
            </a:pPr>
            <a:r>
              <a:rPr lang="en-US" sz="1400" b="1" dirty="0">
                <a:solidFill>
                  <a:srgbClr val="FE0000"/>
                </a:solidFill>
                <a:latin typeface="Arial" charset="0"/>
              </a:rPr>
              <a:t>55°F</a:t>
            </a:r>
          </a:p>
        </p:txBody>
      </p:sp>
      <p:sp>
        <p:nvSpPr>
          <p:cNvPr id="128" name="Text Box 87"/>
          <p:cNvSpPr txBox="1">
            <a:spLocks noChangeArrowheads="1"/>
          </p:cNvSpPr>
          <p:nvPr/>
        </p:nvSpPr>
        <p:spPr bwMode="auto">
          <a:xfrm>
            <a:off x="6695973" y="1858345"/>
            <a:ext cx="1276350" cy="523220"/>
          </a:xfrm>
          <a:prstGeom prst="rect">
            <a:avLst/>
          </a:prstGeom>
          <a:noFill/>
          <a:ln w="9525">
            <a:noFill/>
            <a:miter lim="800000"/>
            <a:headEnd/>
            <a:tailEnd/>
          </a:ln>
          <a:effectLst/>
        </p:spPr>
        <p:txBody>
          <a:bodyPr wrap="square">
            <a:spAutoFit/>
          </a:bodyPr>
          <a:lstStyle/>
          <a:p>
            <a:pPr>
              <a:spcBef>
                <a:spcPts val="0"/>
              </a:spcBef>
              <a:buClr>
                <a:schemeClr val="hlink"/>
              </a:buClr>
              <a:buFont typeface="Wingdings 3" pitchFamily="18" charset="2"/>
              <a:buNone/>
            </a:pPr>
            <a:r>
              <a:rPr lang="en-US" sz="1400" dirty="0">
                <a:solidFill>
                  <a:srgbClr val="1504F8"/>
                </a:solidFill>
                <a:latin typeface="Arial" charset="0"/>
              </a:rPr>
              <a:t>143 psig (F2)</a:t>
            </a:r>
          </a:p>
          <a:p>
            <a:pPr>
              <a:spcBef>
                <a:spcPts val="0"/>
              </a:spcBef>
              <a:buClr>
                <a:schemeClr val="hlink"/>
              </a:buClr>
              <a:buFont typeface="Wingdings 3" pitchFamily="18" charset="2"/>
              <a:buNone/>
            </a:pPr>
            <a:r>
              <a:rPr lang="en-US" sz="1400" dirty="0">
                <a:solidFill>
                  <a:srgbClr val="1504F8"/>
                </a:solidFill>
                <a:latin typeface="Arial" charset="0"/>
              </a:rPr>
              <a:t>50°F SST</a:t>
            </a:r>
          </a:p>
        </p:txBody>
      </p:sp>
      <p:sp>
        <p:nvSpPr>
          <p:cNvPr id="129" name="Text Box 140"/>
          <p:cNvSpPr txBox="1">
            <a:spLocks noChangeArrowheads="1"/>
          </p:cNvSpPr>
          <p:nvPr/>
        </p:nvSpPr>
        <p:spPr bwMode="auto">
          <a:xfrm>
            <a:off x="3800914" y="2263661"/>
            <a:ext cx="1160463" cy="426399"/>
          </a:xfrm>
          <a:prstGeom prst="rect">
            <a:avLst/>
          </a:prstGeom>
          <a:noFill/>
          <a:ln w="9525" algn="ctr">
            <a:noFill/>
            <a:miter lim="800000"/>
            <a:headEnd/>
            <a:tailEnd/>
          </a:ln>
          <a:effectLst/>
        </p:spPr>
        <p:txBody>
          <a:bodyPr lIns="274320" tIns="137160" bIns="41275">
            <a:spAutoFit/>
          </a:bodyPr>
          <a:lstStyle/>
          <a:p>
            <a:pPr>
              <a:spcBef>
                <a:spcPct val="50000"/>
              </a:spcBef>
            </a:pPr>
            <a:r>
              <a:rPr lang="en-US" sz="1600" dirty="0">
                <a:latin typeface="Arial" charset="0"/>
              </a:rPr>
              <a:t>156 psig</a:t>
            </a:r>
          </a:p>
        </p:txBody>
      </p:sp>
      <p:sp>
        <p:nvSpPr>
          <p:cNvPr id="134" name="Text Box 141"/>
          <p:cNvSpPr txBox="1">
            <a:spLocks noChangeArrowheads="1"/>
          </p:cNvSpPr>
          <p:nvPr/>
        </p:nvSpPr>
        <p:spPr bwMode="auto">
          <a:xfrm>
            <a:off x="3243949" y="5620153"/>
            <a:ext cx="1263808" cy="632609"/>
          </a:xfrm>
          <a:prstGeom prst="rect">
            <a:avLst/>
          </a:prstGeom>
          <a:noFill/>
          <a:ln w="38100" algn="ctr">
            <a:noFill/>
            <a:miter lim="800000"/>
            <a:headEnd/>
            <a:tailEnd type="none" w="lg" len="lg"/>
          </a:ln>
          <a:effectLst/>
        </p:spPr>
        <p:txBody>
          <a:bodyPr wrap="none" lIns="274320" tIns="137160" bIns="41275" anchor="ctr" anchorCtr="1">
            <a:spAutoFit/>
          </a:bodyPr>
          <a:lstStyle/>
          <a:p>
            <a:pPr algn="ctr" defTabSz="822325" eaLnBrk="1" hangingPunct="1">
              <a:lnSpc>
                <a:spcPct val="80000"/>
              </a:lnSpc>
              <a:spcBef>
                <a:spcPct val="50000"/>
              </a:spcBef>
            </a:pPr>
            <a:r>
              <a:rPr lang="en-US" sz="1400" dirty="0">
                <a:solidFill>
                  <a:srgbClr val="1504F8"/>
                </a:solidFill>
                <a:latin typeface="Arial" charset="0"/>
              </a:rPr>
              <a:t>Spring (F3)</a:t>
            </a:r>
          </a:p>
          <a:p>
            <a:pPr algn="ctr" defTabSz="822325" eaLnBrk="1" hangingPunct="1">
              <a:lnSpc>
                <a:spcPct val="80000"/>
              </a:lnSpc>
              <a:spcBef>
                <a:spcPct val="50000"/>
              </a:spcBef>
            </a:pPr>
            <a:r>
              <a:rPr lang="en-US" sz="1400" dirty="0">
                <a:solidFill>
                  <a:srgbClr val="1504F8"/>
                </a:solidFill>
                <a:latin typeface="Arial" charset="0"/>
              </a:rPr>
              <a:t>19 psig</a:t>
            </a:r>
          </a:p>
        </p:txBody>
      </p:sp>
      <p:sp>
        <p:nvSpPr>
          <p:cNvPr id="2" name="Title 1"/>
          <p:cNvSpPr>
            <a:spLocks noGrp="1"/>
          </p:cNvSpPr>
          <p:nvPr>
            <p:ph type="title"/>
          </p:nvPr>
        </p:nvSpPr>
        <p:spPr/>
        <p:txBody>
          <a:bodyPr/>
          <a:lstStyle/>
          <a:p>
            <a:r>
              <a:rPr lang="en-US" dirty="0"/>
              <a:t>Evaporator Load Decreases</a:t>
            </a:r>
          </a:p>
        </p:txBody>
      </p:sp>
      <p:sp>
        <p:nvSpPr>
          <p:cNvPr id="4" name="Slide Number Placeholder 3"/>
          <p:cNvSpPr>
            <a:spLocks noGrp="1"/>
          </p:cNvSpPr>
          <p:nvPr>
            <p:ph type="sldNum" sz="quarter" idx="12"/>
          </p:nvPr>
        </p:nvSpPr>
        <p:spPr>
          <a:prstGeom prst="rect">
            <a:avLst/>
          </a:prstGeom>
        </p:spPr>
        <p:txBody>
          <a:bodyPr/>
          <a:lstStyle/>
          <a:p>
            <a:fld id="{ED558AE7-9682-4A0C-9194-A2DBBDD05CA4}" type="slidenum">
              <a:rPr lang="en-US" smtClean="0"/>
              <a:pPr/>
              <a:t>19</a:t>
            </a:fld>
            <a:endParaRPr lang="en-US" dirty="0"/>
          </a:p>
        </p:txBody>
      </p:sp>
      <p:pic>
        <p:nvPicPr>
          <p:cNvPr id="132" name="Picture 1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0330" y="1918716"/>
            <a:ext cx="465696" cy="753298"/>
          </a:xfrm>
          <a:prstGeom prst="rect">
            <a:avLst/>
          </a:prstGeom>
        </p:spPr>
      </p:pic>
      <p:sp>
        <p:nvSpPr>
          <p:cNvPr id="33" name="Text Box 70"/>
          <p:cNvSpPr txBox="1">
            <a:spLocks noChangeArrowheads="1"/>
          </p:cNvSpPr>
          <p:nvPr/>
        </p:nvSpPr>
        <p:spPr bwMode="auto">
          <a:xfrm>
            <a:off x="228687" y="3604150"/>
            <a:ext cx="2427288" cy="1446550"/>
          </a:xfrm>
          <a:prstGeom prst="rect">
            <a:avLst/>
          </a:prstGeom>
          <a:noFill/>
          <a:ln w="15875">
            <a:noFill/>
            <a:miter lim="800000"/>
            <a:headEnd/>
            <a:tailEnd/>
          </a:ln>
          <a:effectLst/>
        </p:spPr>
        <p:txBody>
          <a:bodyPr>
            <a:spAutoFit/>
          </a:bodyPr>
          <a:lstStyle/>
          <a:p>
            <a:pPr>
              <a:spcBef>
                <a:spcPct val="50000"/>
              </a:spcBef>
              <a:buClr>
                <a:schemeClr val="hlink"/>
              </a:buClr>
              <a:buSzPct val="90000"/>
              <a:buFont typeface="Wingdings" pitchFamily="2" charset="2"/>
              <a:buNone/>
            </a:pPr>
            <a:r>
              <a:rPr lang="en-US" sz="2200" b="1" dirty="0">
                <a:solidFill>
                  <a:srgbClr val="FE0000"/>
                </a:solidFill>
                <a:latin typeface="Arial" charset="0"/>
              </a:rPr>
              <a:t>F1 = F2 + F3</a:t>
            </a:r>
          </a:p>
          <a:p>
            <a:pPr>
              <a:spcBef>
                <a:spcPct val="50000"/>
              </a:spcBef>
              <a:buClr>
                <a:schemeClr val="hlink"/>
              </a:buClr>
              <a:buSzPct val="90000"/>
              <a:buFont typeface="Wingdings" pitchFamily="2" charset="2"/>
              <a:buNone/>
            </a:pPr>
            <a:r>
              <a:rPr lang="en-US" sz="2200" b="1" dirty="0">
                <a:solidFill>
                  <a:srgbClr val="FE0000"/>
                </a:solidFill>
                <a:latin typeface="Arial" charset="0"/>
              </a:rPr>
              <a:t>F1 = 143 + 19</a:t>
            </a:r>
          </a:p>
          <a:p>
            <a:pPr>
              <a:spcBef>
                <a:spcPct val="50000"/>
              </a:spcBef>
              <a:buClr>
                <a:schemeClr val="hlink"/>
              </a:buClr>
              <a:buSzPct val="90000"/>
              <a:buFont typeface="Wingdings" pitchFamily="2" charset="2"/>
              <a:buNone/>
            </a:pPr>
            <a:r>
              <a:rPr lang="en-US" sz="2200" b="1" dirty="0">
                <a:solidFill>
                  <a:srgbClr val="FE0000"/>
                </a:solidFill>
                <a:latin typeface="Arial" charset="0"/>
              </a:rPr>
              <a:t>F1 = 162 psig</a:t>
            </a:r>
          </a:p>
        </p:txBody>
      </p:sp>
      <p:sp>
        <p:nvSpPr>
          <p:cNvPr id="34" name="Text Box 131"/>
          <p:cNvSpPr txBox="1">
            <a:spLocks noChangeArrowheads="1"/>
          </p:cNvSpPr>
          <p:nvPr/>
        </p:nvSpPr>
        <p:spPr bwMode="auto">
          <a:xfrm>
            <a:off x="73152" y="1215313"/>
            <a:ext cx="3148220" cy="1785104"/>
          </a:xfrm>
          <a:prstGeom prst="rect">
            <a:avLst/>
          </a:prstGeom>
          <a:noFill/>
          <a:ln w="9525">
            <a:noFill/>
            <a:miter lim="800000"/>
            <a:headEnd/>
            <a:tailEnd/>
          </a:ln>
          <a:effectLst/>
        </p:spPr>
        <p:txBody>
          <a:bodyPr wrap="square">
            <a:spAutoFit/>
          </a:bodyPr>
          <a:lstStyle/>
          <a:p>
            <a:pPr>
              <a:spcBef>
                <a:spcPct val="50000"/>
              </a:spcBef>
              <a:buClr>
                <a:schemeClr val="hlink"/>
              </a:buClr>
              <a:buSzPct val="80000"/>
              <a:buFont typeface="Wingdings 3" pitchFamily="18" charset="2"/>
              <a:buNone/>
            </a:pPr>
            <a:r>
              <a:rPr lang="en-US" sz="2200" dirty="0">
                <a:latin typeface="Arial" charset="0"/>
              </a:rPr>
              <a:t>Decrease in Superheat causes the bulb pressure to decrease. .    </a:t>
            </a:r>
            <a:r>
              <a:rPr lang="en-US" sz="2200" dirty="0">
                <a:solidFill>
                  <a:srgbClr val="0000FF"/>
                </a:solidFill>
                <a:latin typeface="Arial" charset="0"/>
              </a:rPr>
              <a:t>causing the valve to close.</a:t>
            </a:r>
          </a:p>
        </p:txBody>
      </p:sp>
      <p:sp>
        <p:nvSpPr>
          <p:cNvPr id="35" name="Text Box 130"/>
          <p:cNvSpPr txBox="1">
            <a:spLocks noChangeArrowheads="1"/>
          </p:cNvSpPr>
          <p:nvPr/>
        </p:nvSpPr>
        <p:spPr bwMode="auto">
          <a:xfrm>
            <a:off x="3263317" y="3404095"/>
            <a:ext cx="2722563" cy="923330"/>
          </a:xfrm>
          <a:prstGeom prst="rect">
            <a:avLst/>
          </a:prstGeom>
          <a:noFill/>
          <a:ln w="9525">
            <a:noFill/>
            <a:miter lim="800000"/>
            <a:headEnd/>
            <a:tailEnd/>
          </a:ln>
          <a:effectLst/>
        </p:spPr>
        <p:txBody>
          <a:bodyPr wrap="square" lIns="0" tIns="0" rIns="0" bIns="0">
            <a:spAutoFit/>
          </a:bodyPr>
          <a:lstStyle/>
          <a:p>
            <a:pPr algn="ctr">
              <a:spcBef>
                <a:spcPct val="50000"/>
              </a:spcBef>
              <a:buClr>
                <a:schemeClr val="hlink"/>
              </a:buClr>
              <a:buFont typeface="Wingdings 3" pitchFamily="18" charset="2"/>
              <a:buNone/>
            </a:pPr>
            <a:r>
              <a:rPr lang="en-US" sz="2000" dirty="0">
                <a:solidFill>
                  <a:srgbClr val="FE0000"/>
                </a:solidFill>
                <a:latin typeface="Arial" charset="0"/>
              </a:rPr>
              <a:t>Decrease in Load causes a temporary imbalance.</a:t>
            </a:r>
          </a:p>
        </p:txBody>
      </p:sp>
    </p:spTree>
    <p:extLst>
      <p:ext uri="{BB962C8B-B14F-4D97-AF65-F5344CB8AC3E}">
        <p14:creationId xmlns:p14="http://schemas.microsoft.com/office/powerpoint/2010/main" val="3619352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3">
                                            <p:txEl>
                                              <p:pRg st="0" end="0"/>
                                            </p:txEl>
                                          </p:spTgt>
                                        </p:tgtEl>
                                        <p:attrNameLst>
                                          <p:attrName>ppt_c</p:attrName>
                                        </p:attrNameLst>
                                      </p:cBhvr>
                                      <p:to>
                                        <a:schemeClr val="accent2"/>
                                      </p:to>
                                    </p:animClr>
                                  </p:sub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3">
                                            <p:txEl>
                                              <p:pRg st="1" end="1"/>
                                            </p:txEl>
                                          </p:spTgt>
                                        </p:tgtEl>
                                        <p:attrNameLst>
                                          <p:attrName>ppt_c</p:attrName>
                                        </p:attrNameLst>
                                      </p:cBhvr>
                                      <p:to>
                                        <a:schemeClr val="accent2"/>
                                      </p:to>
                                    </p:animClr>
                                  </p:sub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3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3">
                                            <p:txEl>
                                              <p:pRg st="2" end="2"/>
                                            </p:txEl>
                                          </p:spTgt>
                                        </p:tgtEl>
                                        <p:attrNameLst>
                                          <p:attrName>ppt_c</p:attrName>
                                        </p:attrNameLst>
                                      </p:cBhvr>
                                      <p:to>
                                        <a:schemeClr val="accent2"/>
                                      </p:to>
                                    </p:animClr>
                                  </p:sub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fade">
                                      <p:cBhvr>
                                        <p:cTn id="16" dur="500"/>
                                        <p:tgtEl>
                                          <p:spTgt spid="132"/>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wipe(up)">
                                      <p:cBhvr>
                                        <p:cTn id="19" dur="500"/>
                                        <p:tgtEl>
                                          <p:spTgt spid="128"/>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134"/>
                                        </p:tgtEl>
                                        <p:attrNameLst>
                                          <p:attrName>style.visibility</p:attrName>
                                        </p:attrNameLst>
                                      </p:cBhvr>
                                      <p:to>
                                        <p:strVal val="visible"/>
                                      </p:to>
                                    </p:set>
                                    <p:animEffect transition="in" filter="diamond(in)">
                                      <p:cBhvr>
                                        <p:cTn id="22" dur="1000"/>
                                        <p:tgtEl>
                                          <p:spTgt spid="13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95414"/>
                                        </p:tgtEl>
                                        <p:attrNameLst>
                                          <p:attrName>style.visibility</p:attrName>
                                        </p:attrNameLst>
                                      </p:cBhvr>
                                      <p:to>
                                        <p:strVal val="visible"/>
                                      </p:to>
                                    </p:set>
                                    <p:animEffect transition="in" filter="wipe(down)">
                                      <p:cBhvr>
                                        <p:cTn id="27" dur="500"/>
                                        <p:tgtEl>
                                          <p:spTgt spid="695414"/>
                                        </p:tgtEl>
                                      </p:cBhvr>
                                    </p:animEffect>
                                  </p:childTnLst>
                                </p:cTn>
                              </p:par>
                            </p:childTnLst>
                          </p:cTn>
                        </p:par>
                        <p:par>
                          <p:cTn id="28" fill="hold">
                            <p:stCondLst>
                              <p:cond delay="500"/>
                            </p:stCondLst>
                            <p:childTnLst>
                              <p:par>
                                <p:cTn id="29" presetID="16" presetClass="entr" presetSubtype="26" fill="hold" grpId="0" nodeType="after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barn(inHorizontal)">
                                      <p:cBhvr>
                                        <p:cTn id="31" dur="500"/>
                                        <p:tgtEl>
                                          <p:spTgt spid="127"/>
                                        </p:tgtEl>
                                      </p:cBhvr>
                                    </p:animEffect>
                                  </p:childTnLst>
                                </p:cTn>
                              </p:par>
                            </p:childTnLst>
                          </p:cTn>
                        </p:par>
                        <p:par>
                          <p:cTn id="32" fill="hold">
                            <p:stCondLst>
                              <p:cond delay="1000"/>
                            </p:stCondLst>
                            <p:childTnLst>
                              <p:par>
                                <p:cTn id="33" presetID="4" presetClass="entr" presetSubtype="32" fill="hold" grpId="0" nodeType="afterEffect">
                                  <p:stCondLst>
                                    <p:cond delay="0"/>
                                  </p:stCondLst>
                                  <p:childTnLst>
                                    <p:set>
                                      <p:cBhvr>
                                        <p:cTn id="34" dur="1" fill="hold">
                                          <p:stCondLst>
                                            <p:cond delay="0"/>
                                          </p:stCondLst>
                                        </p:cTn>
                                        <p:tgtEl>
                                          <p:spTgt spid="125">
                                            <p:bg/>
                                          </p:spTgt>
                                        </p:tgtEl>
                                        <p:attrNameLst>
                                          <p:attrName>style.visibility</p:attrName>
                                        </p:attrNameLst>
                                      </p:cBhvr>
                                      <p:to>
                                        <p:strVal val="visible"/>
                                      </p:to>
                                    </p:set>
                                    <p:animEffect transition="in" filter="box(out)">
                                      <p:cBhvr>
                                        <p:cTn id="35" dur="500"/>
                                        <p:tgtEl>
                                          <p:spTgt spid="125">
                                            <p:bg/>
                                          </p:spTgt>
                                        </p:tgtEl>
                                      </p:cBhvr>
                                    </p:animEffect>
                                  </p:childTnLst>
                                  <p:subTnLst>
                                    <p:animClr clrSpc="rgb" dir="cw">
                                      <p:cBhvr override="childStyle">
                                        <p:cTn dur="1" fill="hold" display="0" masterRel="nextClick" afterEffect="1"/>
                                        <p:tgtEl>
                                          <p:spTgt spid="125">
                                            <p:bg/>
                                          </p:spTgt>
                                        </p:tgtEl>
                                        <p:attrNameLst>
                                          <p:attrName>ppt_c</p:attrName>
                                        </p:attrNameLst>
                                      </p:cBhvr>
                                      <p:to>
                                        <a:srgbClr val="0000FF"/>
                                      </p:to>
                                    </p:animClr>
                                  </p:subTnLst>
                                </p:cTn>
                              </p:par>
                            </p:childTnLst>
                          </p:cTn>
                        </p:par>
                        <p:par>
                          <p:cTn id="36" fill="hold">
                            <p:stCondLst>
                              <p:cond delay="1500"/>
                            </p:stCondLst>
                            <p:childTnLst>
                              <p:par>
                                <p:cTn id="37" presetID="4" presetClass="entr" presetSubtype="32" fill="hold" grpId="0" nodeType="afterEffect">
                                  <p:stCondLst>
                                    <p:cond delay="0"/>
                                  </p:stCondLst>
                                  <p:childTnLst>
                                    <p:set>
                                      <p:cBhvr>
                                        <p:cTn id="38" dur="1" fill="hold">
                                          <p:stCondLst>
                                            <p:cond delay="0"/>
                                          </p:stCondLst>
                                        </p:cTn>
                                        <p:tgtEl>
                                          <p:spTgt spid="125">
                                            <p:txEl>
                                              <p:pRg st="0" end="0"/>
                                            </p:txEl>
                                          </p:spTgt>
                                        </p:tgtEl>
                                        <p:attrNameLst>
                                          <p:attrName>style.visibility</p:attrName>
                                        </p:attrNameLst>
                                      </p:cBhvr>
                                      <p:to>
                                        <p:strVal val="visible"/>
                                      </p:to>
                                    </p:set>
                                    <p:animEffect transition="in" filter="box(out)">
                                      <p:cBhvr>
                                        <p:cTn id="39" dur="500"/>
                                        <p:tgtEl>
                                          <p:spTgt spid="125">
                                            <p:txEl>
                                              <p:pRg st="0" end="0"/>
                                            </p:txEl>
                                          </p:spTgt>
                                        </p:tgtEl>
                                      </p:cBhvr>
                                    </p:animEffect>
                                  </p:childTnLst>
                                  <p:subTnLst>
                                    <p:animClr clrSpc="rgb" dir="cw">
                                      <p:cBhvr override="childStyle">
                                        <p:cTn dur="1" fill="hold" display="0" masterRel="nextClick" afterEffect="1"/>
                                        <p:tgtEl>
                                          <p:spTgt spid="125">
                                            <p:txEl>
                                              <p:pRg st="0" end="0"/>
                                            </p:txEl>
                                          </p:spTgt>
                                        </p:tgtEl>
                                        <p:attrNameLst>
                                          <p:attrName>ppt_c</p:attrName>
                                        </p:attrNameLst>
                                      </p:cBhvr>
                                      <p:to>
                                        <a:srgbClr val="0000FF"/>
                                      </p:to>
                                    </p:animClr>
                                  </p:subTnLst>
                                </p:cTn>
                              </p:par>
                            </p:childTnLst>
                          </p:cTn>
                        </p:par>
                        <p:par>
                          <p:cTn id="40" fill="hold">
                            <p:stCondLst>
                              <p:cond delay="2000"/>
                            </p:stCondLst>
                            <p:childTnLst>
                              <p:par>
                                <p:cTn id="41" presetID="4" presetClass="entr" presetSubtype="32" fill="hold" grpId="0" nodeType="afterEffect">
                                  <p:stCondLst>
                                    <p:cond delay="0"/>
                                  </p:stCondLst>
                                  <p:childTnLst>
                                    <p:set>
                                      <p:cBhvr>
                                        <p:cTn id="42" dur="1" fill="hold">
                                          <p:stCondLst>
                                            <p:cond delay="0"/>
                                          </p:stCondLst>
                                        </p:cTn>
                                        <p:tgtEl>
                                          <p:spTgt spid="125">
                                            <p:txEl>
                                              <p:pRg st="1" end="1"/>
                                            </p:txEl>
                                          </p:spTgt>
                                        </p:tgtEl>
                                        <p:attrNameLst>
                                          <p:attrName>style.visibility</p:attrName>
                                        </p:attrNameLst>
                                      </p:cBhvr>
                                      <p:to>
                                        <p:strVal val="visible"/>
                                      </p:to>
                                    </p:set>
                                    <p:animEffect transition="in" filter="box(out)">
                                      <p:cBhvr>
                                        <p:cTn id="43" dur="500"/>
                                        <p:tgtEl>
                                          <p:spTgt spid="125">
                                            <p:txEl>
                                              <p:pRg st="1" end="1"/>
                                            </p:txEl>
                                          </p:spTgt>
                                        </p:tgtEl>
                                      </p:cBhvr>
                                    </p:animEffect>
                                  </p:childTnLst>
                                  <p:subTnLst>
                                    <p:animClr clrSpc="rgb" dir="cw">
                                      <p:cBhvr override="childStyle">
                                        <p:cTn dur="1" fill="hold" display="0" masterRel="nextClick" afterEffect="1"/>
                                        <p:tgtEl>
                                          <p:spTgt spid="125">
                                            <p:txEl>
                                              <p:pRg st="1" end="1"/>
                                            </p:txEl>
                                          </p:spTgt>
                                        </p:tgtEl>
                                        <p:attrNameLst>
                                          <p:attrName>ppt_c</p:attrName>
                                        </p:attrNameLst>
                                      </p:cBhvr>
                                      <p:to>
                                        <a:srgbClr val="0000FF"/>
                                      </p:to>
                                    </p:animClr>
                                  </p:subTnLst>
                                </p:cTn>
                              </p:par>
                            </p:childTnLst>
                          </p:cTn>
                        </p:par>
                        <p:par>
                          <p:cTn id="44" fill="hold">
                            <p:stCondLst>
                              <p:cond delay="2500"/>
                            </p:stCondLst>
                            <p:childTnLst>
                              <p:par>
                                <p:cTn id="45" presetID="4" presetClass="entr" presetSubtype="32" fill="hold" grpId="0" nodeType="afterEffect">
                                  <p:stCondLst>
                                    <p:cond delay="0"/>
                                  </p:stCondLst>
                                  <p:childTnLst>
                                    <p:set>
                                      <p:cBhvr>
                                        <p:cTn id="46" dur="1" fill="hold">
                                          <p:stCondLst>
                                            <p:cond delay="0"/>
                                          </p:stCondLst>
                                        </p:cTn>
                                        <p:tgtEl>
                                          <p:spTgt spid="125">
                                            <p:txEl>
                                              <p:pRg st="2" end="2"/>
                                            </p:txEl>
                                          </p:spTgt>
                                        </p:tgtEl>
                                        <p:attrNameLst>
                                          <p:attrName>style.visibility</p:attrName>
                                        </p:attrNameLst>
                                      </p:cBhvr>
                                      <p:to>
                                        <p:strVal val="visible"/>
                                      </p:to>
                                    </p:set>
                                    <p:animEffect transition="in" filter="box(out)">
                                      <p:cBhvr>
                                        <p:cTn id="47" dur="500"/>
                                        <p:tgtEl>
                                          <p:spTgt spid="1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1"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ppt_x"/>
                                          </p:val>
                                        </p:tav>
                                        <p:tav tm="100000">
                                          <p:val>
                                            <p:strVal val="#ppt_x"/>
                                          </p:val>
                                        </p:tav>
                                      </p:tavLst>
                                    </p:anim>
                                    <p:anim calcmode="lin" valueType="num">
                                      <p:cBhvr additive="base">
                                        <p:cTn id="57" dur="500" fill="hold"/>
                                        <p:tgtEl>
                                          <p:spTgt spid="35"/>
                                        </p:tgtEl>
                                        <p:attrNameLst>
                                          <p:attrName>ppt_y</p:attrName>
                                        </p:attrNameLst>
                                      </p:cBhvr>
                                      <p:tavLst>
                                        <p:tav tm="0">
                                          <p:val>
                                            <p:strVal val="0-#ppt_h/2"/>
                                          </p:val>
                                        </p:tav>
                                        <p:tav tm="100000">
                                          <p:val>
                                            <p:strVal val="#ppt_y"/>
                                          </p:val>
                                        </p:tav>
                                      </p:tavLst>
                                    </p:anim>
                                  </p:childTnLst>
                                  <p:subTnLst>
                                    <p:animClr clrSpc="rgb" dir="cw">
                                      <p:cBhvr override="childStyle">
                                        <p:cTn dur="1" fill="hold" display="0" masterRel="nextClick" afterEffect="1"/>
                                        <p:tgtEl>
                                          <p:spTgt spid="35"/>
                                        </p:tgtEl>
                                        <p:attrNameLst>
                                          <p:attrName>ppt_c</p:attrName>
                                        </p:attrNameLst>
                                      </p:cBhvr>
                                      <p:to>
                                        <a:srgbClr val="9933FF"/>
                                      </p:to>
                                    </p:animClr>
                                  </p:subTnLst>
                                </p:cTn>
                              </p:par>
                            </p:childTnLst>
                          </p:cTn>
                        </p:par>
                        <p:par>
                          <p:cTn id="58" fill="hold">
                            <p:stCondLst>
                              <p:cond delay="500"/>
                            </p:stCondLst>
                            <p:childTnLst>
                              <p:par>
                                <p:cTn id="59" presetID="1" presetClass="entr" presetSubtype="0" fill="hold" grpId="0" nodeType="afterEffect">
                                  <p:stCondLst>
                                    <p:cond delay="250"/>
                                  </p:stCondLst>
                                  <p:childTnLst>
                                    <p:set>
                                      <p:cBhvr>
                                        <p:cTn id="60" dur="1" fill="hold">
                                          <p:stCondLst>
                                            <p:cond delay="499"/>
                                          </p:stCondLst>
                                        </p:cTn>
                                        <p:tgtEl>
                                          <p:spTgt spid="3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build="p" animBg="1" autoUpdateAnimBg="0"/>
      <p:bldP spid="127" grpId="0"/>
      <p:bldP spid="128" grpId="0"/>
      <p:bldP spid="129" grpId="0"/>
      <p:bldP spid="134" grpId="0"/>
      <p:bldP spid="33" grpId="0" build="p"/>
      <p:bldP spid="34" grpId="0" build="p" autoUpdateAnimBg="0"/>
      <p:bldP spid="35"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8415" y="822696"/>
            <a:ext cx="4045027" cy="2573401"/>
          </a:xfrm>
          <a:prstGeom prst="rect">
            <a:avLst/>
          </a:prstGeom>
        </p:spPr>
      </p:pic>
      <p:sp>
        <p:nvSpPr>
          <p:cNvPr id="138244" name="Rectangle 4"/>
          <p:cNvSpPr>
            <a:spLocks noGrp="1" noChangeArrowheads="1"/>
          </p:cNvSpPr>
          <p:nvPr>
            <p:ph type="title"/>
          </p:nvPr>
        </p:nvSpPr>
        <p:spPr/>
        <p:txBody>
          <a:bodyPr/>
          <a:lstStyle/>
          <a:p>
            <a:r>
              <a:rPr lang="en-US" dirty="0"/>
              <a:t>Today’s Topics</a:t>
            </a:r>
          </a:p>
        </p:txBody>
      </p:sp>
      <p:sp>
        <p:nvSpPr>
          <p:cNvPr id="2" name="Slide Number Placeholder 1"/>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2</a:t>
            </a:fld>
            <a:endParaRPr lang="en-US" dirty="0"/>
          </a:p>
        </p:txBody>
      </p:sp>
      <p:sp>
        <p:nvSpPr>
          <p:cNvPr id="138245" name="Text Box 5"/>
          <p:cNvSpPr txBox="1">
            <a:spLocks noChangeArrowheads="1"/>
          </p:cNvSpPr>
          <p:nvPr/>
        </p:nvSpPr>
        <p:spPr bwMode="auto">
          <a:xfrm>
            <a:off x="150959" y="1739086"/>
            <a:ext cx="5642682" cy="2506968"/>
          </a:xfrm>
          <a:prstGeom prst="rect">
            <a:avLst/>
          </a:prstGeom>
          <a:noFill/>
          <a:ln w="9525" algn="ctr">
            <a:noFill/>
            <a:miter lim="800000"/>
            <a:headEnd/>
            <a:tailEnd/>
          </a:ln>
          <a:effectLst/>
        </p:spPr>
        <p:txBody>
          <a:bodyPr wrap="square" lIns="274320" tIns="137160" bIns="41275">
            <a:spAutoFit/>
          </a:bodyPr>
          <a:lstStyle/>
          <a:p>
            <a:pPr marL="290513" indent="-288925" defTabSz="822325" eaLnBrk="1" hangingPunct="1">
              <a:lnSpc>
                <a:spcPct val="80000"/>
              </a:lnSpc>
              <a:spcBef>
                <a:spcPct val="50000"/>
              </a:spcBef>
              <a:buFontTx/>
              <a:buChar char="•"/>
            </a:pPr>
            <a:r>
              <a:rPr lang="en-US" sz="3600" i="1" dirty="0">
                <a:solidFill>
                  <a:srgbClr val="000099"/>
                </a:solidFill>
                <a:latin typeface="Arial" charset="0"/>
              </a:rPr>
              <a:t>Parker Hannifin Corp.</a:t>
            </a:r>
          </a:p>
          <a:p>
            <a:pPr marL="290513" indent="-288925" defTabSz="822325" eaLnBrk="1" hangingPunct="1">
              <a:lnSpc>
                <a:spcPct val="80000"/>
              </a:lnSpc>
              <a:spcBef>
                <a:spcPct val="50000"/>
              </a:spcBef>
              <a:buFontTx/>
              <a:buChar char="•"/>
            </a:pPr>
            <a:r>
              <a:rPr lang="en-US" sz="3600" dirty="0">
                <a:solidFill>
                  <a:srgbClr val="006600"/>
                </a:solidFill>
                <a:latin typeface="Arial" charset="0"/>
              </a:rPr>
              <a:t>Back to Basics</a:t>
            </a:r>
          </a:p>
          <a:p>
            <a:pPr marL="290513" indent="-288925" defTabSz="822325" eaLnBrk="1" hangingPunct="1">
              <a:lnSpc>
                <a:spcPct val="80000"/>
              </a:lnSpc>
              <a:spcBef>
                <a:spcPct val="50000"/>
              </a:spcBef>
              <a:buFontTx/>
              <a:buChar char="•"/>
            </a:pPr>
            <a:r>
              <a:rPr lang="en-US" sz="3600" dirty="0">
                <a:solidFill>
                  <a:srgbClr val="CC0000"/>
                </a:solidFill>
                <a:latin typeface="Arial" charset="0"/>
              </a:rPr>
              <a:t>Thermostatic Expansion Valves</a:t>
            </a:r>
            <a:endParaRPr lang="en-US" sz="2800" dirty="0">
              <a:solidFill>
                <a:srgbClr val="4A00B8"/>
              </a:solidFill>
              <a:latin typeface="Arial"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4367" y="3955766"/>
            <a:ext cx="2001398" cy="2006376"/>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8245">
                                            <p:txEl>
                                              <p:pRg st="0" end="0"/>
                                            </p:txEl>
                                          </p:spTgt>
                                        </p:tgtEl>
                                        <p:attrNameLst>
                                          <p:attrName>style.visibility</p:attrName>
                                        </p:attrNameLst>
                                      </p:cBhvr>
                                      <p:to>
                                        <p:strVal val="visible"/>
                                      </p:to>
                                    </p:set>
                                    <p:animEffect transition="in" filter="wipe(left)">
                                      <p:cBhvr>
                                        <p:cTn id="7" dur="500"/>
                                        <p:tgtEl>
                                          <p:spTgt spid="13824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8245">
                                            <p:txEl>
                                              <p:pRg st="1" end="1"/>
                                            </p:txEl>
                                          </p:spTgt>
                                        </p:tgtEl>
                                        <p:attrNameLst>
                                          <p:attrName>style.visibility</p:attrName>
                                        </p:attrNameLst>
                                      </p:cBhvr>
                                      <p:to>
                                        <p:strVal val="visible"/>
                                      </p:to>
                                    </p:set>
                                    <p:animEffect transition="in" filter="wipe(left)">
                                      <p:cBhvr>
                                        <p:cTn id="16" dur="500"/>
                                        <p:tgtEl>
                                          <p:spTgt spid="13824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38245">
                                            <p:txEl>
                                              <p:pRg st="2" end="2"/>
                                            </p:txEl>
                                          </p:spTgt>
                                        </p:tgtEl>
                                        <p:attrNameLst>
                                          <p:attrName>style.visibility</p:attrName>
                                        </p:attrNameLst>
                                      </p:cBhvr>
                                      <p:to>
                                        <p:strVal val="visible"/>
                                      </p:to>
                                    </p:set>
                                    <p:animEffect transition="in" filter="wipe(left)">
                                      <p:cBhvr>
                                        <p:cTn id="21" dur="500"/>
                                        <p:tgtEl>
                                          <p:spTgt spid="138245">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5"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a:xfrm>
            <a:off x="1571625" y="71439"/>
            <a:ext cx="7035800" cy="965200"/>
          </a:xfrm>
          <a:prstGeom prst="rect">
            <a:avLst/>
          </a:prstGeom>
        </p:spPr>
        <p:txBody>
          <a:bodyPr/>
          <a:lstStyle/>
          <a:p>
            <a:r>
              <a:rPr lang="en-US" dirty="0"/>
              <a:t>Thermal Bulb Charge - </a:t>
            </a:r>
            <a:r>
              <a:rPr lang="en-US" dirty="0">
                <a:latin typeface="Arial" charset="0"/>
              </a:rPr>
              <a:t>Type</a:t>
            </a:r>
            <a:endParaRPr lang="en-US" dirty="0"/>
          </a:p>
        </p:txBody>
      </p:sp>
      <p:sp>
        <p:nvSpPr>
          <p:cNvPr id="3" name="Slide Number Placeholder 2"/>
          <p:cNvSpPr>
            <a:spLocks noGrp="1"/>
          </p:cNvSpPr>
          <p:nvPr>
            <p:ph type="sldNum" sz="quarter" idx="12"/>
          </p:nvPr>
        </p:nvSpPr>
        <p:spPr>
          <a:xfrm>
            <a:off x="8011114" y="6561138"/>
            <a:ext cx="1132885" cy="296861"/>
          </a:xfrm>
        </p:spPr>
        <p:txBody>
          <a:bodyPr/>
          <a:lstStyle/>
          <a:p>
            <a:fld id="{ED558AE7-9682-4A0C-9194-A2DBBDD05CA4}" type="slidenum">
              <a:rPr lang="en-US" smtClean="0"/>
              <a:pPr/>
              <a:t>20</a:t>
            </a:fld>
            <a:endParaRPr lang="en-US" dirty="0"/>
          </a:p>
        </p:txBody>
      </p:sp>
      <p:grpSp>
        <p:nvGrpSpPr>
          <p:cNvPr id="18" name="Group 17"/>
          <p:cNvGrpSpPr/>
          <p:nvPr/>
        </p:nvGrpSpPr>
        <p:grpSpPr>
          <a:xfrm>
            <a:off x="363065" y="1216237"/>
            <a:ext cx="5869059" cy="1274721"/>
            <a:chOff x="363065" y="1216237"/>
            <a:chExt cx="5869059" cy="1274721"/>
          </a:xfrm>
        </p:grpSpPr>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065" y="1612742"/>
              <a:ext cx="5869059" cy="878216"/>
            </a:xfrm>
            <a:prstGeom prst="rect">
              <a:avLst/>
            </a:prstGeom>
          </p:spPr>
        </p:pic>
        <p:sp>
          <p:nvSpPr>
            <p:cNvPr id="17" name="TextBox 16"/>
            <p:cNvSpPr txBox="1"/>
            <p:nvPr/>
          </p:nvSpPr>
          <p:spPr>
            <a:xfrm>
              <a:off x="2175029" y="1216237"/>
              <a:ext cx="4057095" cy="400110"/>
            </a:xfrm>
            <a:prstGeom prst="rect">
              <a:avLst/>
            </a:prstGeom>
            <a:noFill/>
          </p:spPr>
          <p:txBody>
            <a:bodyPr wrap="square" rtlCol="0">
              <a:spAutoFit/>
            </a:bodyPr>
            <a:lstStyle/>
            <a:p>
              <a:r>
                <a:rPr lang="en-US" sz="2000" dirty="0">
                  <a:latin typeface="+mn-lt"/>
                </a:rPr>
                <a:t>Universal Charge</a:t>
              </a:r>
            </a:p>
          </p:txBody>
        </p:sp>
      </p:grpSp>
      <p:grpSp>
        <p:nvGrpSpPr>
          <p:cNvPr id="20" name="Group 19"/>
          <p:cNvGrpSpPr/>
          <p:nvPr/>
        </p:nvGrpSpPr>
        <p:grpSpPr>
          <a:xfrm>
            <a:off x="372779" y="3877259"/>
            <a:ext cx="5859345" cy="1276873"/>
            <a:chOff x="372779" y="4578621"/>
            <a:chExt cx="5859345" cy="1276873"/>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779" y="4978731"/>
              <a:ext cx="5859345" cy="876763"/>
            </a:xfrm>
            <a:prstGeom prst="rect">
              <a:avLst/>
            </a:prstGeom>
          </p:spPr>
        </p:pic>
        <p:sp>
          <p:nvSpPr>
            <p:cNvPr id="19" name="TextBox 18"/>
            <p:cNvSpPr txBox="1"/>
            <p:nvPr/>
          </p:nvSpPr>
          <p:spPr>
            <a:xfrm>
              <a:off x="2170320" y="4578621"/>
              <a:ext cx="4061804" cy="400110"/>
            </a:xfrm>
            <a:prstGeom prst="rect">
              <a:avLst/>
            </a:prstGeom>
            <a:noFill/>
          </p:spPr>
          <p:txBody>
            <a:bodyPr wrap="square" rtlCol="0">
              <a:spAutoFit/>
            </a:bodyPr>
            <a:lstStyle/>
            <a:p>
              <a:r>
                <a:rPr lang="en-US" sz="2000" dirty="0">
                  <a:latin typeface="+mn-lt"/>
                </a:rPr>
                <a:t>MOP Ballast Charge</a:t>
              </a:r>
            </a:p>
          </p:txBody>
        </p:sp>
      </p:grpSp>
      <p:sp>
        <p:nvSpPr>
          <p:cNvPr id="21" name="TextBox 20"/>
          <p:cNvSpPr txBox="1"/>
          <p:nvPr/>
        </p:nvSpPr>
        <p:spPr>
          <a:xfrm>
            <a:off x="1766656" y="2556770"/>
            <a:ext cx="4554244" cy="707886"/>
          </a:xfrm>
          <a:prstGeom prst="rect">
            <a:avLst/>
          </a:prstGeom>
          <a:noFill/>
        </p:spPr>
        <p:txBody>
          <a:bodyPr wrap="square" rtlCol="0">
            <a:spAutoFit/>
          </a:bodyPr>
          <a:lstStyle/>
          <a:p>
            <a:pPr marL="342900" indent="-342900">
              <a:buFont typeface="Wingdings" pitchFamily="2" charset="2"/>
              <a:buChar char=""/>
            </a:pPr>
            <a:r>
              <a:rPr lang="en-US" sz="2000" dirty="0">
                <a:latin typeface="+mn-lt"/>
              </a:rPr>
              <a:t>Large liquid charge</a:t>
            </a:r>
          </a:p>
          <a:p>
            <a:pPr marL="342900" indent="-342900">
              <a:buFont typeface="Wingdings" pitchFamily="2" charset="2"/>
              <a:buChar char=""/>
            </a:pPr>
            <a:r>
              <a:rPr lang="en-US" sz="2000" dirty="0">
                <a:latin typeface="+mn-lt"/>
              </a:rPr>
              <a:t>“Not Sensitive” to migration</a:t>
            </a:r>
          </a:p>
        </p:txBody>
      </p:sp>
      <p:sp>
        <p:nvSpPr>
          <p:cNvPr id="23" name="TextBox 22"/>
          <p:cNvSpPr txBox="1"/>
          <p:nvPr/>
        </p:nvSpPr>
        <p:spPr>
          <a:xfrm>
            <a:off x="1766656" y="5246704"/>
            <a:ext cx="4554244" cy="1015663"/>
          </a:xfrm>
          <a:prstGeom prst="rect">
            <a:avLst/>
          </a:prstGeom>
          <a:noFill/>
        </p:spPr>
        <p:txBody>
          <a:bodyPr wrap="square" rtlCol="0">
            <a:spAutoFit/>
          </a:bodyPr>
          <a:lstStyle/>
          <a:p>
            <a:pPr marL="342900" indent="-342900">
              <a:buFont typeface="Wingdings" pitchFamily="2" charset="2"/>
              <a:buChar char=""/>
            </a:pPr>
            <a:r>
              <a:rPr lang="en-US" sz="2000" dirty="0">
                <a:latin typeface="+mn-lt"/>
              </a:rPr>
              <a:t>Very small liquid charge</a:t>
            </a:r>
          </a:p>
          <a:p>
            <a:pPr marL="342900" indent="-342900">
              <a:buFont typeface="Wingdings" pitchFamily="2" charset="2"/>
              <a:buChar char=""/>
            </a:pPr>
            <a:r>
              <a:rPr lang="en-US" sz="2000" dirty="0">
                <a:latin typeface="+mn-lt"/>
              </a:rPr>
              <a:t>“Sensitive” to migration</a:t>
            </a:r>
          </a:p>
          <a:p>
            <a:pPr marL="342900" indent="-342900">
              <a:buFont typeface="Wingdings" pitchFamily="2" charset="2"/>
              <a:buChar char=""/>
            </a:pPr>
            <a:r>
              <a:rPr lang="en-US" sz="2000" dirty="0">
                <a:latin typeface="+mn-lt"/>
              </a:rPr>
              <a:t>Ballast brick – slows reaction</a:t>
            </a:r>
          </a:p>
        </p:txBody>
      </p:sp>
      <p:grpSp>
        <p:nvGrpSpPr>
          <p:cNvPr id="7" name="Group 6"/>
          <p:cNvGrpSpPr/>
          <p:nvPr/>
        </p:nvGrpSpPr>
        <p:grpSpPr>
          <a:xfrm>
            <a:off x="7036615" y="3923425"/>
            <a:ext cx="1367162" cy="1230707"/>
            <a:chOff x="7036615" y="3923425"/>
            <a:chExt cx="1367162" cy="1230707"/>
          </a:xfrm>
        </p:grpSpPr>
        <p:grpSp>
          <p:nvGrpSpPr>
            <p:cNvPr id="6" name="Group 5"/>
            <p:cNvGrpSpPr/>
            <p:nvPr/>
          </p:nvGrpSpPr>
          <p:grpSpPr>
            <a:xfrm>
              <a:off x="7281815" y="4277369"/>
              <a:ext cx="876763" cy="876763"/>
              <a:chOff x="7281815" y="4277369"/>
              <a:chExt cx="876763" cy="876763"/>
            </a:xfrm>
          </p:grpSpPr>
          <p:sp>
            <p:nvSpPr>
              <p:cNvPr id="2" name="Oval 1"/>
              <p:cNvSpPr/>
              <p:nvPr/>
            </p:nvSpPr>
            <p:spPr bwMode="auto">
              <a:xfrm>
                <a:off x="7281815" y="4277369"/>
                <a:ext cx="876763" cy="876763"/>
              </a:xfrm>
              <a:prstGeom prst="ellipse">
                <a:avLst/>
              </a:prstGeom>
              <a:gradFill>
                <a:gsLst>
                  <a:gs pos="0">
                    <a:srgbClr val="DDEBCF"/>
                  </a:gs>
                  <a:gs pos="85000">
                    <a:srgbClr val="B8F6B8"/>
                  </a:gs>
                  <a:gs pos="92000">
                    <a:srgbClr val="00FF00"/>
                  </a:gs>
                </a:gsLst>
                <a:lin ang="5400000" scaled="0"/>
              </a:gra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4" name="Rectangle 3"/>
              <p:cNvSpPr/>
              <p:nvPr/>
            </p:nvSpPr>
            <p:spPr bwMode="auto">
              <a:xfrm rot="2672505">
                <a:off x="7413505" y="4413855"/>
                <a:ext cx="603504" cy="606811"/>
              </a:xfrm>
              <a:prstGeom prst="rect">
                <a:avLst/>
              </a:prstGeom>
              <a:pattFill prst="pct20">
                <a:fgClr>
                  <a:srgbClr val="B8F6B8"/>
                </a:fgClr>
                <a:bgClr>
                  <a:schemeClr val="bg1"/>
                </a:bgClr>
              </a:patt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sp>
          <p:nvSpPr>
            <p:cNvPr id="24" name="TextBox 23"/>
            <p:cNvSpPr txBox="1"/>
            <p:nvPr/>
          </p:nvSpPr>
          <p:spPr>
            <a:xfrm>
              <a:off x="7036615" y="3923425"/>
              <a:ext cx="1367162" cy="307777"/>
            </a:xfrm>
            <a:prstGeom prst="rect">
              <a:avLst/>
            </a:prstGeom>
            <a:noFill/>
          </p:spPr>
          <p:txBody>
            <a:bodyPr wrap="square" rtlCol="0">
              <a:spAutoFit/>
            </a:bodyPr>
            <a:lstStyle/>
            <a:p>
              <a:pPr algn="ctr"/>
              <a:r>
                <a:rPr lang="en-US" sz="1400" dirty="0">
                  <a:latin typeface="+mn-lt"/>
                </a:rPr>
                <a:t>Cross Section</a:t>
              </a:r>
            </a:p>
          </p:txBody>
        </p:sp>
      </p:grpSp>
      <p:cxnSp>
        <p:nvCxnSpPr>
          <p:cNvPr id="9" name="Straight Connector 8"/>
          <p:cNvCxnSpPr/>
          <p:nvPr/>
        </p:nvCxnSpPr>
        <p:spPr bwMode="auto">
          <a:xfrm>
            <a:off x="395057" y="3730852"/>
            <a:ext cx="83538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5978670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left)">
                                      <p:cBhvr>
                                        <p:cTn id="11" dur="500"/>
                                        <p:tgtEl>
                                          <p:spTgt spid="21">
                                            <p:txEl>
                                              <p:pRg st="0" end="0"/>
                                            </p:txEl>
                                          </p:spTgt>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1" end="1"/>
                                            </p:txEl>
                                          </p:spTgt>
                                        </p:tgtEl>
                                        <p:attrNameLst>
                                          <p:attrName>style.visibility</p:attrName>
                                        </p:attrNameLst>
                                      </p:cBhvr>
                                      <p:to>
                                        <p:strVal val="visible"/>
                                      </p:to>
                                    </p:set>
                                    <p:animEffect transition="in" filter="wipe(left)">
                                      <p:cBhvr>
                                        <p:cTn id="15" dur="500"/>
                                        <p:tgtEl>
                                          <p:spTgt spid="2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par>
                          <p:cTn id="20" fill="hold">
                            <p:stCondLst>
                              <p:cond delay="0"/>
                            </p:stCondLst>
                            <p:childTnLst>
                              <p:par>
                                <p:cTn id="21" presetID="10"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par>
                          <p:cTn id="28" fill="hold">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23">
                                            <p:txEl>
                                              <p:pRg st="0" end="0"/>
                                            </p:txEl>
                                          </p:spTgt>
                                        </p:tgtEl>
                                        <p:attrNameLst>
                                          <p:attrName>style.visibility</p:attrName>
                                        </p:attrNameLst>
                                      </p:cBhvr>
                                      <p:to>
                                        <p:strVal val="visible"/>
                                      </p:to>
                                    </p:set>
                                    <p:animEffect transition="in" filter="wipe(left)">
                                      <p:cBhvr>
                                        <p:cTn id="31" dur="500"/>
                                        <p:tgtEl>
                                          <p:spTgt spid="23">
                                            <p:txEl>
                                              <p:pRg st="0" end="0"/>
                                            </p:txEl>
                                          </p:spTgt>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23">
                                            <p:txEl>
                                              <p:pRg st="1" end="1"/>
                                            </p:txEl>
                                          </p:spTgt>
                                        </p:tgtEl>
                                        <p:attrNameLst>
                                          <p:attrName>style.visibility</p:attrName>
                                        </p:attrNameLst>
                                      </p:cBhvr>
                                      <p:to>
                                        <p:strVal val="visible"/>
                                      </p:to>
                                    </p:set>
                                    <p:animEffect transition="in" filter="wipe(left)">
                                      <p:cBhvr>
                                        <p:cTn id="35" dur="500"/>
                                        <p:tgtEl>
                                          <p:spTgt spid="23">
                                            <p:txEl>
                                              <p:pRg st="1" end="1"/>
                                            </p:txEl>
                                          </p:spTgt>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23">
                                            <p:txEl>
                                              <p:pRg st="2" end="2"/>
                                            </p:txEl>
                                          </p:spTgt>
                                        </p:tgtEl>
                                        <p:attrNameLst>
                                          <p:attrName>style.visibility</p:attrName>
                                        </p:attrNameLst>
                                      </p:cBhvr>
                                      <p:to>
                                        <p:strVal val="visible"/>
                                      </p:to>
                                    </p:set>
                                    <p:animEffect transition="in" filter="wipe(left)">
                                      <p:cBhvr>
                                        <p:cTn id="39"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2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MOP Operating Function</a:t>
            </a:r>
          </a:p>
        </p:txBody>
      </p:sp>
      <p:sp>
        <p:nvSpPr>
          <p:cNvPr id="3" name="Content Placeholder 2"/>
          <p:cNvSpPr>
            <a:spLocks noGrp="1"/>
          </p:cNvSpPr>
          <p:nvPr>
            <p:ph idx="1"/>
          </p:nvPr>
        </p:nvSpPr>
        <p:spPr/>
        <p:txBody>
          <a:bodyPr/>
          <a:lstStyle/>
          <a:p>
            <a:pPr marL="0" indent="0">
              <a:buNone/>
            </a:pPr>
            <a:r>
              <a:rPr lang="en-US" sz="2400" dirty="0"/>
              <a:t>Pressure limiting charge feature that uses a small amount of charge to limit the TXV for protection.</a:t>
            </a:r>
          </a:p>
          <a:p>
            <a:r>
              <a:rPr lang="en-US" sz="2400" dirty="0"/>
              <a:t>Positive</a:t>
            </a:r>
          </a:p>
          <a:p>
            <a:pPr lvl="1"/>
            <a:r>
              <a:rPr lang="en-US" sz="2200" dirty="0">
                <a:solidFill>
                  <a:srgbClr val="000099"/>
                </a:solidFill>
              </a:rPr>
              <a:t>Keeps compressors within operating envelope.</a:t>
            </a:r>
          </a:p>
          <a:p>
            <a:pPr lvl="1"/>
            <a:r>
              <a:rPr lang="en-US" sz="2200" dirty="0">
                <a:solidFill>
                  <a:srgbClr val="000099"/>
                </a:solidFill>
              </a:rPr>
              <a:t>Prevents liquid </a:t>
            </a:r>
            <a:r>
              <a:rPr lang="en-US" sz="2200" dirty="0" err="1">
                <a:solidFill>
                  <a:srgbClr val="000099"/>
                </a:solidFill>
              </a:rPr>
              <a:t>floodback</a:t>
            </a:r>
            <a:r>
              <a:rPr lang="en-US" sz="2200" dirty="0">
                <a:solidFill>
                  <a:srgbClr val="000099"/>
                </a:solidFill>
              </a:rPr>
              <a:t> during certain start-up conditions.</a:t>
            </a:r>
          </a:p>
          <a:p>
            <a:r>
              <a:rPr lang="en-US" sz="2400" dirty="0"/>
              <a:t>Negative</a:t>
            </a:r>
          </a:p>
          <a:p>
            <a:pPr lvl="1"/>
            <a:r>
              <a:rPr lang="en-US" sz="2200" dirty="0">
                <a:solidFill>
                  <a:srgbClr val="000099"/>
                </a:solidFill>
              </a:rPr>
              <a:t>Charge migration</a:t>
            </a:r>
          </a:p>
          <a:p>
            <a:pPr lvl="1"/>
            <a:r>
              <a:rPr lang="en-US" sz="2200" dirty="0">
                <a:solidFill>
                  <a:srgbClr val="000099"/>
                </a:solidFill>
              </a:rPr>
              <a:t>Diaphragm and capillary tube must be warmer than bulb.</a:t>
            </a:r>
          </a:p>
        </p:txBody>
      </p:sp>
      <p:sp>
        <p:nvSpPr>
          <p:cNvPr id="4" name="Slide Number Placeholder 3"/>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21</a:t>
            </a:fld>
            <a:endParaRPr lang="en-US" dirty="0"/>
          </a:p>
        </p:txBody>
      </p:sp>
    </p:spTree>
    <p:extLst>
      <p:ext uri="{BB962C8B-B14F-4D97-AF65-F5344CB8AC3E}">
        <p14:creationId xmlns:p14="http://schemas.microsoft.com/office/powerpoint/2010/main" val="147102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MOP “Ballast” Function</a:t>
            </a:r>
          </a:p>
        </p:txBody>
      </p:sp>
      <p:sp>
        <p:nvSpPr>
          <p:cNvPr id="4" name="Slide Number Placeholder 3"/>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22</a:t>
            </a:fld>
            <a:endParaRPr lang="en-US" dirty="0"/>
          </a:p>
        </p:txBody>
      </p:sp>
      <p:grpSp>
        <p:nvGrpSpPr>
          <p:cNvPr id="6" name="Group 5"/>
          <p:cNvGrpSpPr/>
          <p:nvPr/>
        </p:nvGrpSpPr>
        <p:grpSpPr>
          <a:xfrm>
            <a:off x="372779" y="1213859"/>
            <a:ext cx="5859345" cy="1276873"/>
            <a:chOff x="372779" y="4578621"/>
            <a:chExt cx="5859345" cy="1276873"/>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79" y="4978731"/>
              <a:ext cx="5859345" cy="876763"/>
            </a:xfrm>
            <a:prstGeom prst="rect">
              <a:avLst/>
            </a:prstGeom>
          </p:spPr>
        </p:pic>
        <p:sp>
          <p:nvSpPr>
            <p:cNvPr id="8" name="TextBox 7"/>
            <p:cNvSpPr txBox="1"/>
            <p:nvPr/>
          </p:nvSpPr>
          <p:spPr>
            <a:xfrm>
              <a:off x="2170320" y="4578621"/>
              <a:ext cx="4061804" cy="400110"/>
            </a:xfrm>
            <a:prstGeom prst="rect">
              <a:avLst/>
            </a:prstGeom>
            <a:noFill/>
          </p:spPr>
          <p:txBody>
            <a:bodyPr wrap="square" rtlCol="0">
              <a:spAutoFit/>
            </a:bodyPr>
            <a:lstStyle/>
            <a:p>
              <a:r>
                <a:rPr lang="en-US" sz="2000" dirty="0">
                  <a:latin typeface="+mn-lt"/>
                </a:rPr>
                <a:t>Bulb temperature increase</a:t>
              </a:r>
            </a:p>
          </p:txBody>
        </p:sp>
      </p:grpSp>
      <p:sp>
        <p:nvSpPr>
          <p:cNvPr id="9" name="TextBox 8"/>
          <p:cNvSpPr txBox="1"/>
          <p:nvPr/>
        </p:nvSpPr>
        <p:spPr>
          <a:xfrm>
            <a:off x="1766656" y="2556770"/>
            <a:ext cx="4554244" cy="1015663"/>
          </a:xfrm>
          <a:prstGeom prst="rect">
            <a:avLst/>
          </a:prstGeom>
          <a:noFill/>
        </p:spPr>
        <p:txBody>
          <a:bodyPr wrap="square" rtlCol="0">
            <a:spAutoFit/>
          </a:bodyPr>
          <a:lstStyle/>
          <a:p>
            <a:pPr marL="342900" indent="-342900">
              <a:buFont typeface="Wingdings" pitchFamily="2" charset="2"/>
              <a:buChar char=""/>
            </a:pPr>
            <a:r>
              <a:rPr lang="en-US" sz="2000" i="1" dirty="0">
                <a:latin typeface="+mn-lt"/>
              </a:rPr>
              <a:t>Liquid surface heats quickly</a:t>
            </a:r>
          </a:p>
          <a:p>
            <a:pPr marL="342900" indent="-342900">
              <a:buFont typeface="Wingdings" pitchFamily="2" charset="2"/>
              <a:buChar char=""/>
            </a:pPr>
            <a:r>
              <a:rPr lang="en-US" sz="2000" i="1" dirty="0">
                <a:latin typeface="+mn-lt"/>
              </a:rPr>
              <a:t>Brick heated slowly</a:t>
            </a:r>
          </a:p>
          <a:p>
            <a:pPr marL="342900" indent="-342900">
              <a:buFont typeface="Wingdings" pitchFamily="2" charset="2"/>
              <a:buChar char=""/>
            </a:pPr>
            <a:r>
              <a:rPr lang="en-US" sz="2000" i="1" dirty="0">
                <a:latin typeface="+mn-lt"/>
              </a:rPr>
              <a:t>Gas re-condenses on brick surface</a:t>
            </a:r>
          </a:p>
        </p:txBody>
      </p:sp>
      <p:grpSp>
        <p:nvGrpSpPr>
          <p:cNvPr id="10" name="Group 9"/>
          <p:cNvGrpSpPr/>
          <p:nvPr/>
        </p:nvGrpSpPr>
        <p:grpSpPr>
          <a:xfrm>
            <a:off x="372779" y="3761751"/>
            <a:ext cx="5859345" cy="1276873"/>
            <a:chOff x="372779" y="4578621"/>
            <a:chExt cx="5859345" cy="1276873"/>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2779" y="4978731"/>
              <a:ext cx="5859345" cy="876763"/>
            </a:xfrm>
            <a:prstGeom prst="rect">
              <a:avLst/>
            </a:prstGeom>
          </p:spPr>
        </p:pic>
        <p:sp>
          <p:nvSpPr>
            <p:cNvPr id="12" name="TextBox 11"/>
            <p:cNvSpPr txBox="1"/>
            <p:nvPr/>
          </p:nvSpPr>
          <p:spPr>
            <a:xfrm>
              <a:off x="2170320" y="4578621"/>
              <a:ext cx="4061804" cy="400110"/>
            </a:xfrm>
            <a:prstGeom prst="rect">
              <a:avLst/>
            </a:prstGeom>
            <a:noFill/>
          </p:spPr>
          <p:txBody>
            <a:bodyPr wrap="square" rtlCol="0">
              <a:spAutoFit/>
            </a:bodyPr>
            <a:lstStyle>
              <a:defPPr>
                <a:defRPr lang="en-US"/>
              </a:defPPr>
              <a:lvl1pPr>
                <a:defRPr sz="2000">
                  <a:latin typeface="+mn-lt"/>
                </a:defRPr>
              </a:lvl1pPr>
            </a:lstStyle>
            <a:p>
              <a:r>
                <a:rPr lang="en-US" dirty="0"/>
                <a:t>Bulb temperature decrease</a:t>
              </a:r>
            </a:p>
          </p:txBody>
        </p:sp>
      </p:grpSp>
      <p:sp>
        <p:nvSpPr>
          <p:cNvPr id="13" name="TextBox 12"/>
          <p:cNvSpPr txBox="1"/>
          <p:nvPr/>
        </p:nvSpPr>
        <p:spPr>
          <a:xfrm>
            <a:off x="1766654" y="5104662"/>
            <a:ext cx="5237827" cy="1015663"/>
          </a:xfrm>
          <a:prstGeom prst="rect">
            <a:avLst/>
          </a:prstGeom>
          <a:noFill/>
        </p:spPr>
        <p:txBody>
          <a:bodyPr wrap="square" rtlCol="0">
            <a:spAutoFit/>
          </a:bodyPr>
          <a:lstStyle/>
          <a:p>
            <a:pPr marL="342900" indent="-342900">
              <a:buFont typeface="Wingdings" pitchFamily="2" charset="2"/>
              <a:buChar char=""/>
            </a:pPr>
            <a:r>
              <a:rPr lang="en-US" sz="2000" i="1" dirty="0">
                <a:latin typeface="+mn-lt"/>
              </a:rPr>
              <a:t>Quick condensation on bulb inner surface</a:t>
            </a:r>
          </a:p>
          <a:p>
            <a:pPr marL="342900" indent="-342900">
              <a:buFont typeface="Wingdings" pitchFamily="2" charset="2"/>
              <a:buChar char=""/>
            </a:pPr>
            <a:r>
              <a:rPr lang="en-US" sz="2000" i="1" dirty="0">
                <a:latin typeface="+mn-lt"/>
              </a:rPr>
              <a:t>Condensation rate slows – part of brick remains warmer than surface</a:t>
            </a:r>
          </a:p>
        </p:txBody>
      </p:sp>
      <p:grpSp>
        <p:nvGrpSpPr>
          <p:cNvPr id="18" name="Group 17"/>
          <p:cNvGrpSpPr/>
          <p:nvPr/>
        </p:nvGrpSpPr>
        <p:grpSpPr>
          <a:xfrm>
            <a:off x="7186469" y="2379254"/>
            <a:ext cx="1447061" cy="1032620"/>
            <a:chOff x="7186469" y="1358284"/>
            <a:chExt cx="1447061" cy="1032620"/>
          </a:xfrm>
        </p:grpSpPr>
        <p:sp>
          <p:nvSpPr>
            <p:cNvPr id="14" name="Down Arrow 13"/>
            <p:cNvSpPr/>
            <p:nvPr/>
          </p:nvSpPr>
          <p:spPr bwMode="auto">
            <a:xfrm>
              <a:off x="7838979" y="1358284"/>
              <a:ext cx="142043" cy="58592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5" name="TextBox 14"/>
            <p:cNvSpPr txBox="1"/>
            <p:nvPr/>
          </p:nvSpPr>
          <p:spPr>
            <a:xfrm>
              <a:off x="7186469" y="2052350"/>
              <a:ext cx="1447061" cy="338554"/>
            </a:xfrm>
            <a:prstGeom prst="rect">
              <a:avLst/>
            </a:prstGeom>
            <a:noFill/>
          </p:spPr>
          <p:txBody>
            <a:bodyPr wrap="square" rtlCol="0">
              <a:spAutoFit/>
            </a:bodyPr>
            <a:lstStyle/>
            <a:p>
              <a:pPr algn="ctr"/>
              <a:r>
                <a:rPr lang="en-US" sz="1600" dirty="0">
                  <a:latin typeface="+mn-lt"/>
                </a:rPr>
                <a:t>Slow opening</a:t>
              </a:r>
            </a:p>
          </p:txBody>
        </p:sp>
      </p:grpSp>
      <p:grpSp>
        <p:nvGrpSpPr>
          <p:cNvPr id="19" name="Group 18"/>
          <p:cNvGrpSpPr/>
          <p:nvPr/>
        </p:nvGrpSpPr>
        <p:grpSpPr>
          <a:xfrm>
            <a:off x="7199784" y="5182831"/>
            <a:ext cx="1447061" cy="1032620"/>
            <a:chOff x="7199784" y="4161861"/>
            <a:chExt cx="1447061" cy="1032620"/>
          </a:xfrm>
        </p:grpSpPr>
        <p:sp>
          <p:nvSpPr>
            <p:cNvPr id="16" name="Down Arrow 15"/>
            <p:cNvSpPr/>
            <p:nvPr/>
          </p:nvSpPr>
          <p:spPr bwMode="auto">
            <a:xfrm>
              <a:off x="7852294" y="4161861"/>
              <a:ext cx="142043" cy="585926"/>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7" name="TextBox 16"/>
            <p:cNvSpPr txBox="1"/>
            <p:nvPr/>
          </p:nvSpPr>
          <p:spPr>
            <a:xfrm>
              <a:off x="7199784" y="4855927"/>
              <a:ext cx="1447061" cy="338554"/>
            </a:xfrm>
            <a:prstGeom prst="rect">
              <a:avLst/>
            </a:prstGeom>
            <a:noFill/>
          </p:spPr>
          <p:txBody>
            <a:bodyPr wrap="square" rtlCol="0">
              <a:spAutoFit/>
            </a:bodyPr>
            <a:lstStyle/>
            <a:p>
              <a:pPr algn="ctr"/>
              <a:r>
                <a:rPr lang="en-US" sz="1600" dirty="0">
                  <a:latin typeface="+mn-lt"/>
                </a:rPr>
                <a:t>Fast closing</a:t>
              </a:r>
            </a:p>
          </p:txBody>
        </p:sp>
      </p:grpSp>
      <p:cxnSp>
        <p:nvCxnSpPr>
          <p:cNvPr id="21" name="Straight Connector 20"/>
          <p:cNvCxnSpPr/>
          <p:nvPr/>
        </p:nvCxnSpPr>
        <p:spPr bwMode="auto">
          <a:xfrm>
            <a:off x="395057" y="3730852"/>
            <a:ext cx="8353887"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96280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wipe(left)">
                                      <p:cBhvr>
                                        <p:cTn id="11" dur="500"/>
                                        <p:tgtEl>
                                          <p:spTgt spid="9">
                                            <p:txEl>
                                              <p:pRg st="0" end="0"/>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left)">
                                      <p:cBhvr>
                                        <p:cTn id="15" dur="500"/>
                                        <p:tgtEl>
                                          <p:spTgt spid="9">
                                            <p:txEl>
                                              <p:pRg st="1" end="1"/>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wipe(left)">
                                      <p:cBhvr>
                                        <p:cTn id="19" dur="500"/>
                                        <p:tgtEl>
                                          <p:spTgt spid="9">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25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75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par>
                          <p:cTn id="28" fill="hold">
                            <p:stCondLst>
                              <p:cond delay="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animEffect transition="in" filter="wipe(left)">
                                      <p:cBhvr>
                                        <p:cTn id="39" dur="500"/>
                                        <p:tgtEl>
                                          <p:spTgt spid="13">
                                            <p:txEl>
                                              <p:pRg st="1" end="1"/>
                                            </p:txEl>
                                          </p:spTgt>
                                        </p:tgtEl>
                                      </p:cBhvr>
                                    </p:animEffect>
                                  </p:childTnLst>
                                </p:cTn>
                              </p:par>
                            </p:childTnLst>
                          </p:cTn>
                        </p:par>
                        <p:par>
                          <p:cTn id="40" fill="hold">
                            <p:stCondLst>
                              <p:cond delay="1500"/>
                            </p:stCondLst>
                            <p:childTnLst>
                              <p:par>
                                <p:cTn id="41" presetID="10" presetClass="entr" presetSubtype="0" fill="hold" nodeType="afterEffect">
                                  <p:stCondLst>
                                    <p:cond delay="25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1439"/>
            <a:ext cx="7270534" cy="965200"/>
          </a:xfrm>
        </p:spPr>
        <p:txBody>
          <a:bodyPr/>
          <a:lstStyle/>
          <a:p>
            <a:r>
              <a:rPr lang="en-US" dirty="0"/>
              <a:t>Bulb Response</a:t>
            </a:r>
          </a:p>
        </p:txBody>
      </p:sp>
      <p:sp>
        <p:nvSpPr>
          <p:cNvPr id="4" name="Slide Number Placeholder 3"/>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23</a:t>
            </a:fld>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619" y="2104067"/>
            <a:ext cx="5564916" cy="3062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330076" y="1826418"/>
            <a:ext cx="4452422" cy="369332"/>
          </a:xfrm>
          <a:prstGeom prst="rect">
            <a:avLst/>
          </a:prstGeom>
          <a:noFill/>
        </p:spPr>
        <p:txBody>
          <a:bodyPr wrap="square" rtlCol="0">
            <a:spAutoFit/>
          </a:bodyPr>
          <a:lstStyle/>
          <a:p>
            <a:r>
              <a:rPr lang="en-US" sz="1800" dirty="0">
                <a:latin typeface="+mn-lt"/>
              </a:rPr>
              <a:t>Bulb response to temperature change</a:t>
            </a:r>
          </a:p>
        </p:txBody>
      </p:sp>
      <p:grpSp>
        <p:nvGrpSpPr>
          <p:cNvPr id="6" name="Group 5"/>
          <p:cNvGrpSpPr/>
          <p:nvPr/>
        </p:nvGrpSpPr>
        <p:grpSpPr>
          <a:xfrm>
            <a:off x="6782553" y="3366721"/>
            <a:ext cx="1864311" cy="537425"/>
            <a:chOff x="5086905" y="2205774"/>
            <a:chExt cx="1864311" cy="537425"/>
          </a:xfrm>
        </p:grpSpPr>
        <p:sp>
          <p:nvSpPr>
            <p:cNvPr id="8" name="TextBox 7"/>
            <p:cNvSpPr txBox="1"/>
            <p:nvPr/>
          </p:nvSpPr>
          <p:spPr>
            <a:xfrm>
              <a:off x="5981661" y="2205775"/>
              <a:ext cx="969555" cy="461665"/>
            </a:xfrm>
            <a:prstGeom prst="rect">
              <a:avLst/>
            </a:prstGeom>
            <a:noFill/>
          </p:spPr>
          <p:txBody>
            <a:bodyPr wrap="square" rtlCol="0">
              <a:spAutoFit/>
            </a:bodyPr>
            <a:lstStyle/>
            <a:p>
              <a:r>
                <a:rPr lang="en-US" dirty="0">
                  <a:latin typeface="+mn-lt"/>
                </a:rPr>
                <a:t>MOP</a:t>
              </a:r>
            </a:p>
          </p:txBody>
        </p:sp>
        <p:sp>
          <p:nvSpPr>
            <p:cNvPr id="9" name="Right Arrow 8"/>
            <p:cNvSpPr/>
            <p:nvPr/>
          </p:nvSpPr>
          <p:spPr bwMode="auto">
            <a:xfrm rot="10800000">
              <a:off x="5086905" y="2205774"/>
              <a:ext cx="894756" cy="5374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spTree>
    <p:extLst>
      <p:ext uri="{BB962C8B-B14F-4D97-AF65-F5344CB8AC3E}">
        <p14:creationId xmlns:p14="http://schemas.microsoft.com/office/powerpoint/2010/main" val="1426479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5" y="71439"/>
            <a:ext cx="7270534" cy="965200"/>
          </a:xfrm>
        </p:spPr>
        <p:txBody>
          <a:bodyPr/>
          <a:lstStyle/>
          <a:p>
            <a:r>
              <a:rPr lang="en-US" dirty="0"/>
              <a:t>Operating Superheat Variation</a:t>
            </a:r>
          </a:p>
        </p:txBody>
      </p:sp>
      <p:sp>
        <p:nvSpPr>
          <p:cNvPr id="4" name="Slide Number Placeholder 3"/>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24</a:t>
            </a:fld>
            <a:endParaRPr lang="en-US" dirty="0"/>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0989" y="3879545"/>
            <a:ext cx="4730870" cy="2638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5"/>
          <p:cNvGrpSpPr/>
          <p:nvPr/>
        </p:nvGrpSpPr>
        <p:grpSpPr>
          <a:xfrm>
            <a:off x="115750" y="1213859"/>
            <a:ext cx="5237438" cy="2994160"/>
            <a:chOff x="115750" y="1213859"/>
            <a:chExt cx="5237438" cy="299416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750" y="1471086"/>
              <a:ext cx="4685743" cy="2736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00766" y="1213859"/>
              <a:ext cx="4452422" cy="369332"/>
            </a:xfrm>
            <a:prstGeom prst="rect">
              <a:avLst/>
            </a:prstGeom>
            <a:noFill/>
          </p:spPr>
          <p:txBody>
            <a:bodyPr wrap="square" rtlCol="0">
              <a:spAutoFit/>
            </a:bodyPr>
            <a:lstStyle/>
            <a:p>
              <a:r>
                <a:rPr lang="en-US" sz="1800" dirty="0">
                  <a:latin typeface="+mn-lt"/>
                </a:rPr>
                <a:t>Bulb response to temperature change</a:t>
              </a:r>
            </a:p>
          </p:txBody>
        </p:sp>
      </p:grpSp>
      <p:grpSp>
        <p:nvGrpSpPr>
          <p:cNvPr id="5" name="Group 4"/>
          <p:cNvGrpSpPr/>
          <p:nvPr/>
        </p:nvGrpSpPr>
        <p:grpSpPr>
          <a:xfrm>
            <a:off x="5086905" y="2525382"/>
            <a:ext cx="2663300" cy="537425"/>
            <a:chOff x="5086905" y="2205774"/>
            <a:chExt cx="2663300" cy="537425"/>
          </a:xfrm>
        </p:grpSpPr>
        <p:sp>
          <p:nvSpPr>
            <p:cNvPr id="8" name="TextBox 7"/>
            <p:cNvSpPr txBox="1"/>
            <p:nvPr/>
          </p:nvSpPr>
          <p:spPr>
            <a:xfrm>
              <a:off x="5981661" y="2205775"/>
              <a:ext cx="1768544" cy="461665"/>
            </a:xfrm>
            <a:prstGeom prst="rect">
              <a:avLst/>
            </a:prstGeom>
            <a:noFill/>
          </p:spPr>
          <p:txBody>
            <a:bodyPr wrap="square" rtlCol="0">
              <a:spAutoFit/>
            </a:bodyPr>
            <a:lstStyle/>
            <a:p>
              <a:r>
                <a:rPr lang="en-US" dirty="0">
                  <a:latin typeface="+mn-lt"/>
                </a:rPr>
                <a:t>Anti-Hunt</a:t>
              </a:r>
            </a:p>
          </p:txBody>
        </p:sp>
        <p:sp>
          <p:nvSpPr>
            <p:cNvPr id="3" name="Right Arrow 2"/>
            <p:cNvSpPr/>
            <p:nvPr/>
          </p:nvSpPr>
          <p:spPr bwMode="auto">
            <a:xfrm rot="10800000">
              <a:off x="5086905" y="2205774"/>
              <a:ext cx="894756" cy="5374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grpSp>
        <p:nvGrpSpPr>
          <p:cNvPr id="11" name="Group 10"/>
          <p:cNvGrpSpPr/>
          <p:nvPr/>
        </p:nvGrpSpPr>
        <p:grpSpPr>
          <a:xfrm>
            <a:off x="1764752" y="4892071"/>
            <a:ext cx="2379215" cy="537425"/>
            <a:chOff x="5981661" y="2167894"/>
            <a:chExt cx="2379215" cy="537425"/>
          </a:xfrm>
        </p:grpSpPr>
        <p:sp>
          <p:nvSpPr>
            <p:cNvPr id="12" name="TextBox 11"/>
            <p:cNvSpPr txBox="1"/>
            <p:nvPr/>
          </p:nvSpPr>
          <p:spPr>
            <a:xfrm>
              <a:off x="5981661" y="2205775"/>
              <a:ext cx="1768544" cy="461665"/>
            </a:xfrm>
            <a:prstGeom prst="rect">
              <a:avLst/>
            </a:prstGeom>
            <a:noFill/>
          </p:spPr>
          <p:txBody>
            <a:bodyPr wrap="square" rtlCol="0">
              <a:spAutoFit/>
            </a:bodyPr>
            <a:lstStyle/>
            <a:p>
              <a:r>
                <a:rPr lang="en-US" dirty="0">
                  <a:latin typeface="+mn-lt"/>
                </a:rPr>
                <a:t>Standard</a:t>
              </a:r>
            </a:p>
          </p:txBody>
        </p:sp>
        <p:sp>
          <p:nvSpPr>
            <p:cNvPr id="13" name="Right Arrow 12"/>
            <p:cNvSpPr/>
            <p:nvPr/>
          </p:nvSpPr>
          <p:spPr bwMode="auto">
            <a:xfrm>
              <a:off x="7466120" y="2167894"/>
              <a:ext cx="894756" cy="537425"/>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spTree>
    <p:extLst>
      <p:ext uri="{BB962C8B-B14F-4D97-AF65-F5344CB8AC3E}">
        <p14:creationId xmlns:p14="http://schemas.microsoft.com/office/powerpoint/2010/main" val="226251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25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1000"/>
                                        <p:tgtEl>
                                          <p:spTgt spid="1028"/>
                                        </p:tgtEl>
                                      </p:cBhvr>
                                    </p:animEffect>
                                  </p:childTnLst>
                                </p:cTn>
                              </p:par>
                            </p:childTnLst>
                          </p:cTn>
                        </p:par>
                        <p:par>
                          <p:cTn id="17" fill="hold">
                            <p:stCondLst>
                              <p:cond delay="1000"/>
                            </p:stCondLst>
                            <p:childTnLst>
                              <p:par>
                                <p:cTn id="18" presetID="2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right)">
                                      <p:cBhvr>
                                        <p:cTn id="2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620" name="Rectangle 108"/>
          <p:cNvSpPr>
            <a:spLocks noGrp="1" noChangeArrowheads="1"/>
          </p:cNvSpPr>
          <p:nvPr>
            <p:ph type="title"/>
          </p:nvPr>
        </p:nvSpPr>
        <p:spPr>
          <a:xfrm>
            <a:off x="1571625" y="71439"/>
            <a:ext cx="7035800" cy="965200"/>
          </a:xfrm>
          <a:prstGeom prst="rect">
            <a:avLst/>
          </a:prstGeom>
        </p:spPr>
        <p:txBody>
          <a:bodyPr/>
          <a:lstStyle/>
          <a:p>
            <a:r>
              <a:rPr lang="en-US" dirty="0"/>
              <a:t>Select a Valve</a:t>
            </a:r>
          </a:p>
        </p:txBody>
      </p:sp>
      <p:sp>
        <p:nvSpPr>
          <p:cNvPr id="5" name="Slide Number Placeholder 4"/>
          <p:cNvSpPr>
            <a:spLocks noGrp="1"/>
          </p:cNvSpPr>
          <p:nvPr>
            <p:ph type="sldNum" sz="quarter" idx="12"/>
          </p:nvPr>
        </p:nvSpPr>
        <p:spPr>
          <a:xfrm>
            <a:off x="8011114" y="6561138"/>
            <a:ext cx="1132885" cy="296861"/>
          </a:xfrm>
        </p:spPr>
        <p:txBody>
          <a:bodyPr/>
          <a:lstStyle/>
          <a:p>
            <a:fld id="{ED558AE7-9682-4A0C-9194-A2DBBDD05CA4}" type="slidenum">
              <a:rPr lang="en-US" smtClean="0"/>
              <a:pPr/>
              <a:t>25</a:t>
            </a:fld>
            <a:endParaRPr lang="en-US" dirty="0"/>
          </a:p>
        </p:txBody>
      </p:sp>
      <p:sp>
        <p:nvSpPr>
          <p:cNvPr id="4" name="Control 1"/>
          <p:cNvSpPr>
            <a:spLocks noChangeArrowheads="1" noChangeShapeType="1"/>
          </p:cNvSpPr>
          <p:nvPr/>
        </p:nvSpPr>
        <p:spPr bwMode="auto">
          <a:xfrm>
            <a:off x="2536825" y="10750550"/>
            <a:ext cx="4729163" cy="160655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7" name="Diagram 6"/>
          <p:cNvGraphicFramePr/>
          <p:nvPr>
            <p:extLst>
              <p:ext uri="{D42A27DB-BD31-4B8C-83A1-F6EECF244321}">
                <p14:modId xmlns:p14="http://schemas.microsoft.com/office/powerpoint/2010/main" val="3182574054"/>
              </p:ext>
            </p:extLst>
          </p:nvPr>
        </p:nvGraphicFramePr>
        <p:xfrm>
          <a:off x="325120" y="1153160"/>
          <a:ext cx="8493760" cy="5405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79157" y="3311955"/>
            <a:ext cx="1964842" cy="2977085"/>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91106" y="1320164"/>
            <a:ext cx="2030649" cy="1677036"/>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7979" y="3474720"/>
            <a:ext cx="443394" cy="2682754"/>
          </a:xfrm>
          <a:prstGeom prst="rect">
            <a:avLst/>
          </a:prstGeom>
        </p:spPr>
      </p:pic>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graphicEl>
                                              <a:dgm id="{CD4519A9-9C1D-44A8-82C6-D729913EB410}"/>
                                            </p:graphicEl>
                                          </p:spTgt>
                                        </p:tgtEl>
                                        <p:attrNameLst>
                                          <p:attrName>style.visibility</p:attrName>
                                        </p:attrNameLst>
                                      </p:cBhvr>
                                      <p:to>
                                        <p:strVal val="visible"/>
                                      </p:to>
                                    </p:set>
                                    <p:animEffect transition="in" filter="wheel(1)">
                                      <p:cBhvr>
                                        <p:cTn id="7" dur="2000"/>
                                        <p:tgtEl>
                                          <p:spTgt spid="7">
                                            <p:graphicEl>
                                              <a:dgm id="{CD4519A9-9C1D-44A8-82C6-D729913EB410}"/>
                                            </p:graphic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7">
                                            <p:graphicEl>
                                              <a:dgm id="{419F3F27-3974-4E10-AAAA-3586760C9682}"/>
                                            </p:graphicEl>
                                          </p:spTgt>
                                        </p:tgtEl>
                                        <p:attrNameLst>
                                          <p:attrName>style.visibility</p:attrName>
                                        </p:attrNameLst>
                                      </p:cBhvr>
                                      <p:to>
                                        <p:strVal val="visible"/>
                                      </p:to>
                                    </p:set>
                                    <p:animEffect transition="in" filter="wheel(1)">
                                      <p:cBhvr>
                                        <p:cTn id="16" dur="2000"/>
                                        <p:tgtEl>
                                          <p:spTgt spid="7">
                                            <p:graphicEl>
                                              <a:dgm id="{419F3F27-3974-4E10-AAAA-3586760C9682}"/>
                                            </p:graphic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graphicEl>
                                              <a:dgm id="{290D1258-1184-4C37-83BD-B580173A1250}"/>
                                            </p:graphicEl>
                                          </p:spTgt>
                                        </p:tgtEl>
                                        <p:attrNameLst>
                                          <p:attrName>style.visibility</p:attrName>
                                        </p:attrNameLst>
                                      </p:cBhvr>
                                      <p:to>
                                        <p:strVal val="visible"/>
                                      </p:to>
                                    </p:set>
                                    <p:animEffect transition="in" filter="wheel(1)">
                                      <p:cBhvr>
                                        <p:cTn id="25" dur="2000"/>
                                        <p:tgtEl>
                                          <p:spTgt spid="7">
                                            <p:graphicEl>
                                              <a:dgm id="{290D1258-1184-4C37-83BD-B580173A1250}"/>
                                            </p:graphicEl>
                                          </p:spTgt>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63" name="Rectangle 27"/>
          <p:cNvSpPr>
            <a:spLocks noGrp="1" noChangeArrowheads="1"/>
          </p:cNvSpPr>
          <p:nvPr>
            <p:ph type="title"/>
          </p:nvPr>
        </p:nvSpPr>
        <p:spPr/>
        <p:txBody>
          <a:bodyPr/>
          <a:lstStyle/>
          <a:p>
            <a:r>
              <a:rPr lang="en-US" dirty="0"/>
              <a:t>Parker TXV’s</a:t>
            </a:r>
          </a:p>
        </p:txBody>
      </p:sp>
      <p:sp>
        <p:nvSpPr>
          <p:cNvPr id="6" name="Slide Number Placeholder 5"/>
          <p:cNvSpPr>
            <a:spLocks noGrp="1"/>
          </p:cNvSpPr>
          <p:nvPr>
            <p:ph type="sldNum" sz="quarter" idx="4"/>
          </p:nvPr>
        </p:nvSpPr>
        <p:spPr/>
        <p:txBody>
          <a:bodyPr/>
          <a:lstStyle/>
          <a:p>
            <a:fld id="{ED558AE7-9682-4A0C-9194-A2DBBDD05CA4}" type="slidenum">
              <a:rPr lang="en-US" smtClean="0"/>
              <a:pPr/>
              <a:t>26</a:t>
            </a:fld>
            <a:endParaRPr lang="en-US" dirty="0"/>
          </a:p>
        </p:txBody>
      </p:sp>
      <p:sp>
        <p:nvSpPr>
          <p:cNvPr id="39971" name="Rectangle 35"/>
          <p:cNvSpPr>
            <a:spLocks noChangeArrowheads="1"/>
          </p:cNvSpPr>
          <p:nvPr/>
        </p:nvSpPr>
        <p:spPr bwMode="auto">
          <a:xfrm>
            <a:off x="1295400" y="1447800"/>
            <a:ext cx="2971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625" indent="-174625" eaLnBrk="1" hangingPunct="1">
              <a:spcBef>
                <a:spcPct val="20000"/>
              </a:spcBef>
              <a:buSzPct val="80000"/>
              <a:buFont typeface="Times"/>
              <a:buNone/>
            </a:pPr>
            <a:r>
              <a:rPr lang="en-US" sz="1400" b="1" dirty="0">
                <a:latin typeface="+mn-lt"/>
              </a:rPr>
              <a:t>N Series </a:t>
            </a:r>
            <a:r>
              <a:rPr lang="en-US" sz="1400" dirty="0">
                <a:latin typeface="+mn-lt"/>
              </a:rPr>
              <a:t>( 1/4 to 3 tons)</a:t>
            </a:r>
          </a:p>
          <a:p>
            <a:pPr marL="174625" indent="-174625" eaLnBrk="1" hangingPunct="1">
              <a:spcBef>
                <a:spcPct val="20000"/>
              </a:spcBef>
              <a:buClr>
                <a:srgbClr val="0000FF"/>
              </a:buClr>
              <a:buSzPct val="95000"/>
              <a:buFont typeface="Wingdings" pitchFamily="2" charset="2"/>
              <a:buChar char="§"/>
            </a:pPr>
            <a:r>
              <a:rPr lang="en-US" sz="1400" dirty="0">
                <a:latin typeface="+mn-lt"/>
              </a:rPr>
              <a:t>Low Profile coolers, Ice Machines, Beverage Dispensers</a:t>
            </a:r>
          </a:p>
        </p:txBody>
      </p:sp>
      <p:sp>
        <p:nvSpPr>
          <p:cNvPr id="39972" name="Rectangle 36"/>
          <p:cNvSpPr>
            <a:spLocks noChangeArrowheads="1"/>
          </p:cNvSpPr>
          <p:nvPr/>
        </p:nvSpPr>
        <p:spPr bwMode="auto">
          <a:xfrm>
            <a:off x="5867400" y="1447800"/>
            <a:ext cx="3276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625" indent="-174625" eaLnBrk="1" hangingPunct="1">
              <a:spcBef>
                <a:spcPct val="20000"/>
              </a:spcBef>
              <a:buClr>
                <a:srgbClr val="F7C600"/>
              </a:buClr>
              <a:buSzPct val="85000"/>
              <a:buFont typeface="Wingdings" pitchFamily="2" charset="2"/>
              <a:buNone/>
            </a:pPr>
            <a:r>
              <a:rPr lang="en-US" sz="1400" b="1" dirty="0">
                <a:latin typeface="+mn-lt"/>
              </a:rPr>
              <a:t>H(E) &amp; HC(E) Series</a:t>
            </a:r>
            <a:r>
              <a:rPr lang="en-US" sz="1400" dirty="0">
                <a:latin typeface="+mn-lt"/>
              </a:rPr>
              <a:t> ( 3/4 to 5 tons)</a:t>
            </a:r>
          </a:p>
          <a:p>
            <a:pPr marL="174625" indent="-174625" eaLnBrk="1" hangingPunct="1">
              <a:spcBef>
                <a:spcPct val="20000"/>
              </a:spcBef>
              <a:buClr>
                <a:srgbClr val="0000FF"/>
              </a:buClr>
              <a:buSzPct val="95000"/>
              <a:buFont typeface="Wingdings" pitchFamily="2" charset="2"/>
              <a:buChar char="§"/>
            </a:pPr>
            <a:r>
              <a:rPr lang="en-US" sz="1400" dirty="0">
                <a:latin typeface="+mn-lt"/>
              </a:rPr>
              <a:t>Air Conditioning, Heat Pumps</a:t>
            </a:r>
          </a:p>
          <a:p>
            <a:pPr marL="174625" indent="-174625" eaLnBrk="1" hangingPunct="1">
              <a:spcBef>
                <a:spcPct val="20000"/>
              </a:spcBef>
              <a:buClr>
                <a:srgbClr val="0000FF"/>
              </a:buClr>
              <a:buSzPct val="95000"/>
              <a:buFont typeface="Wingdings" pitchFamily="2" charset="2"/>
              <a:buChar char="§"/>
            </a:pPr>
            <a:r>
              <a:rPr lang="en-US" sz="1400" dirty="0">
                <a:latin typeface="+mn-lt"/>
              </a:rPr>
              <a:t>Balanced Port</a:t>
            </a:r>
          </a:p>
        </p:txBody>
      </p:sp>
      <p:sp>
        <p:nvSpPr>
          <p:cNvPr id="39973" name="Rectangle 37"/>
          <p:cNvSpPr>
            <a:spLocks noChangeArrowheads="1"/>
          </p:cNvSpPr>
          <p:nvPr/>
        </p:nvSpPr>
        <p:spPr bwMode="auto">
          <a:xfrm>
            <a:off x="1295400" y="2686050"/>
            <a:ext cx="2971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625" indent="-174625" eaLnBrk="1" hangingPunct="1">
              <a:spcBef>
                <a:spcPct val="20000"/>
              </a:spcBef>
              <a:buClr>
                <a:srgbClr val="F7C600"/>
              </a:buClr>
              <a:buSzPct val="85000"/>
              <a:buFont typeface="Wingdings" pitchFamily="2" charset="2"/>
              <a:buNone/>
            </a:pPr>
            <a:r>
              <a:rPr lang="en-US" sz="1400" b="1" dirty="0">
                <a:latin typeface="+mn-lt"/>
              </a:rPr>
              <a:t>C(E) Series </a:t>
            </a:r>
            <a:r>
              <a:rPr lang="en-US" sz="1400" dirty="0">
                <a:latin typeface="+mn-lt"/>
              </a:rPr>
              <a:t>( 1/8 to 6 tons)</a:t>
            </a:r>
          </a:p>
          <a:p>
            <a:pPr marL="174625" indent="-174625" eaLnBrk="1" hangingPunct="1">
              <a:spcBef>
                <a:spcPct val="20000"/>
              </a:spcBef>
              <a:buClr>
                <a:srgbClr val="0000FF"/>
              </a:buClr>
              <a:buSzPct val="95000"/>
              <a:buFont typeface="Wingdings" pitchFamily="2" charset="2"/>
              <a:buChar char="§"/>
            </a:pPr>
            <a:r>
              <a:rPr lang="en-US" sz="1400" dirty="0">
                <a:latin typeface="+mn-lt"/>
              </a:rPr>
              <a:t>Refrigeration, Supermarket, AC</a:t>
            </a:r>
          </a:p>
          <a:p>
            <a:pPr marL="174625" indent="-174625" eaLnBrk="1" hangingPunct="1">
              <a:spcBef>
                <a:spcPct val="20000"/>
              </a:spcBef>
              <a:buClr>
                <a:srgbClr val="0000FF"/>
              </a:buClr>
              <a:buSzPct val="95000"/>
              <a:buFont typeface="Wingdings" pitchFamily="2" charset="2"/>
              <a:buChar char="§"/>
            </a:pPr>
            <a:r>
              <a:rPr lang="en-US" sz="1400" dirty="0">
                <a:latin typeface="+mn-lt"/>
              </a:rPr>
              <a:t>Balanced Port</a:t>
            </a:r>
          </a:p>
        </p:txBody>
      </p:sp>
      <p:sp>
        <p:nvSpPr>
          <p:cNvPr id="39974" name="Rectangle 38"/>
          <p:cNvSpPr>
            <a:spLocks noChangeArrowheads="1"/>
          </p:cNvSpPr>
          <p:nvPr/>
        </p:nvSpPr>
        <p:spPr bwMode="auto">
          <a:xfrm>
            <a:off x="5865813" y="2667000"/>
            <a:ext cx="3257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625" indent="-174625" eaLnBrk="1" hangingPunct="1">
              <a:spcBef>
                <a:spcPct val="20000"/>
              </a:spcBef>
              <a:buClr>
                <a:srgbClr val="F7C600"/>
              </a:buClr>
              <a:buSzPct val="85000"/>
              <a:buFont typeface="Wingdings" pitchFamily="2" charset="2"/>
              <a:buNone/>
            </a:pPr>
            <a:r>
              <a:rPr lang="en-US" sz="1400" b="1" dirty="0">
                <a:latin typeface="+mn-lt"/>
              </a:rPr>
              <a:t>EC(E) Series</a:t>
            </a:r>
            <a:r>
              <a:rPr lang="en-US" sz="1400" dirty="0">
                <a:latin typeface="+mn-lt"/>
              </a:rPr>
              <a:t> ( 1/8 to 15 tons)</a:t>
            </a:r>
          </a:p>
          <a:p>
            <a:pPr marL="174625" indent="-174625" eaLnBrk="1" hangingPunct="1">
              <a:spcBef>
                <a:spcPct val="20000"/>
              </a:spcBef>
              <a:buClr>
                <a:srgbClr val="0000FF"/>
              </a:buClr>
              <a:buSzPct val="95000"/>
              <a:buFont typeface="Wingdings" pitchFamily="2" charset="2"/>
              <a:buChar char="§"/>
            </a:pPr>
            <a:r>
              <a:rPr lang="en-US" sz="1400" dirty="0">
                <a:latin typeface="+mn-lt"/>
              </a:rPr>
              <a:t>Refrigeration, Supermarket, AC</a:t>
            </a:r>
          </a:p>
          <a:p>
            <a:pPr marL="174625" indent="-174625" eaLnBrk="1" hangingPunct="1">
              <a:spcBef>
                <a:spcPct val="20000"/>
              </a:spcBef>
              <a:buClr>
                <a:srgbClr val="0000FF"/>
              </a:buClr>
              <a:buSzPct val="95000"/>
              <a:buFont typeface="Wingdings" pitchFamily="2" charset="2"/>
              <a:buChar char="§"/>
            </a:pPr>
            <a:r>
              <a:rPr lang="en-US" sz="1400" dirty="0">
                <a:latin typeface="+mn-lt"/>
              </a:rPr>
              <a:t>Balanced Port</a:t>
            </a:r>
          </a:p>
        </p:txBody>
      </p:sp>
      <p:sp>
        <p:nvSpPr>
          <p:cNvPr id="39975" name="Rectangle 39"/>
          <p:cNvSpPr>
            <a:spLocks noChangeArrowheads="1"/>
          </p:cNvSpPr>
          <p:nvPr/>
        </p:nvSpPr>
        <p:spPr bwMode="auto">
          <a:xfrm>
            <a:off x="1295400" y="3924300"/>
            <a:ext cx="29718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625" indent="-174625" eaLnBrk="1" hangingPunct="1">
              <a:spcBef>
                <a:spcPct val="20000"/>
              </a:spcBef>
              <a:buClr>
                <a:srgbClr val="F7C600"/>
              </a:buClr>
              <a:buSzPct val="85000"/>
              <a:buFont typeface="Wingdings" pitchFamily="2" charset="2"/>
              <a:buNone/>
            </a:pPr>
            <a:r>
              <a:rPr lang="en-US" sz="1400" b="1" dirty="0">
                <a:latin typeface="+mn-lt"/>
              </a:rPr>
              <a:t>SC(E) Series</a:t>
            </a:r>
            <a:r>
              <a:rPr lang="en-US" sz="1400" dirty="0">
                <a:latin typeface="+mn-lt"/>
              </a:rPr>
              <a:t> ( 1/8 to 6 tons)</a:t>
            </a:r>
          </a:p>
          <a:p>
            <a:pPr marL="174625" indent="-174625" eaLnBrk="1" hangingPunct="1">
              <a:spcBef>
                <a:spcPct val="20000"/>
              </a:spcBef>
              <a:buClr>
                <a:srgbClr val="0000FF"/>
              </a:buClr>
              <a:buSzPct val="95000"/>
              <a:buFont typeface="Wingdings" pitchFamily="2" charset="2"/>
              <a:buChar char="§"/>
            </a:pPr>
            <a:r>
              <a:rPr lang="en-US" sz="1400" dirty="0">
                <a:latin typeface="+mn-lt"/>
              </a:rPr>
              <a:t>Refrigeration, Supermarket, AC</a:t>
            </a:r>
          </a:p>
          <a:p>
            <a:pPr marL="174625" indent="-174625" eaLnBrk="1" hangingPunct="1">
              <a:spcBef>
                <a:spcPct val="20000"/>
              </a:spcBef>
              <a:buClr>
                <a:srgbClr val="0000FF"/>
              </a:buClr>
              <a:buSzPct val="95000"/>
              <a:buFont typeface="Wingdings" pitchFamily="2" charset="2"/>
              <a:buChar char="§"/>
            </a:pPr>
            <a:r>
              <a:rPr lang="en-US" sz="1400" dirty="0">
                <a:latin typeface="+mn-lt"/>
              </a:rPr>
              <a:t>Balanced Port</a:t>
            </a:r>
          </a:p>
        </p:txBody>
      </p:sp>
      <p:sp>
        <p:nvSpPr>
          <p:cNvPr id="39976" name="Rectangle 40"/>
          <p:cNvSpPr>
            <a:spLocks noChangeArrowheads="1"/>
          </p:cNvSpPr>
          <p:nvPr/>
        </p:nvSpPr>
        <p:spPr bwMode="auto">
          <a:xfrm>
            <a:off x="5865813" y="3771900"/>
            <a:ext cx="32575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625" indent="-174625" eaLnBrk="1" hangingPunct="1">
              <a:spcBef>
                <a:spcPct val="20000"/>
              </a:spcBef>
              <a:buClr>
                <a:srgbClr val="F7C600"/>
              </a:buClr>
              <a:buSzPct val="85000"/>
              <a:buFont typeface="Wingdings" pitchFamily="2" charset="2"/>
              <a:buNone/>
            </a:pPr>
            <a:r>
              <a:rPr lang="en-US" sz="1400" b="1" dirty="0">
                <a:latin typeface="+mn-lt"/>
              </a:rPr>
              <a:t>EBSE Series</a:t>
            </a:r>
            <a:r>
              <a:rPr lang="en-US" sz="1400" dirty="0">
                <a:latin typeface="+mn-lt"/>
              </a:rPr>
              <a:t> ( 8 to 20 tons)</a:t>
            </a:r>
          </a:p>
          <a:p>
            <a:pPr marL="174625" indent="-174625" eaLnBrk="1" hangingPunct="1">
              <a:spcBef>
                <a:spcPct val="20000"/>
              </a:spcBef>
              <a:buClr>
                <a:srgbClr val="0000FF"/>
              </a:buClr>
              <a:buSzPct val="95000"/>
              <a:buFont typeface="Wingdings" pitchFamily="2" charset="2"/>
              <a:buChar char="§"/>
            </a:pPr>
            <a:r>
              <a:rPr lang="en-US" sz="1400" dirty="0">
                <a:latin typeface="+mn-lt"/>
              </a:rPr>
              <a:t>AC, Chillers, Refrigeration</a:t>
            </a:r>
          </a:p>
          <a:p>
            <a:pPr marL="174625" indent="-174625" eaLnBrk="1" hangingPunct="1">
              <a:spcBef>
                <a:spcPct val="20000"/>
              </a:spcBef>
              <a:buClr>
                <a:srgbClr val="0000FF"/>
              </a:buClr>
              <a:buSzPct val="95000"/>
              <a:buFont typeface="Wingdings" pitchFamily="2" charset="2"/>
              <a:buChar char="§"/>
            </a:pPr>
            <a:r>
              <a:rPr lang="en-US" sz="1400" dirty="0">
                <a:latin typeface="+mn-lt"/>
              </a:rPr>
              <a:t>Balanced Port</a:t>
            </a:r>
          </a:p>
        </p:txBody>
      </p:sp>
      <p:sp>
        <p:nvSpPr>
          <p:cNvPr id="39978" name="Rectangle 42"/>
          <p:cNvSpPr>
            <a:spLocks noChangeArrowheads="1"/>
          </p:cNvSpPr>
          <p:nvPr/>
        </p:nvSpPr>
        <p:spPr bwMode="auto">
          <a:xfrm>
            <a:off x="1296988" y="5114925"/>
            <a:ext cx="25130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174625" indent="-174625" eaLnBrk="1" hangingPunct="1">
              <a:spcBef>
                <a:spcPct val="20000"/>
              </a:spcBef>
              <a:buClr>
                <a:srgbClr val="F7C600"/>
              </a:buClr>
              <a:buSzPct val="85000"/>
              <a:buFont typeface="Wingdings" pitchFamily="2" charset="2"/>
              <a:buNone/>
            </a:pPr>
            <a:r>
              <a:rPr lang="en-US" sz="1400" b="1" dirty="0">
                <a:latin typeface="+mn-lt"/>
              </a:rPr>
              <a:t>OE Series</a:t>
            </a:r>
            <a:r>
              <a:rPr lang="en-US" sz="1400" dirty="0">
                <a:latin typeface="+mn-lt"/>
              </a:rPr>
              <a:t> ( 15 to 70 tons)</a:t>
            </a:r>
          </a:p>
          <a:p>
            <a:pPr marL="174625" indent="-174625" eaLnBrk="1" hangingPunct="1">
              <a:spcBef>
                <a:spcPct val="20000"/>
              </a:spcBef>
              <a:buClr>
                <a:srgbClr val="0000FF"/>
              </a:buClr>
              <a:buSzPct val="95000"/>
              <a:buFont typeface="Wingdings" pitchFamily="2" charset="2"/>
              <a:buChar char="§"/>
            </a:pPr>
            <a:r>
              <a:rPr lang="en-US" sz="1400" dirty="0">
                <a:latin typeface="+mn-lt"/>
              </a:rPr>
              <a:t>AC, Chillers, Refrigeration</a:t>
            </a:r>
          </a:p>
          <a:p>
            <a:pPr marL="174625" indent="-174625" eaLnBrk="1" hangingPunct="1">
              <a:spcBef>
                <a:spcPct val="20000"/>
              </a:spcBef>
              <a:buClr>
                <a:srgbClr val="0000FF"/>
              </a:buClr>
              <a:buSzPct val="95000"/>
              <a:buFont typeface="Wingdings" pitchFamily="2" charset="2"/>
              <a:buChar char="§"/>
            </a:pPr>
            <a:r>
              <a:rPr lang="en-US" sz="1400" dirty="0">
                <a:latin typeface="+mn-lt"/>
              </a:rPr>
              <a:t>Balanced Port</a:t>
            </a:r>
          </a:p>
        </p:txBody>
      </p:sp>
      <p:pic>
        <p:nvPicPr>
          <p:cNvPr id="39979" name="Picture 43" descr="PAR O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962525"/>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9982" name="Picture 46" descr="Par EBS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619500"/>
            <a:ext cx="99695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39983" name="Picture 47" descr="HCAE-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200" y="1371600"/>
            <a:ext cx="10668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84" name="Picture 48" descr="SC Phot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750" y="3895725"/>
            <a:ext cx="83185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9985" name="Picture 49" descr="CE Phot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253365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9986" name="Picture 50" descr="EC Phot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200" y="2286000"/>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39987" name="Picture 5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8600" y="1295400"/>
            <a:ext cx="635000" cy="102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yperlink to pricing book">
            <a:hlinkClick r:id="rId10" action="ppaction://hlinkfile"/>
          </p:cNvPr>
          <p:cNvSpPr/>
          <p:nvPr/>
        </p:nvSpPr>
        <p:spPr bwMode="auto">
          <a:xfrm>
            <a:off x="601670" y="1443948"/>
            <a:ext cx="8302625" cy="4881524"/>
          </a:xfrm>
          <a:prstGeom prst="roundRect">
            <a:avLst/>
          </a:prstGeom>
          <a:solidFill>
            <a:schemeClr val="accent1">
              <a:alpha val="0"/>
            </a:schemeClr>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sz="3200" dirty="0"/>
              <a:t> Residential AC TXV Kit</a:t>
            </a:r>
            <a:br>
              <a:rPr lang="en-US" sz="3200" dirty="0"/>
            </a:br>
            <a:r>
              <a:rPr lang="en-US" sz="2400" dirty="0"/>
              <a:t>Air Conditioning and Heat Pump</a:t>
            </a:r>
          </a:p>
        </p:txBody>
      </p:sp>
      <p:sp>
        <p:nvSpPr>
          <p:cNvPr id="2" name="Slide Number Placeholder 1"/>
          <p:cNvSpPr>
            <a:spLocks noGrp="1"/>
          </p:cNvSpPr>
          <p:nvPr>
            <p:ph type="sldNum" sz="quarter" idx="4294967295"/>
          </p:nvPr>
        </p:nvSpPr>
        <p:spPr>
          <a:xfrm>
            <a:off x="8011114" y="6561138"/>
            <a:ext cx="1132885" cy="296861"/>
          </a:xfrm>
          <a:prstGeom prst="rect">
            <a:avLst/>
          </a:prstGeom>
        </p:spPr>
        <p:txBody>
          <a:bodyPr/>
          <a:lstStyle/>
          <a:p>
            <a:fld id="{ED558AE7-9682-4A0C-9194-A2DBBDD05CA4}" type="slidenum">
              <a:rPr lang="en-US" smtClean="0"/>
              <a:pPr/>
              <a:t>27</a:t>
            </a:fld>
            <a:endParaRPr lang="en-US" dirty="0"/>
          </a:p>
        </p:txBody>
      </p:sp>
      <p:sp>
        <p:nvSpPr>
          <p:cNvPr id="3090" name="Rectangle 18"/>
          <p:cNvSpPr>
            <a:spLocks noChangeArrowheads="1"/>
          </p:cNvSpPr>
          <p:nvPr/>
        </p:nvSpPr>
        <p:spPr bwMode="auto">
          <a:xfrm>
            <a:off x="304800" y="1279645"/>
            <a:ext cx="6400800" cy="1323439"/>
          </a:xfrm>
          <a:prstGeom prst="rect">
            <a:avLst/>
          </a:prstGeom>
          <a:noFill/>
          <a:ln w="9525">
            <a:noFill/>
            <a:miter lim="800000"/>
            <a:headEnd/>
            <a:tailEnd/>
          </a:ln>
          <a:effectLst/>
        </p:spPr>
        <p:txBody>
          <a:bodyPr>
            <a:spAutoFit/>
          </a:bodyPr>
          <a:lstStyle/>
          <a:p>
            <a:pPr indent="166688">
              <a:buFontTx/>
              <a:buChar char="•"/>
            </a:pPr>
            <a:r>
              <a:rPr lang="en-US" sz="2000" dirty="0">
                <a:latin typeface="Calibri" pitchFamily="34" charset="0"/>
                <a:cs typeface="Calibri" pitchFamily="34" charset="0"/>
              </a:rPr>
              <a:t>Kit covers Residential AC &amp; Heat Pumps from 1½ to 5 Tons </a:t>
            </a:r>
          </a:p>
          <a:p>
            <a:pPr indent="166688">
              <a:buFontTx/>
              <a:buChar char="•"/>
            </a:pPr>
            <a:r>
              <a:rPr lang="en-US" sz="2000" dirty="0">
                <a:latin typeface="Calibri" pitchFamily="34" charset="0"/>
                <a:cs typeface="Calibri" pitchFamily="34" charset="0"/>
              </a:rPr>
              <a:t>Four Sweat Connection Valves with Adjustable Superheat </a:t>
            </a:r>
          </a:p>
          <a:p>
            <a:pPr indent="166688">
              <a:buFontTx/>
              <a:buChar char="•"/>
            </a:pPr>
            <a:r>
              <a:rPr lang="en-US" sz="2000" dirty="0">
                <a:latin typeface="Calibri" pitchFamily="34" charset="0"/>
                <a:cs typeface="Calibri" pitchFamily="34" charset="0"/>
              </a:rPr>
              <a:t>Five Adapters (Aeroquip, Chatleff and Flare) *</a:t>
            </a:r>
          </a:p>
          <a:p>
            <a:pPr indent="166688">
              <a:buFontTx/>
              <a:buChar char="•"/>
            </a:pPr>
            <a:r>
              <a:rPr lang="en-US" sz="2000" dirty="0">
                <a:latin typeface="Calibri" pitchFamily="34" charset="0"/>
                <a:cs typeface="Calibri" pitchFamily="34" charset="0"/>
              </a:rPr>
              <a:t>Fits All OEM brands and replacement coils </a:t>
            </a:r>
          </a:p>
        </p:txBody>
      </p:sp>
      <p:pic>
        <p:nvPicPr>
          <p:cNvPr id="3079" name="Picture 7" descr="Flare Fitting"/>
          <p:cNvPicPr>
            <a:picLocks noChangeAspect="1" noChangeArrowheads="1"/>
          </p:cNvPicPr>
          <p:nvPr/>
        </p:nvPicPr>
        <p:blipFill>
          <a:blip r:embed="rId2" cstate="print"/>
          <a:srcRect/>
          <a:stretch>
            <a:fillRect/>
          </a:stretch>
        </p:blipFill>
        <p:spPr bwMode="auto">
          <a:xfrm rot="645600">
            <a:off x="7908816" y="3600132"/>
            <a:ext cx="964464" cy="735906"/>
          </a:xfrm>
          <a:prstGeom prst="rect">
            <a:avLst/>
          </a:prstGeom>
          <a:noFill/>
          <a:ln w="9525">
            <a:noFill/>
            <a:miter lim="800000"/>
            <a:headEnd/>
            <a:tailEnd/>
          </a:ln>
        </p:spPr>
      </p:pic>
      <p:pic>
        <p:nvPicPr>
          <p:cNvPr id="3081" name="Picture 9" descr="Case_TXV KIT OPEN"/>
          <p:cNvPicPr>
            <a:picLocks noChangeAspect="1" noChangeArrowheads="1"/>
          </p:cNvPicPr>
          <p:nvPr/>
        </p:nvPicPr>
        <p:blipFill>
          <a:blip r:embed="rId3" cstate="print"/>
          <a:srcRect/>
          <a:stretch>
            <a:fillRect/>
          </a:stretch>
        </p:blipFill>
        <p:spPr bwMode="auto">
          <a:xfrm>
            <a:off x="6208055" y="779930"/>
            <a:ext cx="3024560" cy="2266620"/>
          </a:xfrm>
          <a:prstGeom prst="rect">
            <a:avLst/>
          </a:prstGeom>
          <a:noFill/>
        </p:spPr>
      </p:pic>
      <p:pic>
        <p:nvPicPr>
          <p:cNvPr id="3082" name="Picture 10" descr="Chatleff Style2"/>
          <p:cNvPicPr>
            <a:picLocks noChangeAspect="1" noChangeArrowheads="1"/>
          </p:cNvPicPr>
          <p:nvPr/>
        </p:nvPicPr>
        <p:blipFill>
          <a:blip r:embed="rId4" cstate="print"/>
          <a:stretch>
            <a:fillRect/>
          </a:stretch>
        </p:blipFill>
        <p:spPr bwMode="auto">
          <a:xfrm rot="20642534">
            <a:off x="6457470" y="4266667"/>
            <a:ext cx="1185855" cy="578465"/>
          </a:xfrm>
          <a:prstGeom prst="rect">
            <a:avLst/>
          </a:prstGeom>
          <a:noFill/>
        </p:spPr>
      </p:pic>
      <p:pic>
        <p:nvPicPr>
          <p:cNvPr id="3083" name="Picture 11" descr="HCAE-5"/>
          <p:cNvPicPr>
            <a:picLocks noChangeAspect="1" noChangeArrowheads="1"/>
          </p:cNvPicPr>
          <p:nvPr/>
        </p:nvPicPr>
        <p:blipFill>
          <a:blip r:embed="rId5" cstate="print"/>
          <a:srcRect/>
          <a:stretch>
            <a:fillRect/>
          </a:stretch>
        </p:blipFill>
        <p:spPr bwMode="auto">
          <a:xfrm>
            <a:off x="6781800" y="5105400"/>
            <a:ext cx="1905000" cy="1404116"/>
          </a:xfrm>
          <a:prstGeom prst="rect">
            <a:avLst/>
          </a:prstGeom>
          <a:noFill/>
          <a:ln w="9525">
            <a:noFill/>
            <a:miter lim="800000"/>
            <a:headEnd/>
            <a:tailEnd/>
          </a:ln>
        </p:spPr>
      </p:pic>
      <p:pic>
        <p:nvPicPr>
          <p:cNvPr id="3084" name="Picture 12" descr="Aeroquip style"/>
          <p:cNvPicPr>
            <a:picLocks noChangeAspect="1" noChangeArrowheads="1"/>
          </p:cNvPicPr>
          <p:nvPr/>
        </p:nvPicPr>
        <p:blipFill>
          <a:blip r:embed="rId6" cstate="print"/>
          <a:srcRect/>
          <a:stretch>
            <a:fillRect/>
          </a:stretch>
        </p:blipFill>
        <p:spPr bwMode="auto">
          <a:xfrm>
            <a:off x="6400800" y="3276600"/>
            <a:ext cx="1066800" cy="587002"/>
          </a:xfrm>
          <a:prstGeom prst="rect">
            <a:avLst/>
          </a:prstGeom>
          <a:noFill/>
          <a:ln w="9525">
            <a:noFill/>
            <a:miter lim="800000"/>
            <a:headEnd/>
            <a:tailEnd/>
          </a:ln>
        </p:spPr>
      </p:pic>
      <p:sp>
        <p:nvSpPr>
          <p:cNvPr id="3087" name="Text Box 15"/>
          <p:cNvSpPr txBox="1">
            <a:spLocks noChangeArrowheads="1"/>
          </p:cNvSpPr>
          <p:nvPr/>
        </p:nvSpPr>
        <p:spPr bwMode="auto">
          <a:xfrm>
            <a:off x="6781800" y="3657600"/>
            <a:ext cx="1058863" cy="336550"/>
          </a:xfrm>
          <a:prstGeom prst="rect">
            <a:avLst/>
          </a:prstGeom>
          <a:noFill/>
          <a:ln w="9525">
            <a:noFill/>
            <a:miter lim="800000"/>
            <a:headEnd/>
            <a:tailEnd/>
          </a:ln>
          <a:effectLst/>
        </p:spPr>
        <p:txBody>
          <a:bodyPr wrap="none">
            <a:spAutoFit/>
          </a:bodyPr>
          <a:lstStyle/>
          <a:p>
            <a:r>
              <a:rPr lang="en-US" sz="1600" dirty="0">
                <a:latin typeface="Gill Sans MT" pitchFamily="34" charset="0"/>
              </a:rPr>
              <a:t>Aero Style</a:t>
            </a:r>
          </a:p>
        </p:txBody>
      </p:sp>
      <p:sp>
        <p:nvSpPr>
          <p:cNvPr id="3088" name="Text Box 16"/>
          <p:cNvSpPr txBox="1">
            <a:spLocks noChangeArrowheads="1"/>
          </p:cNvSpPr>
          <p:nvPr/>
        </p:nvSpPr>
        <p:spPr bwMode="auto">
          <a:xfrm>
            <a:off x="7010400" y="4616450"/>
            <a:ext cx="1277938" cy="336550"/>
          </a:xfrm>
          <a:prstGeom prst="rect">
            <a:avLst/>
          </a:prstGeom>
          <a:noFill/>
          <a:ln w="9525">
            <a:noFill/>
            <a:miter lim="800000"/>
            <a:headEnd/>
            <a:tailEnd/>
          </a:ln>
          <a:effectLst/>
        </p:spPr>
        <p:txBody>
          <a:bodyPr wrap="none">
            <a:spAutoFit/>
          </a:bodyPr>
          <a:lstStyle/>
          <a:p>
            <a:r>
              <a:rPr lang="en-US" sz="1600" dirty="0">
                <a:latin typeface="Gill Sans MT" pitchFamily="34" charset="0"/>
              </a:rPr>
              <a:t>Chatleff Style</a:t>
            </a:r>
          </a:p>
        </p:txBody>
      </p:sp>
      <p:sp>
        <p:nvSpPr>
          <p:cNvPr id="3089" name="Text Box 17"/>
          <p:cNvSpPr txBox="1">
            <a:spLocks noChangeArrowheads="1"/>
          </p:cNvSpPr>
          <p:nvPr/>
        </p:nvSpPr>
        <p:spPr bwMode="auto">
          <a:xfrm>
            <a:off x="7924800" y="4114800"/>
            <a:ext cx="919163" cy="336550"/>
          </a:xfrm>
          <a:prstGeom prst="rect">
            <a:avLst/>
          </a:prstGeom>
          <a:noFill/>
          <a:ln w="9525">
            <a:noFill/>
            <a:miter lim="800000"/>
            <a:headEnd/>
            <a:tailEnd/>
          </a:ln>
          <a:effectLst/>
        </p:spPr>
        <p:txBody>
          <a:bodyPr wrap="none">
            <a:spAutoFit/>
          </a:bodyPr>
          <a:lstStyle/>
          <a:p>
            <a:r>
              <a:rPr lang="en-US" sz="1600" dirty="0">
                <a:latin typeface="Gill Sans MT" pitchFamily="34" charset="0"/>
              </a:rPr>
              <a:t>3/8” SAE</a:t>
            </a:r>
          </a:p>
        </p:txBody>
      </p:sp>
      <p:sp>
        <p:nvSpPr>
          <p:cNvPr id="18" name="Rectangle 17"/>
          <p:cNvSpPr/>
          <p:nvPr/>
        </p:nvSpPr>
        <p:spPr>
          <a:xfrm>
            <a:off x="76200" y="6343850"/>
            <a:ext cx="4572000" cy="215444"/>
          </a:xfrm>
          <a:prstGeom prst="rect">
            <a:avLst/>
          </a:prstGeom>
        </p:spPr>
        <p:txBody>
          <a:bodyPr>
            <a:spAutoFit/>
          </a:bodyPr>
          <a:lstStyle/>
          <a:p>
            <a:r>
              <a:rPr lang="en-US" sz="800" dirty="0">
                <a:latin typeface="HelveticaNeueLT Std" pitchFamily="34" charset="0"/>
              </a:rPr>
              <a:t>* (Equipment Manufacturers use either Aeroquip, Chatleff, or direct TXV braze) </a:t>
            </a:r>
            <a:endParaRPr lang="en-US" sz="800" dirty="0"/>
          </a:p>
        </p:txBody>
      </p:sp>
      <p:graphicFrame>
        <p:nvGraphicFramePr>
          <p:cNvPr id="21" name="Table 20"/>
          <p:cNvGraphicFramePr>
            <a:graphicFrameLocks noGrp="1"/>
          </p:cNvGraphicFramePr>
          <p:nvPr>
            <p:extLst>
              <p:ext uri="{D42A27DB-BD31-4B8C-83A1-F6EECF244321}">
                <p14:modId xmlns:p14="http://schemas.microsoft.com/office/powerpoint/2010/main" val="1719891900"/>
              </p:ext>
            </p:extLst>
          </p:nvPr>
        </p:nvGraphicFramePr>
        <p:xfrm>
          <a:off x="304800" y="2819400"/>
          <a:ext cx="5534025" cy="3352800"/>
        </p:xfrm>
        <a:graphic>
          <a:graphicData uri="http://schemas.openxmlformats.org/drawingml/2006/table">
            <a:tbl>
              <a:tblPr firstRow="1" bandRow="1">
                <a:tableStyleId>{5C22544A-7EE6-4342-B048-85BDC9FD1C3A}</a:tableStyleId>
              </a:tblPr>
              <a:tblGrid>
                <a:gridCol w="1103630">
                  <a:extLst>
                    <a:ext uri="{9D8B030D-6E8A-4147-A177-3AD203B41FA5}">
                      <a16:colId xmlns:a16="http://schemas.microsoft.com/office/drawing/2014/main" val="20000"/>
                    </a:ext>
                  </a:extLst>
                </a:gridCol>
                <a:gridCol w="819468">
                  <a:extLst>
                    <a:ext uri="{9D8B030D-6E8A-4147-A177-3AD203B41FA5}">
                      <a16:colId xmlns:a16="http://schemas.microsoft.com/office/drawing/2014/main" val="20001"/>
                    </a:ext>
                  </a:extLst>
                </a:gridCol>
                <a:gridCol w="1043305">
                  <a:extLst>
                    <a:ext uri="{9D8B030D-6E8A-4147-A177-3AD203B41FA5}">
                      <a16:colId xmlns:a16="http://schemas.microsoft.com/office/drawing/2014/main" val="20002"/>
                    </a:ext>
                  </a:extLst>
                </a:gridCol>
                <a:gridCol w="670242">
                  <a:extLst>
                    <a:ext uri="{9D8B030D-6E8A-4147-A177-3AD203B41FA5}">
                      <a16:colId xmlns:a16="http://schemas.microsoft.com/office/drawing/2014/main" val="20003"/>
                    </a:ext>
                  </a:extLst>
                </a:gridCol>
                <a:gridCol w="1016000">
                  <a:extLst>
                    <a:ext uri="{9D8B030D-6E8A-4147-A177-3AD203B41FA5}">
                      <a16:colId xmlns:a16="http://schemas.microsoft.com/office/drawing/2014/main" val="20004"/>
                    </a:ext>
                  </a:extLst>
                </a:gridCol>
                <a:gridCol w="881380">
                  <a:extLst>
                    <a:ext uri="{9D8B030D-6E8A-4147-A177-3AD203B41FA5}">
                      <a16:colId xmlns:a16="http://schemas.microsoft.com/office/drawing/2014/main" val="20005"/>
                    </a:ext>
                  </a:extLst>
                </a:gridCol>
              </a:tblGrid>
              <a:tr h="274320">
                <a:tc gridSpan="6">
                  <a:txBody>
                    <a:bodyPr/>
                    <a:lstStyle/>
                    <a:p>
                      <a:pPr algn="ctr"/>
                      <a:r>
                        <a:rPr lang="en-US" sz="1100" dirty="0">
                          <a:solidFill>
                            <a:schemeClr val="tx1"/>
                          </a:solidFill>
                        </a:rPr>
                        <a:t>Refrigerant R-22, R-407C</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FE73"/>
                    </a:solidFill>
                  </a:tcPr>
                </a:tc>
                <a:tc hMerge="1">
                  <a:txBody>
                    <a:bodyPr/>
                    <a:lstStyle/>
                    <a:p>
                      <a:endParaRPr lang="en-US" sz="900" dirty="0"/>
                    </a:p>
                  </a:txBody>
                  <a:tcPr/>
                </a:tc>
                <a:tc hMerge="1">
                  <a:txBody>
                    <a:bodyPr/>
                    <a:lstStyle/>
                    <a:p>
                      <a:endParaRPr lang="en-US" sz="900" dirty="0"/>
                    </a:p>
                  </a:txBody>
                  <a:tcPr/>
                </a:tc>
                <a:tc hMerge="1">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E73"/>
                    </a:solidFill>
                  </a:tcPr>
                </a:tc>
                <a:tc hMerge="1">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E73"/>
                    </a:solidFill>
                  </a:tcPr>
                </a:tc>
                <a:tc hMerge="1">
                  <a:txBody>
                    <a:bodyPr/>
                    <a:lstStyle/>
                    <a:p>
                      <a:pPr algn="ctr"/>
                      <a:endParaRPr lang="en-US" sz="11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E73"/>
                    </a:solidFill>
                  </a:tcPr>
                </a:tc>
                <a:extLst>
                  <a:ext uri="{0D108BD9-81ED-4DB2-BD59-A6C34878D82A}">
                    <a16:rowId xmlns:a16="http://schemas.microsoft.com/office/drawing/2014/main" val="10000"/>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Model No.</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Part No.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Capacity (T)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Inlet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Outlet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Equalizer</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2880">
                <a:tc>
                  <a:txBody>
                    <a:bodyPr/>
                    <a:lstStyle/>
                    <a:p>
                      <a:pPr marL="0" marR="0" lvl="0" indent="0" algn="l"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HCAE-3-VX100</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040727-01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1½ - 3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⅜” </a:t>
                      </a:r>
                      <a:r>
                        <a:rPr kumimoji="0" lang="en-US" sz="1000" b="0" i="0" u="none" strike="noStrike" cap="none" normalizeH="0" baseline="0" dirty="0">
                          <a:ln>
                            <a:noFill/>
                          </a:ln>
                          <a:solidFill>
                            <a:schemeClr val="tx1"/>
                          </a:solidFill>
                          <a:effectLst/>
                          <a:latin typeface="Arial" charset="0"/>
                        </a:rPr>
                        <a:t>ODF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½” ODF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¼” FL. NUT</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82880">
                <a:tc>
                  <a:txBody>
                    <a:bodyPr/>
                    <a:lstStyle/>
                    <a:p>
                      <a:pPr marL="0" marR="0" lvl="0" indent="0" algn="l"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HCAE-5-VX100</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040728-01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3½ - 5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⅜” </a:t>
                      </a:r>
                      <a:r>
                        <a:rPr kumimoji="0" lang="en-US" sz="1000" b="0" i="0" u="none" strike="noStrike" cap="none" normalizeH="0" baseline="0" dirty="0">
                          <a:ln>
                            <a:noFill/>
                          </a:ln>
                          <a:solidFill>
                            <a:schemeClr val="tx1"/>
                          </a:solidFill>
                          <a:effectLst/>
                          <a:latin typeface="Arial" charset="0"/>
                        </a:rPr>
                        <a:t>ODF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⅝</a:t>
                      </a:r>
                      <a:r>
                        <a:rPr kumimoji="0" lang="en-US" sz="1000" b="0" i="0" u="none" strike="noStrike" cap="none" normalizeH="0" baseline="0" dirty="0">
                          <a:ln>
                            <a:noFill/>
                          </a:ln>
                          <a:solidFill>
                            <a:schemeClr val="tx1"/>
                          </a:solidFill>
                          <a:effectLst/>
                          <a:latin typeface="Arial" charset="0"/>
                        </a:rPr>
                        <a:t>” ODF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¼” FL. NUT</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74320">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cap="none" normalizeH="0" baseline="0" dirty="0">
                          <a:ln>
                            <a:noFill/>
                          </a:ln>
                          <a:solidFill>
                            <a:schemeClr val="tx1"/>
                          </a:solidFill>
                          <a:effectLst/>
                          <a:latin typeface="Arial" charset="0"/>
                        </a:rPr>
                        <a:t>Refrigerants R-410A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A0BD"/>
                    </a:solidFill>
                  </a:tcPr>
                </a:tc>
                <a:tc hMerge="1">
                  <a:txBody>
                    <a:bodyPr/>
                    <a:lstStyle/>
                    <a:p>
                      <a:endParaRPr lang="en-US" sz="900" dirty="0"/>
                    </a:p>
                  </a:txBody>
                  <a:tcPr anchor="ctr"/>
                </a:tc>
                <a:tc hMerge="1">
                  <a:txBody>
                    <a:bodyPr/>
                    <a:lstStyle/>
                    <a:p>
                      <a:endParaRPr lang="en-US" sz="900" dirty="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cap="none" normalizeH="0" baseline="0" dirty="0">
                        <a:ln>
                          <a:noFill/>
                        </a:ln>
                        <a:solidFill>
                          <a:schemeClr val="tx1"/>
                        </a:solidFill>
                        <a:effectLst/>
                        <a:latin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A0BD"/>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cap="none" normalizeH="0" baseline="0" dirty="0">
                        <a:ln>
                          <a:noFill/>
                        </a:ln>
                        <a:solidFill>
                          <a:schemeClr val="tx1"/>
                        </a:solidFill>
                        <a:effectLst/>
                        <a:latin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A0BD"/>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cap="none" normalizeH="0" baseline="0" dirty="0">
                        <a:ln>
                          <a:noFill/>
                        </a:ln>
                        <a:solidFill>
                          <a:schemeClr val="tx1"/>
                        </a:solidFill>
                        <a:effectLst/>
                        <a:latin typeface="Arial"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A0BD"/>
                    </a:solidFill>
                  </a:tcPr>
                </a:tc>
                <a:extLst>
                  <a:ext uri="{0D108BD9-81ED-4DB2-BD59-A6C34878D82A}">
                    <a16:rowId xmlns:a16="http://schemas.microsoft.com/office/drawing/2014/main" val="10004"/>
                  </a:ext>
                </a:extLst>
              </a:tr>
              <a:tr h="274320">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Model No.</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Part No.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Capacity (T)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Inlet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Outlet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Equalizer</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182880">
                <a:tc>
                  <a:txBody>
                    <a:bodyPr/>
                    <a:lstStyle/>
                    <a:p>
                      <a:pPr marL="0" marR="0" lvl="0" indent="0" algn="l"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HCAE-3-ZX200</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040771-01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1½ - 3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⅜” </a:t>
                      </a:r>
                      <a:r>
                        <a:rPr kumimoji="0" lang="en-US" sz="1000" b="0" i="0" u="none" strike="noStrike" cap="none" normalizeH="0" baseline="0" dirty="0">
                          <a:ln>
                            <a:noFill/>
                          </a:ln>
                          <a:solidFill>
                            <a:schemeClr val="tx1"/>
                          </a:solidFill>
                          <a:effectLst/>
                          <a:latin typeface="Arial" charset="0"/>
                        </a:rPr>
                        <a:t>ODF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½” ODF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¼” FL. NUT</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182880">
                <a:tc>
                  <a:txBody>
                    <a:bodyPr/>
                    <a:lstStyle/>
                    <a:p>
                      <a:pPr marL="0" marR="0" lvl="0" indent="0" algn="l"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HCAE-5-ZX200</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040772-01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3½ - 5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⅜” </a:t>
                      </a:r>
                      <a:r>
                        <a:rPr kumimoji="0" lang="en-US" sz="1000" b="0" i="0" u="none" strike="noStrike" cap="none" normalizeH="0" baseline="0" dirty="0">
                          <a:ln>
                            <a:noFill/>
                          </a:ln>
                          <a:solidFill>
                            <a:schemeClr val="tx1"/>
                          </a:solidFill>
                          <a:effectLst/>
                          <a:latin typeface="Arial" charset="0"/>
                        </a:rPr>
                        <a:t>ODF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⅝</a:t>
                      </a:r>
                      <a:r>
                        <a:rPr kumimoji="0" lang="en-US" sz="1000" b="0" i="0" u="none" strike="noStrike" cap="none" normalizeH="0" baseline="0" dirty="0">
                          <a:ln>
                            <a:noFill/>
                          </a:ln>
                          <a:solidFill>
                            <a:schemeClr val="tx1"/>
                          </a:solidFill>
                          <a:effectLst/>
                          <a:latin typeface="Arial" charset="0"/>
                        </a:rPr>
                        <a:t>” ODF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¼” FL. NUT</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74320">
                <a:tc gridSpan="6">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100" b="1" i="0" u="none" strike="noStrike" cap="none" normalizeH="0" baseline="0" dirty="0">
                          <a:ln>
                            <a:noFill/>
                          </a:ln>
                          <a:solidFill>
                            <a:schemeClr val="bg1"/>
                          </a:solidFill>
                          <a:effectLst/>
                          <a:latin typeface="Arial" charset="0"/>
                        </a:rPr>
                        <a:t>Outlet Connection Adapters</a:t>
                      </a:r>
                      <a:endParaRPr kumimoji="0" lang="en-US" sz="1100" b="0" i="0" u="none" strike="noStrike" cap="none" normalizeH="0" baseline="0" dirty="0">
                        <a:ln>
                          <a:noFill/>
                        </a:ln>
                        <a:solidFill>
                          <a:schemeClr val="bg1"/>
                        </a:solidFill>
                        <a:effectLst/>
                        <a:latin typeface="Arial" charset="0"/>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en-US"/>
                    </a:p>
                  </a:txBody>
                  <a:tcPr/>
                </a:tc>
                <a:tc hMerge="1">
                  <a:txBody>
                    <a:bodyPr/>
                    <a:lstStyle/>
                    <a:p>
                      <a:endParaRPr lang="en-US" sz="900" dirty="0"/>
                    </a:p>
                  </a:txBody>
                  <a:tcPr anchor="ctr"/>
                </a:tc>
                <a:tc hMerge="1">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endParaRPr kumimoji="0" lang="en-US" sz="11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10008"/>
                  </a:ext>
                </a:extLst>
              </a:tr>
              <a:tr h="274320">
                <a:tc gridSpan="2">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Model No.</a:t>
                      </a:r>
                      <a:endParaRPr kumimoji="0" lang="en-US" sz="1000" b="0" i="0" u="none" strike="noStrike" cap="none" normalizeH="0" baseline="0" dirty="0">
                        <a:ln>
                          <a:noFill/>
                        </a:ln>
                        <a:solidFill>
                          <a:schemeClr val="tx1"/>
                        </a:solidFill>
                        <a:effectLst/>
                        <a:latin typeface="Arial" charset="0"/>
                      </a:endParaRP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Part No.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Model No.</a:t>
                      </a:r>
                      <a:endParaRPr kumimoji="0" lang="en-US" sz="10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1" i="0" u="none" strike="noStrike" cap="none" normalizeH="0" baseline="0" dirty="0">
                          <a:ln>
                            <a:noFill/>
                          </a:ln>
                          <a:solidFill>
                            <a:schemeClr val="tx1"/>
                          </a:solidFill>
                          <a:effectLst/>
                          <a:latin typeface="Arial" charset="0"/>
                        </a:rPr>
                        <a:t>Part No.</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182880">
                <a:tc gridSpan="2">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5/8” ODM x Aeroquip Fitting</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183372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1/2” ODM x Chatleff Fitting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183375</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82880">
                <a:tc gridSpan="2">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1/2” ODM x </a:t>
                      </a:r>
                      <a:r>
                        <a:rPr kumimoji="0" lang="en-US" sz="1000" b="0" i="0" u="none" strike="noStrike" cap="none" normalizeH="0" baseline="0" dirty="0">
                          <a:ln>
                            <a:noFill/>
                          </a:ln>
                          <a:solidFill>
                            <a:schemeClr val="tx1"/>
                          </a:solidFill>
                          <a:effectLst/>
                          <a:latin typeface="Arial" charset="0"/>
                          <a:cs typeface="Arial" charset="0"/>
                        </a:rPr>
                        <a:t>Aeroquip Fitting</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183373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1/2” ODM x 3/8” SAE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183376</a:t>
                      </a: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r h="182880">
                <a:tc gridSpan="2">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cs typeface="Arial" charset="0"/>
                        </a:rPr>
                        <a:t>5/8” ODM x Chatleff Fitting</a:t>
                      </a:r>
                    </a:p>
                  </a:txBody>
                  <a:tcPr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dirty="0"/>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000" b="0" i="0" u="none" strike="noStrike" cap="none" normalizeH="0" baseline="0" dirty="0">
                          <a:ln>
                            <a:noFill/>
                          </a:ln>
                          <a:solidFill>
                            <a:schemeClr val="tx1"/>
                          </a:solidFill>
                          <a:effectLst/>
                          <a:latin typeface="Arial" charset="0"/>
                        </a:rPr>
                        <a:t>183374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endParaRPr kumimoji="0" lang="en-US" sz="1000" b="0" i="0" u="none" strike="noStrike" cap="none" normalizeH="0" baseline="0" dirty="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endParaRPr kumimoji="0" lang="en-US" sz="1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endParaRPr kumimoji="0" lang="en-US" sz="10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bl>
          </a:graphicData>
        </a:graphic>
      </p:graphicFrame>
      <p:grpSp>
        <p:nvGrpSpPr>
          <p:cNvPr id="3" name="Group 18"/>
          <p:cNvGrpSpPr/>
          <p:nvPr/>
        </p:nvGrpSpPr>
        <p:grpSpPr>
          <a:xfrm>
            <a:off x="181514" y="2553595"/>
            <a:ext cx="5807132" cy="3722513"/>
            <a:chOff x="181514" y="2553595"/>
            <a:chExt cx="5807132" cy="3722513"/>
          </a:xfrm>
        </p:grpSpPr>
        <p:sp>
          <p:nvSpPr>
            <p:cNvPr id="24" name="Oval 23"/>
            <p:cNvSpPr/>
            <p:nvPr/>
          </p:nvSpPr>
          <p:spPr bwMode="auto">
            <a:xfrm rot="2441031">
              <a:off x="181514" y="2553595"/>
              <a:ext cx="303281" cy="495344"/>
            </a:xfrm>
            <a:prstGeom prst="ellipse">
              <a:avLst/>
            </a:prstGeom>
            <a:solidFill>
              <a:schemeClr val="bg1"/>
            </a:solidFill>
            <a:ln w="28575" cap="flat" cmpd="sng" algn="ctr">
              <a:solidFill>
                <a:schemeClr val="bg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23" name="Oval 22"/>
            <p:cNvSpPr/>
            <p:nvPr/>
          </p:nvSpPr>
          <p:spPr bwMode="auto">
            <a:xfrm rot="19235162">
              <a:off x="5685365" y="2630754"/>
              <a:ext cx="303281" cy="495344"/>
            </a:xfrm>
            <a:prstGeom prst="ellipse">
              <a:avLst/>
            </a:prstGeom>
            <a:solidFill>
              <a:schemeClr val="bg1"/>
            </a:solidFill>
            <a:ln w="28575" cap="flat" cmpd="sng" algn="ctr">
              <a:solidFill>
                <a:schemeClr val="bg1">
                  <a:alpha val="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sp>
          <p:nvSpPr>
            <p:cNvPr id="22" name="Rounded Rectangle 21"/>
            <p:cNvSpPr/>
            <p:nvPr/>
          </p:nvSpPr>
          <p:spPr bwMode="auto">
            <a:xfrm>
              <a:off x="256308" y="2770908"/>
              <a:ext cx="5620328" cy="3505200"/>
            </a:xfrm>
            <a:prstGeom prst="roundRect">
              <a:avLst/>
            </a:prstGeom>
            <a:noFill/>
            <a:ln w="984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620" name="Rectangle 108"/>
          <p:cNvSpPr>
            <a:spLocks noGrp="1" noChangeArrowheads="1"/>
          </p:cNvSpPr>
          <p:nvPr>
            <p:ph type="title"/>
          </p:nvPr>
        </p:nvSpPr>
        <p:spPr>
          <a:xfrm>
            <a:off x="1571625" y="71439"/>
            <a:ext cx="7035800" cy="965200"/>
          </a:xfrm>
          <a:prstGeom prst="rect">
            <a:avLst/>
          </a:prstGeom>
        </p:spPr>
        <p:txBody>
          <a:bodyPr/>
          <a:lstStyle/>
          <a:p>
            <a:r>
              <a:rPr lang="en-US" dirty="0"/>
              <a:t>Select a Power Element</a:t>
            </a:r>
          </a:p>
        </p:txBody>
      </p:sp>
      <p:sp>
        <p:nvSpPr>
          <p:cNvPr id="5" name="Slide Number Placeholder 4"/>
          <p:cNvSpPr>
            <a:spLocks noGrp="1"/>
          </p:cNvSpPr>
          <p:nvPr>
            <p:ph type="sldNum" sz="quarter" idx="12"/>
          </p:nvPr>
        </p:nvSpPr>
        <p:spPr>
          <a:xfrm>
            <a:off x="8011114" y="6561138"/>
            <a:ext cx="1132885" cy="296861"/>
          </a:xfrm>
        </p:spPr>
        <p:txBody>
          <a:bodyPr/>
          <a:lstStyle/>
          <a:p>
            <a:fld id="{ED558AE7-9682-4A0C-9194-A2DBBDD05CA4}" type="slidenum">
              <a:rPr lang="en-US" smtClean="0"/>
              <a:pPr/>
              <a:t>28</a:t>
            </a:fld>
            <a:endParaRPr lang="en-US" dirty="0"/>
          </a:p>
        </p:txBody>
      </p:sp>
      <p:graphicFrame>
        <p:nvGraphicFramePr>
          <p:cNvPr id="832621" name="Group 109"/>
          <p:cNvGraphicFramePr>
            <a:graphicFrameLocks noGrp="1"/>
          </p:cNvGraphicFramePr>
          <p:nvPr>
            <p:ph sz="half" idx="4294967295"/>
            <p:extLst>
              <p:ext uri="{D42A27DB-BD31-4B8C-83A1-F6EECF244321}">
                <p14:modId xmlns:p14="http://schemas.microsoft.com/office/powerpoint/2010/main" val="3991788808"/>
              </p:ext>
            </p:extLst>
          </p:nvPr>
        </p:nvGraphicFramePr>
        <p:xfrm>
          <a:off x="998090" y="2732088"/>
          <a:ext cx="6489830" cy="3556951"/>
        </p:xfrm>
        <a:graphic>
          <a:graphicData uri="http://schemas.openxmlformats.org/drawingml/2006/table">
            <a:tbl>
              <a:tblPr/>
              <a:tblGrid>
                <a:gridCol w="1572390">
                  <a:extLst>
                    <a:ext uri="{9D8B030D-6E8A-4147-A177-3AD203B41FA5}">
                      <a16:colId xmlns:a16="http://schemas.microsoft.com/office/drawing/2014/main" val="20000"/>
                    </a:ext>
                  </a:extLst>
                </a:gridCol>
                <a:gridCol w="1207359">
                  <a:extLst>
                    <a:ext uri="{9D8B030D-6E8A-4147-A177-3AD203B41FA5}">
                      <a16:colId xmlns:a16="http://schemas.microsoft.com/office/drawing/2014/main" val="20001"/>
                    </a:ext>
                  </a:extLst>
                </a:gridCol>
                <a:gridCol w="948008">
                  <a:extLst>
                    <a:ext uri="{9D8B030D-6E8A-4147-A177-3AD203B41FA5}">
                      <a16:colId xmlns:a16="http://schemas.microsoft.com/office/drawing/2014/main" val="20002"/>
                    </a:ext>
                  </a:extLst>
                </a:gridCol>
                <a:gridCol w="951220">
                  <a:extLst>
                    <a:ext uri="{9D8B030D-6E8A-4147-A177-3AD203B41FA5}">
                      <a16:colId xmlns:a16="http://schemas.microsoft.com/office/drawing/2014/main" val="20003"/>
                    </a:ext>
                  </a:extLst>
                </a:gridCol>
                <a:gridCol w="1028347">
                  <a:extLst>
                    <a:ext uri="{9D8B030D-6E8A-4147-A177-3AD203B41FA5}">
                      <a16:colId xmlns:a16="http://schemas.microsoft.com/office/drawing/2014/main" val="20004"/>
                    </a:ext>
                  </a:extLst>
                </a:gridCol>
                <a:gridCol w="782506">
                  <a:extLst>
                    <a:ext uri="{9D8B030D-6E8A-4147-A177-3AD203B41FA5}">
                      <a16:colId xmlns:a16="http://schemas.microsoft.com/office/drawing/2014/main" val="20005"/>
                    </a:ext>
                  </a:extLst>
                </a:gridCol>
              </a:tblGrid>
              <a:tr h="542277">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1" i="0" u="none" strike="noStrike" cap="none" normalizeH="0" baseline="0" dirty="0">
                          <a:ln>
                            <a:noFill/>
                          </a:ln>
                          <a:solidFill>
                            <a:schemeClr val="tx1"/>
                          </a:solidFill>
                          <a:effectLst/>
                          <a:latin typeface="Arial" charset="0"/>
                        </a:rPr>
                        <a:t>Application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AB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100" b="0" i="0" u="none" strike="noStrike" cap="none" normalizeH="0" baseline="0" dirty="0">
                          <a:ln>
                            <a:noFill/>
                          </a:ln>
                          <a:solidFill>
                            <a:schemeClr val="tx1"/>
                          </a:solidFill>
                          <a:effectLst/>
                          <a:latin typeface="Arial" charset="0"/>
                        </a:rPr>
                        <a:t>Evaporator</a:t>
                      </a:r>
                    </a:p>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100" b="0" i="0" u="none" strike="noStrike" cap="none" normalizeH="0" baseline="0" dirty="0">
                          <a:ln>
                            <a:noFill/>
                          </a:ln>
                          <a:solidFill>
                            <a:schemeClr val="tx1"/>
                          </a:solidFill>
                          <a:effectLst/>
                          <a:latin typeface="Arial" charset="0"/>
                        </a:rPr>
                        <a:t>Range (°F)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D3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1" i="0" u="none" strike="noStrike" cap="none" normalizeH="0" baseline="0" dirty="0">
                          <a:ln>
                            <a:noFill/>
                          </a:ln>
                          <a:solidFill>
                            <a:schemeClr val="tx1"/>
                          </a:solidFill>
                          <a:effectLst/>
                          <a:latin typeface="Arial" charset="0"/>
                        </a:rPr>
                        <a:t>R-22</a:t>
                      </a:r>
                    </a:p>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R-407C</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1" i="0" u="none" strike="noStrike" cap="none" normalizeH="0" baseline="0" dirty="0">
                          <a:ln>
                            <a:noFill/>
                          </a:ln>
                          <a:solidFill>
                            <a:schemeClr val="tx1"/>
                          </a:solidFill>
                          <a:effectLst/>
                          <a:latin typeface="Arial" charset="0"/>
                        </a:rPr>
                        <a:t>R-12</a:t>
                      </a:r>
                    </a:p>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R-134a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9D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1" i="0" u="none" strike="noStrike" cap="none" normalizeH="0" baseline="0" dirty="0">
                          <a:ln>
                            <a:noFill/>
                          </a:ln>
                          <a:solidFill>
                            <a:schemeClr val="tx1"/>
                          </a:solidFill>
                          <a:effectLst/>
                          <a:latin typeface="Arial" charset="0"/>
                        </a:rPr>
                        <a:t>R-502</a:t>
                      </a:r>
                    </a:p>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R-404A</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CC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1" i="0" u="none" strike="noStrike" cap="none" normalizeH="0" baseline="0" dirty="0">
                          <a:ln>
                            <a:noFill/>
                          </a:ln>
                          <a:solidFill>
                            <a:schemeClr val="tx1"/>
                          </a:solidFill>
                          <a:effectLst/>
                          <a:latin typeface="Arial" charset="0"/>
                        </a:rPr>
                        <a:t>R-410A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A0BD"/>
                    </a:solidFill>
                  </a:tcPr>
                </a:tc>
                <a:extLst>
                  <a:ext uri="{0D108BD9-81ED-4DB2-BD59-A6C34878D82A}">
                    <a16:rowId xmlns:a16="http://schemas.microsoft.com/office/drawing/2014/main" val="10000"/>
                  </a:ext>
                </a:extLst>
              </a:tr>
              <a:tr h="542277">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Low Temp</a:t>
                      </a:r>
                    </a:p>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Refrigeration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AB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100" b="0" i="0" u="none" strike="noStrike" cap="none" normalizeH="0" baseline="0" dirty="0">
                          <a:ln>
                            <a:noFill/>
                          </a:ln>
                          <a:solidFill>
                            <a:schemeClr val="tx1"/>
                          </a:solidFill>
                          <a:effectLst/>
                          <a:latin typeface="Arial" charset="0"/>
                        </a:rPr>
                        <a:t>-40° to 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D3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VZ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SZ</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CC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A0BD"/>
                    </a:solidFill>
                  </a:tcPr>
                </a:tc>
                <a:extLst>
                  <a:ext uri="{0D108BD9-81ED-4DB2-BD59-A6C34878D82A}">
                    <a16:rowId xmlns:a16="http://schemas.microsoft.com/office/drawing/2014/main" val="10001"/>
                  </a:ext>
                </a:extLst>
              </a:tr>
              <a:tr h="542277">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Commercial</a:t>
                      </a:r>
                    </a:p>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Refrigeration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AB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100" b="0" i="0" u="none" strike="noStrike" cap="none" normalizeH="0" baseline="0" dirty="0">
                          <a:ln>
                            <a:noFill/>
                          </a:ln>
                          <a:solidFill>
                            <a:schemeClr val="tx1"/>
                          </a:solidFill>
                          <a:effectLst/>
                          <a:latin typeface="Arial" charset="0"/>
                        </a:rPr>
                        <a:t>-40° to +60°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D3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VW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JW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SW</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CC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A0BD"/>
                    </a:solidFill>
                  </a:tcPr>
                </a:tc>
                <a:extLst>
                  <a:ext uri="{0D108BD9-81ED-4DB2-BD59-A6C34878D82A}">
                    <a16:rowId xmlns:a16="http://schemas.microsoft.com/office/drawing/2014/main" val="10002"/>
                  </a:ext>
                </a:extLst>
              </a:tr>
              <a:tr h="542277">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Low Temp</a:t>
                      </a:r>
                    </a:p>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Pres. Limit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AB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100" b="0" i="0" u="none" strike="noStrike" cap="none" normalizeH="0" baseline="0" dirty="0">
                          <a:ln>
                            <a:noFill/>
                          </a:ln>
                          <a:solidFill>
                            <a:schemeClr val="tx1"/>
                          </a:solidFill>
                          <a:effectLst/>
                          <a:latin typeface="Arial" charset="0"/>
                        </a:rPr>
                        <a:t>-40° to 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D3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VX35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SX35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CC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A0BD"/>
                    </a:solidFill>
                  </a:tcPr>
                </a:tc>
                <a:extLst>
                  <a:ext uri="{0D108BD9-81ED-4DB2-BD59-A6C34878D82A}">
                    <a16:rowId xmlns:a16="http://schemas.microsoft.com/office/drawing/2014/main" val="10003"/>
                  </a:ext>
                </a:extLst>
              </a:tr>
              <a:tr h="542277">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Commercial</a:t>
                      </a:r>
                    </a:p>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Pres. Limit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AB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100" b="0" i="0" u="none" strike="noStrike" cap="none" normalizeH="0" baseline="0" dirty="0">
                          <a:ln>
                            <a:noFill/>
                          </a:ln>
                          <a:solidFill>
                            <a:schemeClr val="tx1"/>
                          </a:solidFill>
                          <a:effectLst/>
                          <a:latin typeface="Arial" charset="0"/>
                        </a:rPr>
                        <a:t>-10° to +60°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D3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VX100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JX60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SX110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CC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ZX200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A0BD"/>
                    </a:solidFill>
                  </a:tcPr>
                </a:tc>
                <a:extLst>
                  <a:ext uri="{0D108BD9-81ED-4DB2-BD59-A6C34878D82A}">
                    <a16:rowId xmlns:a16="http://schemas.microsoft.com/office/drawing/2014/main" val="10004"/>
                  </a:ext>
                </a:extLst>
              </a:tr>
              <a:tr h="502108">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Air Conditioning</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AB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100" b="0" i="0" u="none" strike="noStrike" cap="none" normalizeH="0" baseline="0" dirty="0">
                          <a:ln>
                            <a:noFill/>
                          </a:ln>
                          <a:solidFill>
                            <a:schemeClr val="tx1"/>
                          </a:solidFill>
                          <a:effectLst/>
                          <a:latin typeface="Arial" charset="0"/>
                        </a:rPr>
                        <a:t>+30° to +60°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DD3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VX100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JX60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SX110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6CC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ZX200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FA0BD"/>
                    </a:solidFill>
                  </a:tcPr>
                </a:tc>
                <a:extLst>
                  <a:ext uri="{0D108BD9-81ED-4DB2-BD59-A6C34878D82A}">
                    <a16:rowId xmlns:a16="http://schemas.microsoft.com/office/drawing/2014/main" val="10005"/>
                  </a:ext>
                </a:extLst>
              </a:tr>
              <a:tr h="343458">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Heat Pump</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CABEB"/>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100" b="0" i="0" u="none" strike="noStrike" cap="none" normalizeH="0" baseline="0" dirty="0">
                          <a:ln>
                            <a:noFill/>
                          </a:ln>
                          <a:solidFill>
                            <a:schemeClr val="tx1"/>
                          </a:solidFill>
                          <a:effectLst/>
                          <a:latin typeface="Arial" charset="0"/>
                        </a:rPr>
                        <a:t>-15° to +60°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DD3E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VX100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6CCE6"/>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a:buNone/>
                        <a:tabLst/>
                      </a:pPr>
                      <a:r>
                        <a:rPr kumimoji="0" lang="en-US" sz="1200" b="0" i="0" u="none" strike="noStrike" cap="none" normalizeH="0" baseline="0" dirty="0">
                          <a:ln>
                            <a:noFill/>
                          </a:ln>
                          <a:solidFill>
                            <a:schemeClr val="tx1"/>
                          </a:solidFill>
                          <a:effectLst/>
                          <a:latin typeface="Arial" charset="0"/>
                        </a:rPr>
                        <a:t>ZX200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FA0BD"/>
                    </a:solidFill>
                  </a:tcPr>
                </a:tc>
                <a:extLst>
                  <a:ext uri="{0D108BD9-81ED-4DB2-BD59-A6C34878D82A}">
                    <a16:rowId xmlns:a16="http://schemas.microsoft.com/office/drawing/2014/main" val="10006"/>
                  </a:ext>
                </a:extLst>
              </a:tr>
            </a:tbl>
          </a:graphicData>
        </a:graphic>
      </p:graphicFrame>
      <p:sp>
        <p:nvSpPr>
          <p:cNvPr id="4" name="Control 1"/>
          <p:cNvSpPr>
            <a:spLocks noChangeArrowheads="1" noChangeShapeType="1"/>
          </p:cNvSpPr>
          <p:nvPr/>
        </p:nvSpPr>
        <p:spPr bwMode="auto">
          <a:xfrm>
            <a:off x="2536825" y="10750550"/>
            <a:ext cx="4729163" cy="1606550"/>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2" name="Diagram 1"/>
          <p:cNvGraphicFramePr/>
          <p:nvPr>
            <p:extLst>
              <p:ext uri="{D42A27DB-BD31-4B8C-83A1-F6EECF244321}">
                <p14:modId xmlns:p14="http://schemas.microsoft.com/office/powerpoint/2010/main" val="2107520470"/>
              </p:ext>
            </p:extLst>
          </p:nvPr>
        </p:nvGraphicFramePr>
        <p:xfrm>
          <a:off x="1058219" y="1239520"/>
          <a:ext cx="6307782" cy="121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11520435"/>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500"/>
                                  </p:stCondLst>
                                  <p:childTnLst>
                                    <p:set>
                                      <p:cBhvr>
                                        <p:cTn id="6" dur="1" fill="hold">
                                          <p:stCondLst>
                                            <p:cond delay="0"/>
                                          </p:stCondLst>
                                        </p:cTn>
                                        <p:tgtEl>
                                          <p:spTgt spid="832621"/>
                                        </p:tgtEl>
                                        <p:attrNameLst>
                                          <p:attrName>style.visibility</p:attrName>
                                        </p:attrNameLst>
                                      </p:cBhvr>
                                      <p:to>
                                        <p:strVal val="visible"/>
                                      </p:to>
                                    </p:set>
                                    <p:animEffect transition="in" filter="wipe(up)">
                                      <p:cBhvr>
                                        <p:cTn id="7" dur="1000"/>
                                        <p:tgtEl>
                                          <p:spTgt spid="832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953639364"/>
              </p:ext>
            </p:extLst>
          </p:nvPr>
        </p:nvGraphicFramePr>
        <p:xfrm>
          <a:off x="104777" y="1947865"/>
          <a:ext cx="8512175" cy="4187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8100" name="Rectangle 4"/>
          <p:cNvSpPr>
            <a:spLocks noChangeArrowheads="1"/>
          </p:cNvSpPr>
          <p:nvPr/>
        </p:nvSpPr>
        <p:spPr bwMode="auto">
          <a:xfrm>
            <a:off x="76200" y="1219200"/>
            <a:ext cx="5334000" cy="533400"/>
          </a:xfrm>
          <a:prstGeom prst="rect">
            <a:avLst/>
          </a:prstGeom>
          <a:noFill/>
          <a:ln w="9525">
            <a:noFill/>
            <a:miter lim="800000"/>
            <a:headEnd/>
            <a:tailEnd/>
          </a:ln>
          <a:effectLst/>
        </p:spPr>
        <p:txBody>
          <a:bodyPr lIns="82550" tIns="41275" rIns="82550" bIns="41275"/>
          <a:lstStyle/>
          <a:p>
            <a:pPr marL="285750" indent="-285750" defTabSz="822325" eaLnBrk="1" hangingPunct="1">
              <a:lnSpc>
                <a:spcPct val="94000"/>
              </a:lnSpc>
              <a:spcBef>
                <a:spcPts val="400"/>
              </a:spcBef>
              <a:spcAft>
                <a:spcPts val="400"/>
              </a:spcAft>
              <a:buClr>
                <a:srgbClr val="FF0000"/>
              </a:buClr>
              <a:buSzPct val="80000"/>
              <a:buFont typeface="Wingdings 3" pitchFamily="18" charset="2"/>
              <a:buNone/>
              <a:tabLst>
                <a:tab pos="2514600" algn="l"/>
                <a:tab pos="3703638" algn="l"/>
                <a:tab pos="4937125" algn="l"/>
                <a:tab pos="6172200" algn="l"/>
              </a:tabLst>
            </a:pPr>
            <a:r>
              <a:rPr lang="en-US" sz="3600" b="1" u="sng" dirty="0">
                <a:solidFill>
                  <a:srgbClr val="0000CC"/>
                </a:solidFill>
                <a:latin typeface="Arial" charset="0"/>
              </a:rPr>
              <a:t>Thermal Bulb Mounting</a:t>
            </a:r>
            <a:endParaRPr lang="en-US" sz="3600" b="1" dirty="0">
              <a:solidFill>
                <a:srgbClr val="0000CC"/>
              </a:solidFill>
              <a:latin typeface="Arial" charset="0"/>
            </a:endParaRPr>
          </a:p>
        </p:txBody>
      </p:sp>
      <p:sp>
        <p:nvSpPr>
          <p:cNvPr id="388101" name="Rectangle 5"/>
          <p:cNvSpPr>
            <a:spLocks noGrp="1" noChangeArrowheads="1"/>
          </p:cNvSpPr>
          <p:nvPr>
            <p:ph type="title"/>
          </p:nvPr>
        </p:nvSpPr>
        <p:spPr>
          <a:xfrm>
            <a:off x="1571625" y="71439"/>
            <a:ext cx="7429500" cy="965200"/>
          </a:xfrm>
        </p:spPr>
        <p:txBody>
          <a:bodyPr/>
          <a:lstStyle/>
          <a:p>
            <a:r>
              <a:rPr lang="en-US" dirty="0"/>
              <a:t>TXV Installation Considerations</a:t>
            </a:r>
          </a:p>
        </p:txBody>
      </p:sp>
      <p:sp>
        <p:nvSpPr>
          <p:cNvPr id="2" name="Slide Number Placeholder 1"/>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29</a:t>
            </a:fld>
            <a:endParaRPr lang="en-US"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9678" y="3349093"/>
            <a:ext cx="2734321" cy="316212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graphicEl>
                                              <a:dgm id="{058FA614-6026-42EA-BC71-5BE30CBB2E65}"/>
                                            </p:graphicEl>
                                          </p:spTgt>
                                        </p:tgtEl>
                                        <p:attrNameLst>
                                          <p:attrName>style.visibility</p:attrName>
                                        </p:attrNameLst>
                                      </p:cBhvr>
                                      <p:to>
                                        <p:strVal val="visible"/>
                                      </p:to>
                                    </p:set>
                                    <p:anim calcmode="lin" valueType="num">
                                      <p:cBhvr>
                                        <p:cTn id="7" dur="500" fill="hold"/>
                                        <p:tgtEl>
                                          <p:spTgt spid="5">
                                            <p:graphicEl>
                                              <a:dgm id="{058FA614-6026-42EA-BC71-5BE30CBB2E65}"/>
                                            </p:graphicEl>
                                          </p:spTgt>
                                        </p:tgtEl>
                                        <p:attrNameLst>
                                          <p:attrName>ppt_w</p:attrName>
                                        </p:attrNameLst>
                                      </p:cBhvr>
                                      <p:tavLst>
                                        <p:tav tm="0">
                                          <p:val>
                                            <p:fltVal val="0"/>
                                          </p:val>
                                        </p:tav>
                                        <p:tav tm="100000">
                                          <p:val>
                                            <p:strVal val="#ppt_w"/>
                                          </p:val>
                                        </p:tav>
                                      </p:tavLst>
                                    </p:anim>
                                    <p:anim calcmode="lin" valueType="num">
                                      <p:cBhvr>
                                        <p:cTn id="8" dur="500" fill="hold"/>
                                        <p:tgtEl>
                                          <p:spTgt spid="5">
                                            <p:graphicEl>
                                              <a:dgm id="{058FA614-6026-42EA-BC71-5BE30CBB2E65}"/>
                                            </p:graphicEl>
                                          </p:spTgt>
                                        </p:tgtEl>
                                        <p:attrNameLst>
                                          <p:attrName>ppt_h</p:attrName>
                                        </p:attrNameLst>
                                      </p:cBhvr>
                                      <p:tavLst>
                                        <p:tav tm="0">
                                          <p:val>
                                            <p:fltVal val="0"/>
                                          </p:val>
                                        </p:tav>
                                        <p:tav tm="100000">
                                          <p:val>
                                            <p:strVal val="#ppt_h"/>
                                          </p:val>
                                        </p:tav>
                                      </p:tavLst>
                                    </p:anim>
                                    <p:animEffect transition="in" filter="fade">
                                      <p:cBhvr>
                                        <p:cTn id="9" dur="500"/>
                                        <p:tgtEl>
                                          <p:spTgt spid="5">
                                            <p:graphicEl>
                                              <a:dgm id="{058FA614-6026-42EA-BC71-5BE30CBB2E65}"/>
                                            </p:graphic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graphicEl>
                                              <a:dgm id="{BBDC1CF5-BDE1-4999-9FD5-1BDA58365A1F}"/>
                                            </p:graphicEl>
                                          </p:spTgt>
                                        </p:tgtEl>
                                        <p:attrNameLst>
                                          <p:attrName>style.visibility</p:attrName>
                                        </p:attrNameLst>
                                      </p:cBhvr>
                                      <p:to>
                                        <p:strVal val="visible"/>
                                      </p:to>
                                    </p:set>
                                    <p:anim calcmode="lin" valueType="num">
                                      <p:cBhvr>
                                        <p:cTn id="14" dur="500" fill="hold"/>
                                        <p:tgtEl>
                                          <p:spTgt spid="5">
                                            <p:graphicEl>
                                              <a:dgm id="{BBDC1CF5-BDE1-4999-9FD5-1BDA58365A1F}"/>
                                            </p:graphicEl>
                                          </p:spTgt>
                                        </p:tgtEl>
                                        <p:attrNameLst>
                                          <p:attrName>ppt_w</p:attrName>
                                        </p:attrNameLst>
                                      </p:cBhvr>
                                      <p:tavLst>
                                        <p:tav tm="0">
                                          <p:val>
                                            <p:fltVal val="0"/>
                                          </p:val>
                                        </p:tav>
                                        <p:tav tm="100000">
                                          <p:val>
                                            <p:strVal val="#ppt_w"/>
                                          </p:val>
                                        </p:tav>
                                      </p:tavLst>
                                    </p:anim>
                                    <p:anim calcmode="lin" valueType="num">
                                      <p:cBhvr>
                                        <p:cTn id="15" dur="500" fill="hold"/>
                                        <p:tgtEl>
                                          <p:spTgt spid="5">
                                            <p:graphicEl>
                                              <a:dgm id="{BBDC1CF5-BDE1-4999-9FD5-1BDA58365A1F}"/>
                                            </p:graphicEl>
                                          </p:spTgt>
                                        </p:tgtEl>
                                        <p:attrNameLst>
                                          <p:attrName>ppt_h</p:attrName>
                                        </p:attrNameLst>
                                      </p:cBhvr>
                                      <p:tavLst>
                                        <p:tav tm="0">
                                          <p:val>
                                            <p:fltVal val="0"/>
                                          </p:val>
                                        </p:tav>
                                        <p:tav tm="100000">
                                          <p:val>
                                            <p:strVal val="#ppt_h"/>
                                          </p:val>
                                        </p:tav>
                                      </p:tavLst>
                                    </p:anim>
                                    <p:animEffect transition="in" filter="fade">
                                      <p:cBhvr>
                                        <p:cTn id="16" dur="500"/>
                                        <p:tgtEl>
                                          <p:spTgt spid="5">
                                            <p:graphicEl>
                                              <a:dgm id="{BBDC1CF5-BDE1-4999-9FD5-1BDA58365A1F}"/>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graphicEl>
                                              <a:dgm id="{29267104-52AF-43E8-98E8-DF52895D9AB6}"/>
                                            </p:graphicEl>
                                          </p:spTgt>
                                        </p:tgtEl>
                                        <p:attrNameLst>
                                          <p:attrName>style.visibility</p:attrName>
                                        </p:attrNameLst>
                                      </p:cBhvr>
                                      <p:to>
                                        <p:strVal val="visible"/>
                                      </p:to>
                                    </p:set>
                                    <p:anim calcmode="lin" valueType="num">
                                      <p:cBhvr>
                                        <p:cTn id="21" dur="500" fill="hold"/>
                                        <p:tgtEl>
                                          <p:spTgt spid="5">
                                            <p:graphicEl>
                                              <a:dgm id="{29267104-52AF-43E8-98E8-DF52895D9AB6}"/>
                                            </p:graphicEl>
                                          </p:spTgt>
                                        </p:tgtEl>
                                        <p:attrNameLst>
                                          <p:attrName>ppt_w</p:attrName>
                                        </p:attrNameLst>
                                      </p:cBhvr>
                                      <p:tavLst>
                                        <p:tav tm="0">
                                          <p:val>
                                            <p:fltVal val="0"/>
                                          </p:val>
                                        </p:tav>
                                        <p:tav tm="100000">
                                          <p:val>
                                            <p:strVal val="#ppt_w"/>
                                          </p:val>
                                        </p:tav>
                                      </p:tavLst>
                                    </p:anim>
                                    <p:anim calcmode="lin" valueType="num">
                                      <p:cBhvr>
                                        <p:cTn id="22" dur="500" fill="hold"/>
                                        <p:tgtEl>
                                          <p:spTgt spid="5">
                                            <p:graphicEl>
                                              <a:dgm id="{29267104-52AF-43E8-98E8-DF52895D9AB6}"/>
                                            </p:graphicEl>
                                          </p:spTgt>
                                        </p:tgtEl>
                                        <p:attrNameLst>
                                          <p:attrName>ppt_h</p:attrName>
                                        </p:attrNameLst>
                                      </p:cBhvr>
                                      <p:tavLst>
                                        <p:tav tm="0">
                                          <p:val>
                                            <p:fltVal val="0"/>
                                          </p:val>
                                        </p:tav>
                                        <p:tav tm="100000">
                                          <p:val>
                                            <p:strVal val="#ppt_h"/>
                                          </p:val>
                                        </p:tav>
                                      </p:tavLst>
                                    </p:anim>
                                    <p:animEffect transition="in" filter="fade">
                                      <p:cBhvr>
                                        <p:cTn id="23" dur="500"/>
                                        <p:tgtEl>
                                          <p:spTgt spid="5">
                                            <p:graphicEl>
                                              <a:dgm id="{29267104-52AF-43E8-98E8-DF52895D9AB6}"/>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5">
                                            <p:graphicEl>
                                              <a:dgm id="{FB491B97-A2EA-4EEB-82EA-57A8984F2C11}"/>
                                            </p:graphicEl>
                                          </p:spTgt>
                                        </p:tgtEl>
                                        <p:attrNameLst>
                                          <p:attrName>style.visibility</p:attrName>
                                        </p:attrNameLst>
                                      </p:cBhvr>
                                      <p:to>
                                        <p:strVal val="visible"/>
                                      </p:to>
                                    </p:set>
                                    <p:anim calcmode="lin" valueType="num">
                                      <p:cBhvr>
                                        <p:cTn id="28" dur="500" fill="hold"/>
                                        <p:tgtEl>
                                          <p:spTgt spid="5">
                                            <p:graphicEl>
                                              <a:dgm id="{FB491B97-A2EA-4EEB-82EA-57A8984F2C11}"/>
                                            </p:graphicEl>
                                          </p:spTgt>
                                        </p:tgtEl>
                                        <p:attrNameLst>
                                          <p:attrName>ppt_w</p:attrName>
                                        </p:attrNameLst>
                                      </p:cBhvr>
                                      <p:tavLst>
                                        <p:tav tm="0">
                                          <p:val>
                                            <p:fltVal val="0"/>
                                          </p:val>
                                        </p:tav>
                                        <p:tav tm="100000">
                                          <p:val>
                                            <p:strVal val="#ppt_w"/>
                                          </p:val>
                                        </p:tav>
                                      </p:tavLst>
                                    </p:anim>
                                    <p:anim calcmode="lin" valueType="num">
                                      <p:cBhvr>
                                        <p:cTn id="29" dur="500" fill="hold"/>
                                        <p:tgtEl>
                                          <p:spTgt spid="5">
                                            <p:graphicEl>
                                              <a:dgm id="{FB491B97-A2EA-4EEB-82EA-57A8984F2C11}"/>
                                            </p:graphicEl>
                                          </p:spTgt>
                                        </p:tgtEl>
                                        <p:attrNameLst>
                                          <p:attrName>ppt_h</p:attrName>
                                        </p:attrNameLst>
                                      </p:cBhvr>
                                      <p:tavLst>
                                        <p:tav tm="0">
                                          <p:val>
                                            <p:fltVal val="0"/>
                                          </p:val>
                                        </p:tav>
                                        <p:tav tm="100000">
                                          <p:val>
                                            <p:strVal val="#ppt_h"/>
                                          </p:val>
                                        </p:tav>
                                      </p:tavLst>
                                    </p:anim>
                                    <p:animEffect transition="in" filter="fade">
                                      <p:cBhvr>
                                        <p:cTn id="30" dur="500"/>
                                        <p:tgtEl>
                                          <p:spTgt spid="5">
                                            <p:graphicEl>
                                              <a:dgm id="{FB491B97-A2EA-4EEB-82EA-57A8984F2C11}"/>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5">
                                            <p:graphicEl>
                                              <a:dgm id="{862DEFA0-29EF-46EA-BCB2-2CF8F77AB68E}"/>
                                            </p:graphicEl>
                                          </p:spTgt>
                                        </p:tgtEl>
                                        <p:attrNameLst>
                                          <p:attrName>style.visibility</p:attrName>
                                        </p:attrNameLst>
                                      </p:cBhvr>
                                      <p:to>
                                        <p:strVal val="visible"/>
                                      </p:to>
                                    </p:set>
                                    <p:anim calcmode="lin" valueType="num">
                                      <p:cBhvr>
                                        <p:cTn id="35" dur="500" fill="hold"/>
                                        <p:tgtEl>
                                          <p:spTgt spid="5">
                                            <p:graphicEl>
                                              <a:dgm id="{862DEFA0-29EF-46EA-BCB2-2CF8F77AB68E}"/>
                                            </p:graphicEl>
                                          </p:spTgt>
                                        </p:tgtEl>
                                        <p:attrNameLst>
                                          <p:attrName>ppt_w</p:attrName>
                                        </p:attrNameLst>
                                      </p:cBhvr>
                                      <p:tavLst>
                                        <p:tav tm="0">
                                          <p:val>
                                            <p:fltVal val="0"/>
                                          </p:val>
                                        </p:tav>
                                        <p:tav tm="100000">
                                          <p:val>
                                            <p:strVal val="#ppt_w"/>
                                          </p:val>
                                        </p:tav>
                                      </p:tavLst>
                                    </p:anim>
                                    <p:anim calcmode="lin" valueType="num">
                                      <p:cBhvr>
                                        <p:cTn id="36" dur="500" fill="hold"/>
                                        <p:tgtEl>
                                          <p:spTgt spid="5">
                                            <p:graphicEl>
                                              <a:dgm id="{862DEFA0-29EF-46EA-BCB2-2CF8F77AB68E}"/>
                                            </p:graphicEl>
                                          </p:spTgt>
                                        </p:tgtEl>
                                        <p:attrNameLst>
                                          <p:attrName>ppt_h</p:attrName>
                                        </p:attrNameLst>
                                      </p:cBhvr>
                                      <p:tavLst>
                                        <p:tav tm="0">
                                          <p:val>
                                            <p:fltVal val="0"/>
                                          </p:val>
                                        </p:tav>
                                        <p:tav tm="100000">
                                          <p:val>
                                            <p:strVal val="#ppt_h"/>
                                          </p:val>
                                        </p:tav>
                                      </p:tavLst>
                                    </p:anim>
                                    <p:animEffect transition="in" filter="fade">
                                      <p:cBhvr>
                                        <p:cTn id="37" dur="500"/>
                                        <p:tgtEl>
                                          <p:spTgt spid="5">
                                            <p:graphicEl>
                                              <a:dgm id="{862DEFA0-29EF-46EA-BCB2-2CF8F77AB68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Line 4"/>
          <p:cNvSpPr>
            <a:spLocks noChangeShapeType="1"/>
          </p:cNvSpPr>
          <p:nvPr/>
        </p:nvSpPr>
        <p:spPr bwMode="auto">
          <a:xfrm flipV="1">
            <a:off x="116568" y="101600"/>
            <a:ext cx="9027432" cy="6552554"/>
          </a:xfrm>
          <a:prstGeom prst="line">
            <a:avLst/>
          </a:prstGeom>
          <a:noFill/>
          <a:ln w="44450">
            <a:gradFill>
              <a:gsLst>
                <a:gs pos="0">
                  <a:srgbClr val="000099"/>
                </a:gs>
                <a:gs pos="100000">
                  <a:schemeClr val="tx1"/>
                </a:gs>
              </a:gsLst>
              <a:lin ang="5400000" scaled="0"/>
            </a:gradFill>
            <a:prstDash val="sysDot"/>
            <a:round/>
            <a:headEnd type="diamond" w="med" len="med"/>
            <a:tailEnd type="triangle" w="med" len="med"/>
          </a:ln>
        </p:spPr>
        <p:txBody>
          <a:bodyPr wrap="none" anchor="ctr">
            <a:prstTxWarp prst="textNoShape">
              <a:avLst/>
            </a:prstTxWarp>
          </a:bodyPr>
          <a:lstStyle/>
          <a:p>
            <a:endParaRPr lang="en-US" dirty="0"/>
          </a:p>
        </p:txBody>
      </p:sp>
      <p:sp>
        <p:nvSpPr>
          <p:cNvPr id="112653" name="Text Box 13"/>
          <p:cNvSpPr txBox="1">
            <a:spLocks noChangeArrowheads="1"/>
          </p:cNvSpPr>
          <p:nvPr/>
        </p:nvSpPr>
        <p:spPr bwMode="auto">
          <a:xfrm>
            <a:off x="116568" y="6346377"/>
            <a:ext cx="577850" cy="304800"/>
          </a:xfrm>
          <a:prstGeom prst="rect">
            <a:avLst/>
          </a:prstGeom>
          <a:gradFill flip="none" rotWithShape="1">
            <a:gsLst>
              <a:gs pos="5000">
                <a:srgbClr val="0099FF">
                  <a:gamma/>
                  <a:shade val="63529"/>
                  <a:invGamma/>
                </a:srgbClr>
              </a:gs>
              <a:gs pos="50000">
                <a:srgbClr val="0099FF"/>
              </a:gs>
              <a:gs pos="96000">
                <a:srgbClr val="0099FF">
                  <a:gamma/>
                  <a:shade val="63529"/>
                  <a:invGamma/>
                </a:srgbClr>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1918</a:t>
            </a:r>
          </a:p>
        </p:txBody>
      </p:sp>
      <p:sp>
        <p:nvSpPr>
          <p:cNvPr id="112654" name="Text Box 14"/>
          <p:cNvSpPr txBox="1">
            <a:spLocks noChangeArrowheads="1"/>
          </p:cNvSpPr>
          <p:nvPr/>
        </p:nvSpPr>
        <p:spPr bwMode="auto">
          <a:xfrm>
            <a:off x="1505404" y="5323119"/>
            <a:ext cx="577850" cy="304800"/>
          </a:xfrm>
          <a:prstGeom prst="rect">
            <a:avLst/>
          </a:prstGeom>
          <a:gradFill flip="none" rotWithShape="1">
            <a:gsLst>
              <a:gs pos="5000">
                <a:srgbClr val="0099FF">
                  <a:gamma/>
                  <a:shade val="63529"/>
                  <a:invGamma/>
                </a:srgbClr>
              </a:gs>
              <a:gs pos="50000">
                <a:srgbClr val="0099FF"/>
              </a:gs>
              <a:gs pos="96000">
                <a:srgbClr val="0099FF">
                  <a:gamma/>
                  <a:shade val="63529"/>
                  <a:invGamma/>
                </a:srgbClr>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1930’s</a:t>
            </a:r>
          </a:p>
        </p:txBody>
      </p:sp>
      <p:sp>
        <p:nvSpPr>
          <p:cNvPr id="112656" name="Text Box 16"/>
          <p:cNvSpPr txBox="1">
            <a:spLocks noChangeArrowheads="1"/>
          </p:cNvSpPr>
          <p:nvPr/>
        </p:nvSpPr>
        <p:spPr bwMode="auto">
          <a:xfrm>
            <a:off x="6366330" y="1741716"/>
            <a:ext cx="577850" cy="304800"/>
          </a:xfrm>
          <a:prstGeom prst="rect">
            <a:avLst/>
          </a:prstGeom>
          <a:gradFill flip="none" rotWithShape="1">
            <a:gsLst>
              <a:gs pos="0">
                <a:srgbClr val="FFC000"/>
              </a:gs>
              <a:gs pos="56000">
                <a:srgbClr val="FF7A00"/>
              </a:gs>
              <a:gs pos="78000">
                <a:srgbClr val="FF0300"/>
              </a:gs>
              <a:gs pos="100000">
                <a:srgbClr val="4D0808"/>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2001</a:t>
            </a:r>
          </a:p>
        </p:txBody>
      </p:sp>
      <p:sp>
        <p:nvSpPr>
          <p:cNvPr id="112657" name="Text Box 17"/>
          <p:cNvSpPr txBox="1">
            <a:spLocks noChangeArrowheads="1"/>
          </p:cNvSpPr>
          <p:nvPr/>
        </p:nvSpPr>
        <p:spPr bwMode="auto">
          <a:xfrm>
            <a:off x="7060748" y="1230087"/>
            <a:ext cx="577850" cy="304800"/>
          </a:xfrm>
          <a:prstGeom prst="rect">
            <a:avLst/>
          </a:prstGeom>
          <a:gradFill flip="none" rotWithShape="1">
            <a:gsLst>
              <a:gs pos="0">
                <a:srgbClr val="FFC000"/>
              </a:gs>
              <a:gs pos="56000">
                <a:srgbClr val="FF7A00"/>
              </a:gs>
              <a:gs pos="78000">
                <a:srgbClr val="FF0300"/>
              </a:gs>
              <a:gs pos="100000">
                <a:srgbClr val="4D0808"/>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2004</a:t>
            </a:r>
          </a:p>
        </p:txBody>
      </p:sp>
      <p:sp>
        <p:nvSpPr>
          <p:cNvPr id="112658" name="Text Box 18"/>
          <p:cNvSpPr txBox="1">
            <a:spLocks noChangeArrowheads="1"/>
          </p:cNvSpPr>
          <p:nvPr/>
        </p:nvSpPr>
        <p:spPr bwMode="auto">
          <a:xfrm>
            <a:off x="7755166" y="718458"/>
            <a:ext cx="577850" cy="304800"/>
          </a:xfrm>
          <a:prstGeom prst="rect">
            <a:avLst/>
          </a:prstGeom>
          <a:gradFill flip="none" rotWithShape="1">
            <a:gsLst>
              <a:gs pos="0">
                <a:srgbClr val="FFC000"/>
              </a:gs>
              <a:gs pos="56000">
                <a:srgbClr val="FF7A00"/>
              </a:gs>
              <a:gs pos="78000">
                <a:srgbClr val="FF0300"/>
              </a:gs>
              <a:gs pos="100000">
                <a:srgbClr val="4D0808"/>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2005</a:t>
            </a:r>
          </a:p>
        </p:txBody>
      </p:sp>
      <p:sp>
        <p:nvSpPr>
          <p:cNvPr id="112682" name="Text Box 42"/>
          <p:cNvSpPr txBox="1">
            <a:spLocks noChangeArrowheads="1"/>
          </p:cNvSpPr>
          <p:nvPr/>
        </p:nvSpPr>
        <p:spPr bwMode="auto">
          <a:xfrm>
            <a:off x="8449584" y="206829"/>
            <a:ext cx="577850" cy="304800"/>
          </a:xfrm>
          <a:prstGeom prst="rect">
            <a:avLst/>
          </a:prstGeom>
          <a:gradFill flip="none" rotWithShape="1">
            <a:gsLst>
              <a:gs pos="0">
                <a:srgbClr val="FFC000"/>
              </a:gs>
              <a:gs pos="56000">
                <a:srgbClr val="FF7A00"/>
              </a:gs>
              <a:gs pos="78000">
                <a:srgbClr val="FF0300"/>
              </a:gs>
              <a:gs pos="100000">
                <a:srgbClr val="4D0808"/>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2010</a:t>
            </a:r>
          </a:p>
        </p:txBody>
      </p:sp>
      <p:sp>
        <p:nvSpPr>
          <p:cNvPr id="20" name="TextBox 19"/>
          <p:cNvSpPr txBox="1"/>
          <p:nvPr/>
        </p:nvSpPr>
        <p:spPr>
          <a:xfrm>
            <a:off x="709658" y="6346377"/>
            <a:ext cx="7541840" cy="307777"/>
          </a:xfrm>
          <a:prstGeom prst="rect">
            <a:avLst/>
          </a:prstGeom>
          <a:noFill/>
        </p:spPr>
        <p:txBody>
          <a:bodyPr wrap="square" rtlCol="0">
            <a:spAutoFit/>
          </a:bodyPr>
          <a:lstStyle/>
          <a:p>
            <a:r>
              <a:rPr lang="en-US" sz="1400" b="0" dirty="0">
                <a:latin typeface="Calibri" panose="020F0502020204030204" pitchFamily="34" charset="0"/>
                <a:cs typeface="Calibri" panose="020F0502020204030204" pitchFamily="34" charset="0"/>
              </a:rPr>
              <a:t>The Parker Appliance Company Founded by Arthur </a:t>
            </a:r>
            <a:r>
              <a:rPr lang="en-US" sz="1400" b="0" dirty="0" err="1">
                <a:latin typeface="Calibri" panose="020F0502020204030204" pitchFamily="34" charset="0"/>
                <a:cs typeface="Calibri" panose="020F0502020204030204" pitchFamily="34" charset="0"/>
              </a:rPr>
              <a:t>LaRue</a:t>
            </a:r>
            <a:r>
              <a:rPr lang="en-US" sz="1400" b="0" dirty="0">
                <a:latin typeface="Calibri" panose="020F0502020204030204" pitchFamily="34" charset="0"/>
                <a:cs typeface="Calibri" panose="020F0502020204030204" pitchFamily="34" charset="0"/>
              </a:rPr>
              <a:t> Parker </a:t>
            </a:r>
          </a:p>
        </p:txBody>
      </p:sp>
      <p:sp>
        <p:nvSpPr>
          <p:cNvPr id="21" name="TextBox 20"/>
          <p:cNvSpPr txBox="1"/>
          <p:nvPr/>
        </p:nvSpPr>
        <p:spPr>
          <a:xfrm>
            <a:off x="1350374" y="5842198"/>
            <a:ext cx="7467600" cy="307777"/>
          </a:xfrm>
          <a:prstGeom prst="rect">
            <a:avLst/>
          </a:prstGeom>
          <a:noFill/>
        </p:spPr>
        <p:txBody>
          <a:bodyPr wrap="square" rtlCol="0">
            <a:spAutoFit/>
          </a:bodyPr>
          <a:lstStyle/>
          <a:p>
            <a:r>
              <a:rPr lang="en-US" sz="1400" b="0" dirty="0">
                <a:latin typeface="Calibri" panose="020F0502020204030204" pitchFamily="34" charset="0"/>
                <a:cs typeface="Calibri" panose="020F0502020204030204" pitchFamily="34" charset="0"/>
              </a:rPr>
              <a:t>The Company grows while serving a booming auto industry and fledging aircraft pioneers.</a:t>
            </a:r>
          </a:p>
        </p:txBody>
      </p:sp>
      <p:sp>
        <p:nvSpPr>
          <p:cNvPr id="22" name="Text Box 13"/>
          <p:cNvSpPr txBox="1">
            <a:spLocks noChangeArrowheads="1"/>
          </p:cNvSpPr>
          <p:nvPr/>
        </p:nvSpPr>
        <p:spPr bwMode="auto">
          <a:xfrm>
            <a:off x="810986" y="5834748"/>
            <a:ext cx="577850" cy="304800"/>
          </a:xfrm>
          <a:prstGeom prst="rect">
            <a:avLst/>
          </a:prstGeom>
          <a:gradFill flip="none" rotWithShape="1">
            <a:gsLst>
              <a:gs pos="5000">
                <a:srgbClr val="0099FF">
                  <a:gamma/>
                  <a:shade val="63529"/>
                  <a:invGamma/>
                </a:srgbClr>
              </a:gs>
              <a:gs pos="50000">
                <a:srgbClr val="0099FF"/>
              </a:gs>
              <a:gs pos="96000">
                <a:srgbClr val="0099FF">
                  <a:gamma/>
                  <a:shade val="63529"/>
                  <a:invGamma/>
                </a:srgbClr>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1920’s</a:t>
            </a:r>
          </a:p>
        </p:txBody>
      </p:sp>
      <p:sp>
        <p:nvSpPr>
          <p:cNvPr id="23" name="TextBox 22"/>
          <p:cNvSpPr txBox="1"/>
          <p:nvPr/>
        </p:nvSpPr>
        <p:spPr>
          <a:xfrm>
            <a:off x="2777672" y="4811490"/>
            <a:ext cx="2211696" cy="307777"/>
          </a:xfrm>
          <a:prstGeom prst="rect">
            <a:avLst/>
          </a:prstGeom>
          <a:noFill/>
        </p:spPr>
        <p:txBody>
          <a:bodyPr wrap="none" rtlCol="0">
            <a:spAutoFit/>
          </a:bodyPr>
          <a:lstStyle/>
          <a:p>
            <a:r>
              <a:rPr lang="en-US" sz="1400" b="0" dirty="0">
                <a:latin typeface="Calibri" panose="020F0502020204030204" pitchFamily="34" charset="0"/>
                <a:cs typeface="Calibri" panose="020F0502020204030204" pitchFamily="34" charset="0"/>
              </a:rPr>
              <a:t>Parker sales reach 8 million.</a:t>
            </a:r>
          </a:p>
        </p:txBody>
      </p:sp>
      <p:sp>
        <p:nvSpPr>
          <p:cNvPr id="24" name="TextBox 23"/>
          <p:cNvSpPr txBox="1"/>
          <p:nvPr/>
        </p:nvSpPr>
        <p:spPr>
          <a:xfrm>
            <a:off x="3472091" y="4302042"/>
            <a:ext cx="5555343" cy="307777"/>
          </a:xfrm>
          <a:prstGeom prst="rect">
            <a:avLst/>
          </a:prstGeom>
          <a:noFill/>
        </p:spPr>
        <p:txBody>
          <a:bodyPr wrap="square" rtlCol="0">
            <a:spAutoFit/>
          </a:bodyPr>
          <a:lstStyle/>
          <a:p>
            <a:r>
              <a:rPr lang="en-US" sz="1400" b="0" dirty="0">
                <a:latin typeface="Calibri" panose="020F0502020204030204" pitchFamily="34" charset="0"/>
                <a:cs typeface="Calibri" panose="020F0502020204030204" pitchFamily="34" charset="0"/>
              </a:rPr>
              <a:t>Parker Appliance acquires the Hannifin Company </a:t>
            </a:r>
            <a:r>
              <a:rPr lang="en-US" sz="1000" b="0" dirty="0">
                <a:latin typeface="Calibri" panose="020F0502020204030204" pitchFamily="34" charset="0"/>
                <a:cs typeface="Calibri" panose="020F0502020204030204" pitchFamily="34" charset="0"/>
              </a:rPr>
              <a:t>(industrial  fluid power products)</a:t>
            </a:r>
          </a:p>
        </p:txBody>
      </p:sp>
      <p:sp>
        <p:nvSpPr>
          <p:cNvPr id="25" name="TextBox 24"/>
          <p:cNvSpPr txBox="1"/>
          <p:nvPr/>
        </p:nvSpPr>
        <p:spPr>
          <a:xfrm>
            <a:off x="2909406" y="1740227"/>
            <a:ext cx="3491188" cy="307777"/>
          </a:xfrm>
          <a:prstGeom prst="rect">
            <a:avLst/>
          </a:prstGeom>
          <a:noFill/>
        </p:spPr>
        <p:txBody>
          <a:bodyPr wrap="square" rtlCol="0">
            <a:spAutoFit/>
          </a:bodyPr>
          <a:lstStyle>
            <a:defPPr>
              <a:defRPr lang="en-US"/>
            </a:defPPr>
            <a:lvl1pPr>
              <a:defRPr sz="1600">
                <a:solidFill>
                  <a:srgbClr val="FF0000"/>
                </a:solidFill>
              </a:defRPr>
            </a:lvl1pPr>
          </a:lstStyle>
          <a:p>
            <a:pPr algn="r"/>
            <a:r>
              <a:rPr lang="en-US" sz="1400" b="0" dirty="0">
                <a:latin typeface="Calibri" panose="020F0502020204030204" pitchFamily="34" charset="0"/>
                <a:cs typeface="Calibri" panose="020F0502020204030204" pitchFamily="34" charset="0"/>
              </a:rPr>
              <a:t>Parker acquires Aeroquip AC&amp;R from Eaton</a:t>
            </a:r>
          </a:p>
        </p:txBody>
      </p:sp>
      <p:sp>
        <p:nvSpPr>
          <p:cNvPr id="26" name="TextBox 25"/>
          <p:cNvSpPr txBox="1"/>
          <p:nvPr/>
        </p:nvSpPr>
        <p:spPr>
          <a:xfrm>
            <a:off x="3281681" y="1227110"/>
            <a:ext cx="3779068" cy="307777"/>
          </a:xfrm>
          <a:prstGeom prst="rect">
            <a:avLst/>
          </a:prstGeom>
          <a:noFill/>
        </p:spPr>
        <p:txBody>
          <a:bodyPr wrap="square" rtlCol="0">
            <a:spAutoFit/>
          </a:bodyPr>
          <a:lstStyle>
            <a:defPPr>
              <a:defRPr lang="en-US"/>
            </a:defPPr>
            <a:lvl1pPr algn="ctr">
              <a:defRPr sz="1400">
                <a:solidFill>
                  <a:srgbClr val="FF0000"/>
                </a:solidFill>
                <a:latin typeface="DINOT-Regular" pitchFamily="50" charset="0"/>
                <a:cs typeface="Arial" panose="020B0604020202020204" pitchFamily="34" charset="0"/>
              </a:defRPr>
            </a:lvl1pPr>
          </a:lstStyle>
          <a:p>
            <a:pPr algn="r"/>
            <a:r>
              <a:rPr lang="en-US" b="0" dirty="0">
                <a:latin typeface="Calibri" panose="020F0502020204030204" pitchFamily="34" charset="0"/>
                <a:cs typeface="Calibri" panose="020F0502020204030204" pitchFamily="34" charset="0"/>
              </a:rPr>
              <a:t>Parker acquires Sporlan Valve Co.</a:t>
            </a:r>
          </a:p>
        </p:txBody>
      </p:sp>
      <p:sp>
        <p:nvSpPr>
          <p:cNvPr id="27" name="TextBox 26"/>
          <p:cNvSpPr txBox="1"/>
          <p:nvPr/>
        </p:nvSpPr>
        <p:spPr>
          <a:xfrm>
            <a:off x="5225243" y="715481"/>
            <a:ext cx="2529923" cy="307777"/>
          </a:xfrm>
          <a:prstGeom prst="rect">
            <a:avLst/>
          </a:prstGeom>
          <a:noFill/>
        </p:spPr>
        <p:txBody>
          <a:bodyPr wrap="square" rtlCol="0">
            <a:spAutoFit/>
          </a:bodyPr>
          <a:lstStyle>
            <a:defPPr>
              <a:defRPr lang="en-US"/>
            </a:defPPr>
            <a:lvl1pPr algn="ctr">
              <a:defRPr sz="1400">
                <a:solidFill>
                  <a:srgbClr val="FF0000"/>
                </a:solidFill>
                <a:latin typeface="DINOT-Regular" pitchFamily="50" charset="0"/>
                <a:cs typeface="Arial" panose="020B0604020202020204" pitchFamily="34" charset="0"/>
              </a:defRPr>
            </a:lvl1pPr>
          </a:lstStyle>
          <a:p>
            <a:pPr algn="r"/>
            <a:r>
              <a:rPr lang="en-US" b="0" dirty="0">
                <a:latin typeface="Calibri" panose="020F0502020204030204" pitchFamily="34" charset="0"/>
                <a:cs typeface="Calibri" panose="020F0502020204030204" pitchFamily="34" charset="0"/>
              </a:rPr>
              <a:t>Parker acquires Virginia KMP</a:t>
            </a:r>
          </a:p>
        </p:txBody>
      </p:sp>
      <p:sp>
        <p:nvSpPr>
          <p:cNvPr id="31" name="Rectangle 30"/>
          <p:cNvSpPr/>
          <p:nvPr/>
        </p:nvSpPr>
        <p:spPr>
          <a:xfrm>
            <a:off x="4832440" y="203852"/>
            <a:ext cx="3617144" cy="307777"/>
          </a:xfrm>
          <a:prstGeom prst="rect">
            <a:avLst/>
          </a:prstGeom>
          <a:noFill/>
        </p:spPr>
        <p:txBody>
          <a:bodyPr wrap="square" rtlCol="0">
            <a:spAutoFit/>
          </a:bodyPr>
          <a:lstStyle/>
          <a:p>
            <a:pPr algn="r"/>
            <a:r>
              <a:rPr lang="en-US" sz="1400" b="0" dirty="0">
                <a:solidFill>
                  <a:srgbClr val="FF0000"/>
                </a:solidFill>
                <a:latin typeface="Calibri" panose="020F0502020204030204" pitchFamily="34" charset="0"/>
                <a:cs typeface="Calibri" panose="020F0502020204030204" pitchFamily="34" charset="0"/>
              </a:rPr>
              <a:t>Parker acquires Microthermo Technologies</a:t>
            </a:r>
          </a:p>
        </p:txBody>
      </p:sp>
      <p:sp>
        <p:nvSpPr>
          <p:cNvPr id="32" name="Text Box 14"/>
          <p:cNvSpPr txBox="1">
            <a:spLocks noChangeArrowheads="1"/>
          </p:cNvSpPr>
          <p:nvPr/>
        </p:nvSpPr>
        <p:spPr bwMode="auto">
          <a:xfrm>
            <a:off x="2199822" y="4811490"/>
            <a:ext cx="577850" cy="304800"/>
          </a:xfrm>
          <a:prstGeom prst="rect">
            <a:avLst/>
          </a:prstGeom>
          <a:gradFill flip="none" rotWithShape="1">
            <a:gsLst>
              <a:gs pos="5000">
                <a:srgbClr val="0099FF">
                  <a:gamma/>
                  <a:shade val="63529"/>
                  <a:invGamma/>
                </a:srgbClr>
              </a:gs>
              <a:gs pos="50000">
                <a:srgbClr val="0099FF"/>
              </a:gs>
              <a:gs pos="96000">
                <a:srgbClr val="0099FF">
                  <a:gamma/>
                  <a:shade val="63529"/>
                  <a:invGamma/>
                </a:srgbClr>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1940’s</a:t>
            </a:r>
          </a:p>
        </p:txBody>
      </p:sp>
      <p:sp>
        <p:nvSpPr>
          <p:cNvPr id="33" name="TextBox 32"/>
          <p:cNvSpPr txBox="1"/>
          <p:nvPr/>
        </p:nvSpPr>
        <p:spPr>
          <a:xfrm>
            <a:off x="2100944" y="5326290"/>
            <a:ext cx="2611099" cy="307777"/>
          </a:xfrm>
          <a:prstGeom prst="rect">
            <a:avLst/>
          </a:prstGeom>
          <a:noFill/>
        </p:spPr>
        <p:txBody>
          <a:bodyPr wrap="none" rtlCol="0">
            <a:spAutoFit/>
          </a:bodyPr>
          <a:lstStyle/>
          <a:p>
            <a:r>
              <a:rPr lang="en-US" sz="1400" b="0" dirty="0">
                <a:latin typeface="Calibri" panose="020F0502020204030204" pitchFamily="34" charset="0"/>
                <a:cs typeface="Calibri" panose="020F0502020204030204" pitchFamily="34" charset="0"/>
              </a:rPr>
              <a:t>Parker grows to 3 million in sales.</a:t>
            </a:r>
          </a:p>
        </p:txBody>
      </p:sp>
      <p:sp>
        <p:nvSpPr>
          <p:cNvPr id="34" name="TextBox 33"/>
          <p:cNvSpPr txBox="1"/>
          <p:nvPr/>
        </p:nvSpPr>
        <p:spPr>
          <a:xfrm>
            <a:off x="4166508" y="3785255"/>
            <a:ext cx="5138058" cy="307777"/>
          </a:xfrm>
          <a:prstGeom prst="rect">
            <a:avLst/>
          </a:prstGeom>
          <a:noFill/>
        </p:spPr>
        <p:txBody>
          <a:bodyPr wrap="square" rtlCol="0">
            <a:spAutoFit/>
          </a:bodyPr>
          <a:lstStyle/>
          <a:p>
            <a:r>
              <a:rPr lang="en-US" sz="1400" b="0" dirty="0">
                <a:latin typeface="Calibri" panose="020F0502020204030204" pitchFamily="34" charset="0"/>
                <a:cs typeface="Calibri" panose="020F0502020204030204" pitchFamily="34" charset="0"/>
              </a:rPr>
              <a:t>Parker Hannifin is first traded on the NYSE. Sales reach 200 M.</a:t>
            </a:r>
          </a:p>
        </p:txBody>
      </p:sp>
      <p:sp>
        <p:nvSpPr>
          <p:cNvPr id="35" name="Text Box 14"/>
          <p:cNvSpPr txBox="1">
            <a:spLocks noChangeArrowheads="1"/>
          </p:cNvSpPr>
          <p:nvPr/>
        </p:nvSpPr>
        <p:spPr bwMode="auto">
          <a:xfrm>
            <a:off x="3588658" y="3788232"/>
            <a:ext cx="577850" cy="304800"/>
          </a:xfrm>
          <a:prstGeom prst="rect">
            <a:avLst/>
          </a:prstGeom>
          <a:gradFill flip="none" rotWithShape="1">
            <a:gsLst>
              <a:gs pos="5000">
                <a:srgbClr val="0099FF">
                  <a:gamma/>
                  <a:shade val="63529"/>
                  <a:invGamma/>
                </a:srgbClr>
              </a:gs>
              <a:gs pos="50000">
                <a:srgbClr val="0099FF"/>
              </a:gs>
              <a:gs pos="96000">
                <a:srgbClr val="0099FF">
                  <a:gamma/>
                  <a:shade val="63529"/>
                  <a:invGamma/>
                </a:srgbClr>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1964</a:t>
            </a:r>
          </a:p>
        </p:txBody>
      </p:sp>
      <p:sp>
        <p:nvSpPr>
          <p:cNvPr id="43" name="Text Box 14"/>
          <p:cNvSpPr txBox="1">
            <a:spLocks noChangeArrowheads="1"/>
          </p:cNvSpPr>
          <p:nvPr/>
        </p:nvSpPr>
        <p:spPr bwMode="auto">
          <a:xfrm>
            <a:off x="2894240" y="4299861"/>
            <a:ext cx="577850" cy="304800"/>
          </a:xfrm>
          <a:prstGeom prst="rect">
            <a:avLst/>
          </a:prstGeom>
          <a:gradFill flip="none" rotWithShape="1">
            <a:gsLst>
              <a:gs pos="5000">
                <a:srgbClr val="0099FF">
                  <a:gamma/>
                  <a:shade val="63529"/>
                  <a:invGamma/>
                </a:srgbClr>
              </a:gs>
              <a:gs pos="50000">
                <a:srgbClr val="0099FF"/>
              </a:gs>
              <a:gs pos="96000">
                <a:srgbClr val="0099FF">
                  <a:gamma/>
                  <a:shade val="63529"/>
                  <a:invGamma/>
                </a:srgbClr>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1957</a:t>
            </a:r>
          </a:p>
        </p:txBody>
      </p:sp>
      <p:sp>
        <p:nvSpPr>
          <p:cNvPr id="38" name="Text Box 14"/>
          <p:cNvSpPr txBox="1">
            <a:spLocks noChangeArrowheads="1"/>
          </p:cNvSpPr>
          <p:nvPr/>
        </p:nvSpPr>
        <p:spPr bwMode="auto">
          <a:xfrm>
            <a:off x="4283076" y="3276603"/>
            <a:ext cx="577850" cy="304800"/>
          </a:xfrm>
          <a:prstGeom prst="rect">
            <a:avLst/>
          </a:prstGeom>
          <a:gradFill flip="none" rotWithShape="1">
            <a:gsLst>
              <a:gs pos="5000">
                <a:srgbClr val="0099FF">
                  <a:gamma/>
                  <a:shade val="63529"/>
                  <a:invGamma/>
                </a:srgbClr>
              </a:gs>
              <a:gs pos="50000">
                <a:srgbClr val="0099FF"/>
              </a:gs>
              <a:gs pos="96000">
                <a:srgbClr val="0099FF">
                  <a:gamma/>
                  <a:shade val="63529"/>
                  <a:invGamma/>
                </a:srgbClr>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1970’s</a:t>
            </a:r>
          </a:p>
        </p:txBody>
      </p:sp>
      <p:sp>
        <p:nvSpPr>
          <p:cNvPr id="39" name="TextBox 38"/>
          <p:cNvSpPr txBox="1"/>
          <p:nvPr/>
        </p:nvSpPr>
        <p:spPr>
          <a:xfrm>
            <a:off x="4860926" y="3292903"/>
            <a:ext cx="2394438" cy="307777"/>
          </a:xfrm>
          <a:prstGeom prst="rect">
            <a:avLst/>
          </a:prstGeom>
          <a:noFill/>
        </p:spPr>
        <p:txBody>
          <a:bodyPr wrap="none" rtlCol="0">
            <a:spAutoFit/>
          </a:bodyPr>
          <a:lstStyle/>
          <a:p>
            <a:r>
              <a:rPr lang="en-US" sz="1400" b="0" dirty="0">
                <a:latin typeface="Calibri" panose="020F0502020204030204" pitchFamily="34" charset="0"/>
                <a:cs typeface="Calibri" panose="020F0502020204030204" pitchFamily="34" charset="0"/>
              </a:rPr>
              <a:t>Parker sales reach 500 million.</a:t>
            </a:r>
          </a:p>
        </p:txBody>
      </p:sp>
      <p:sp>
        <p:nvSpPr>
          <p:cNvPr id="40" name="Text Box 14"/>
          <p:cNvSpPr txBox="1">
            <a:spLocks noChangeArrowheads="1"/>
          </p:cNvSpPr>
          <p:nvPr/>
        </p:nvSpPr>
        <p:spPr bwMode="auto">
          <a:xfrm>
            <a:off x="4977494" y="2764974"/>
            <a:ext cx="577850" cy="304800"/>
          </a:xfrm>
          <a:prstGeom prst="rect">
            <a:avLst/>
          </a:prstGeom>
          <a:gradFill flip="none" rotWithShape="1">
            <a:gsLst>
              <a:gs pos="5000">
                <a:srgbClr val="0099FF">
                  <a:gamma/>
                  <a:shade val="63529"/>
                  <a:invGamma/>
                </a:srgbClr>
              </a:gs>
              <a:gs pos="50000">
                <a:srgbClr val="0099FF"/>
              </a:gs>
              <a:gs pos="96000">
                <a:srgbClr val="0099FF">
                  <a:gamma/>
                  <a:shade val="63529"/>
                  <a:invGamma/>
                </a:srgbClr>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1980’s</a:t>
            </a:r>
          </a:p>
        </p:txBody>
      </p:sp>
      <p:sp>
        <p:nvSpPr>
          <p:cNvPr id="42" name="TextBox 41"/>
          <p:cNvSpPr txBox="1"/>
          <p:nvPr/>
        </p:nvSpPr>
        <p:spPr>
          <a:xfrm>
            <a:off x="5555344" y="2764974"/>
            <a:ext cx="2331729" cy="307777"/>
          </a:xfrm>
          <a:prstGeom prst="rect">
            <a:avLst/>
          </a:prstGeom>
          <a:noFill/>
        </p:spPr>
        <p:txBody>
          <a:bodyPr wrap="none" rtlCol="0">
            <a:spAutoFit/>
          </a:bodyPr>
          <a:lstStyle/>
          <a:p>
            <a:r>
              <a:rPr lang="en-US" sz="1400" b="0" dirty="0">
                <a:latin typeface="Calibri" panose="020F0502020204030204" pitchFamily="34" charset="0"/>
                <a:cs typeface="Calibri" panose="020F0502020204030204" pitchFamily="34" charset="0"/>
              </a:rPr>
              <a:t>Parker makes 36 acquisitions.</a:t>
            </a:r>
          </a:p>
        </p:txBody>
      </p:sp>
      <p:sp>
        <p:nvSpPr>
          <p:cNvPr id="44" name="Text Box 14"/>
          <p:cNvSpPr txBox="1">
            <a:spLocks noChangeArrowheads="1"/>
          </p:cNvSpPr>
          <p:nvPr/>
        </p:nvSpPr>
        <p:spPr bwMode="auto">
          <a:xfrm>
            <a:off x="5671912" y="2253345"/>
            <a:ext cx="577850" cy="304800"/>
          </a:xfrm>
          <a:prstGeom prst="rect">
            <a:avLst/>
          </a:prstGeom>
          <a:gradFill flip="none" rotWithShape="1">
            <a:gsLst>
              <a:gs pos="5000">
                <a:srgbClr val="0099FF">
                  <a:gamma/>
                  <a:shade val="63529"/>
                  <a:invGamma/>
                </a:srgbClr>
              </a:gs>
              <a:gs pos="50000">
                <a:srgbClr val="0099FF"/>
              </a:gs>
              <a:gs pos="96000">
                <a:srgbClr val="0099FF">
                  <a:gamma/>
                  <a:shade val="63529"/>
                  <a:invGamma/>
                </a:srgbClr>
              </a:gs>
            </a:gsLst>
            <a:path path="rect">
              <a:fillToRect l="50000" t="50000" r="50000" b="50000"/>
            </a:path>
            <a:tileRect/>
          </a:gradFill>
          <a:ln w="9525">
            <a:noFill/>
            <a:miter lim="800000"/>
            <a:headEnd/>
            <a:tailEnd/>
          </a:ln>
          <a:effectLst/>
        </p:spPr>
        <p:txBody>
          <a:bodyPr wrap="none" anchor="ctr" anchorCtr="1">
            <a:prstTxWarp prst="textNoShape">
              <a:avLst/>
            </a:prstTxWarp>
          </a:bodyPr>
          <a:lstStyle>
            <a:defPPr>
              <a:defRPr lang="en-US"/>
            </a:defPPr>
            <a:lvl1pPr algn="ctr">
              <a:spcBef>
                <a:spcPct val="20000"/>
              </a:spcBef>
              <a:buClr>
                <a:srgbClr val="000099"/>
              </a:buClr>
              <a:defRPr sz="1400">
                <a:solidFill>
                  <a:schemeClr val="bg1"/>
                </a:solidFill>
                <a:latin typeface="Comic Sans MS" pitchFamily="-72" charset="0"/>
              </a:defRPr>
            </a:lvl1pPr>
          </a:lstStyle>
          <a:p>
            <a:r>
              <a:rPr lang="en-US" dirty="0"/>
              <a:t>1990’s</a:t>
            </a:r>
          </a:p>
        </p:txBody>
      </p:sp>
      <p:sp>
        <p:nvSpPr>
          <p:cNvPr id="50" name="TextBox 49"/>
          <p:cNvSpPr txBox="1"/>
          <p:nvPr/>
        </p:nvSpPr>
        <p:spPr>
          <a:xfrm>
            <a:off x="6249762" y="2254799"/>
            <a:ext cx="2653162" cy="307777"/>
          </a:xfrm>
          <a:prstGeom prst="rect">
            <a:avLst/>
          </a:prstGeom>
          <a:noFill/>
        </p:spPr>
        <p:txBody>
          <a:bodyPr wrap="none" rtlCol="0">
            <a:spAutoFit/>
          </a:bodyPr>
          <a:lstStyle/>
          <a:p>
            <a:r>
              <a:rPr lang="en-US" sz="1400" b="0" dirty="0">
                <a:latin typeface="Calibri" panose="020F0502020204030204" pitchFamily="34" charset="0"/>
                <a:cs typeface="Calibri" panose="020F0502020204030204" pitchFamily="34" charset="0"/>
              </a:rPr>
              <a:t>Parker launches www.parker.com</a:t>
            </a:r>
          </a:p>
        </p:txBody>
      </p:sp>
      <p:sp>
        <p:nvSpPr>
          <p:cNvPr id="2" name="Title 1"/>
          <p:cNvSpPr>
            <a:spLocks noGrp="1"/>
          </p:cNvSpPr>
          <p:nvPr>
            <p:ph type="title"/>
          </p:nvPr>
        </p:nvSpPr>
        <p:spPr>
          <a:xfrm>
            <a:off x="1380227" y="28342"/>
            <a:ext cx="3609142" cy="1038458"/>
          </a:xfrm>
          <a:prstGeom prst="rect">
            <a:avLst/>
          </a:prstGeom>
        </p:spPr>
        <p:txBody>
          <a:bodyPr/>
          <a:lstStyle/>
          <a:p>
            <a:r>
              <a:rPr lang="en-US" dirty="0"/>
              <a:t>Parker History</a:t>
            </a:r>
          </a:p>
        </p:txBody>
      </p:sp>
      <p:sp>
        <p:nvSpPr>
          <p:cNvPr id="36" name="Slide Number Placeholder 3"/>
          <p:cNvSpPr>
            <a:spLocks noGrp="1"/>
          </p:cNvSpPr>
          <p:nvPr>
            <p:ph type="sldNum" sz="quarter" idx="12"/>
          </p:nvPr>
        </p:nvSpPr>
        <p:spPr/>
        <p:txBody>
          <a:bodyPr anchor="ctr"/>
          <a:lstStyle/>
          <a:p>
            <a:fld id="{57D831FC-B75B-4CDB-89E2-57B0AC49D3CD}" type="slidenum">
              <a:rPr lang="en-US">
                <a:latin typeface="+mn-lt"/>
              </a:rPr>
              <a:pPr/>
              <a:t>3</a:t>
            </a:fld>
            <a:endParaRPr lang="en-US" dirty="0">
              <a:latin typeface="+mn-lt"/>
            </a:endParaRPr>
          </a:p>
        </p:txBody>
      </p:sp>
    </p:spTree>
    <p:extLst>
      <p:ext uri="{BB962C8B-B14F-4D97-AF65-F5344CB8AC3E}">
        <p14:creationId xmlns:p14="http://schemas.microsoft.com/office/powerpoint/2010/main" val="204024640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90" name="Line 2"/>
          <p:cNvSpPr>
            <a:spLocks noChangeShapeType="1"/>
          </p:cNvSpPr>
          <p:nvPr/>
        </p:nvSpPr>
        <p:spPr bwMode="auto">
          <a:xfrm flipH="1">
            <a:off x="7939090" y="3086102"/>
            <a:ext cx="498475" cy="271463"/>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691" name="Rectangle 3"/>
          <p:cNvSpPr>
            <a:spLocks noChangeArrowheads="1"/>
          </p:cNvSpPr>
          <p:nvPr/>
        </p:nvSpPr>
        <p:spPr bwMode="auto">
          <a:xfrm>
            <a:off x="76200" y="1216152"/>
            <a:ext cx="5334000" cy="533400"/>
          </a:xfrm>
          <a:prstGeom prst="rect">
            <a:avLst/>
          </a:prstGeom>
          <a:noFill/>
          <a:ln w="9525">
            <a:noFill/>
            <a:miter lim="800000"/>
            <a:headEnd/>
            <a:tailEnd/>
          </a:ln>
          <a:effectLst/>
        </p:spPr>
        <p:txBody>
          <a:bodyPr lIns="82550" tIns="41275" rIns="82550" bIns="41275"/>
          <a:lstStyle/>
          <a:p>
            <a:pPr marL="285750" indent="-285750" defTabSz="822325" eaLnBrk="1" hangingPunct="1">
              <a:lnSpc>
                <a:spcPct val="94000"/>
              </a:lnSpc>
              <a:spcBef>
                <a:spcPts val="400"/>
              </a:spcBef>
              <a:spcAft>
                <a:spcPts val="400"/>
              </a:spcAft>
              <a:buClr>
                <a:srgbClr val="FF0000"/>
              </a:buClr>
              <a:buSzPct val="80000"/>
              <a:buFont typeface="Wingdings 3" pitchFamily="18" charset="2"/>
              <a:buNone/>
              <a:tabLst>
                <a:tab pos="2514600" algn="l"/>
                <a:tab pos="3703638" algn="l"/>
                <a:tab pos="4937125" algn="l"/>
                <a:tab pos="6172200" algn="l"/>
              </a:tabLst>
            </a:pPr>
            <a:r>
              <a:rPr lang="en-US" sz="3600" b="1" u="sng" dirty="0">
                <a:solidFill>
                  <a:srgbClr val="0000CC"/>
                </a:solidFill>
                <a:latin typeface="Arial" charset="0"/>
              </a:rPr>
              <a:t>Thermal Bulb Location</a:t>
            </a:r>
            <a:endParaRPr lang="en-US" sz="3600" b="1" dirty="0">
              <a:solidFill>
                <a:srgbClr val="0000CC"/>
              </a:solidFill>
              <a:latin typeface="Arial" charset="0"/>
            </a:endParaRPr>
          </a:p>
        </p:txBody>
      </p:sp>
      <p:sp>
        <p:nvSpPr>
          <p:cNvPr id="754692" name="Rectangle 4"/>
          <p:cNvSpPr>
            <a:spLocks noGrp="1" noChangeArrowheads="1"/>
          </p:cNvSpPr>
          <p:nvPr>
            <p:ph type="title"/>
          </p:nvPr>
        </p:nvSpPr>
        <p:spPr>
          <a:xfrm>
            <a:off x="1571624" y="71439"/>
            <a:ext cx="7425149" cy="965200"/>
          </a:xfrm>
        </p:spPr>
        <p:txBody>
          <a:bodyPr/>
          <a:lstStyle/>
          <a:p>
            <a:r>
              <a:rPr lang="en-US" dirty="0"/>
              <a:t>TXV Installation Considerations</a:t>
            </a:r>
          </a:p>
        </p:txBody>
      </p:sp>
      <p:sp>
        <p:nvSpPr>
          <p:cNvPr id="4" name="Slide Number Placeholder 3"/>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30</a:t>
            </a:fld>
            <a:endParaRPr lang="en-US" dirty="0"/>
          </a:p>
        </p:txBody>
      </p:sp>
      <p:graphicFrame>
        <p:nvGraphicFramePr>
          <p:cNvPr id="2" name="Diagram 1"/>
          <p:cNvGraphicFramePr/>
          <p:nvPr>
            <p:extLst>
              <p:ext uri="{D42A27DB-BD31-4B8C-83A1-F6EECF244321}">
                <p14:modId xmlns:p14="http://schemas.microsoft.com/office/powerpoint/2010/main" val="647870443"/>
              </p:ext>
            </p:extLst>
          </p:nvPr>
        </p:nvGraphicFramePr>
        <p:xfrm>
          <a:off x="76203" y="2134971"/>
          <a:ext cx="4338482" cy="1154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54694" name="Line 6"/>
          <p:cNvSpPr>
            <a:spLocks noChangeShapeType="1"/>
          </p:cNvSpPr>
          <p:nvPr/>
        </p:nvSpPr>
        <p:spPr bwMode="auto">
          <a:xfrm>
            <a:off x="6681788" y="2079626"/>
            <a:ext cx="0" cy="536575"/>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695" name="Text Box 7"/>
          <p:cNvSpPr txBox="1">
            <a:spLocks noChangeArrowheads="1"/>
          </p:cNvSpPr>
          <p:nvPr/>
        </p:nvSpPr>
        <p:spPr bwMode="auto">
          <a:xfrm>
            <a:off x="6336888" y="5879628"/>
            <a:ext cx="511999" cy="426399"/>
          </a:xfrm>
          <a:prstGeom prst="rect">
            <a:avLst/>
          </a:prstGeom>
          <a:noFill/>
          <a:ln w="38100" algn="ctr">
            <a:noFill/>
            <a:miter lim="800000"/>
            <a:headEnd/>
            <a:tailEnd type="none" w="lg" len="lg"/>
          </a:ln>
          <a:effectLst/>
        </p:spPr>
        <p:txBody>
          <a:bodyPr wrap="none" lIns="274320" tIns="137160" bIns="41275" anchor="ctr" anchorCtr="1">
            <a:spAutoFit/>
          </a:bodyPr>
          <a:lstStyle/>
          <a:p>
            <a:pPr algn="ctr" defTabSz="822325" eaLnBrk="1" hangingPunct="1">
              <a:lnSpc>
                <a:spcPct val="80000"/>
              </a:lnSpc>
              <a:spcBef>
                <a:spcPct val="50000"/>
              </a:spcBef>
            </a:pPr>
            <a:r>
              <a:rPr lang="en-US" sz="2000" b="1">
                <a:latin typeface="Arial" charset="0"/>
              </a:rPr>
              <a:t>6</a:t>
            </a:r>
          </a:p>
        </p:txBody>
      </p:sp>
      <p:sp>
        <p:nvSpPr>
          <p:cNvPr id="754696" name="Text Box 8"/>
          <p:cNvSpPr txBox="1">
            <a:spLocks noChangeArrowheads="1"/>
          </p:cNvSpPr>
          <p:nvPr/>
        </p:nvSpPr>
        <p:spPr bwMode="auto">
          <a:xfrm>
            <a:off x="6255236" y="1706089"/>
            <a:ext cx="654666" cy="426399"/>
          </a:xfrm>
          <a:prstGeom prst="rect">
            <a:avLst/>
          </a:prstGeom>
          <a:noFill/>
          <a:ln w="38100" algn="ctr">
            <a:noFill/>
            <a:miter lim="800000"/>
            <a:headEnd/>
            <a:tailEnd type="none" w="lg" len="lg"/>
          </a:ln>
          <a:effectLst/>
        </p:spPr>
        <p:txBody>
          <a:bodyPr wrap="none" lIns="274320" tIns="137160" bIns="41275" anchor="ctr" anchorCtr="1">
            <a:spAutoFit/>
          </a:bodyPr>
          <a:lstStyle/>
          <a:p>
            <a:pPr algn="ctr" defTabSz="822325" eaLnBrk="1" hangingPunct="1">
              <a:lnSpc>
                <a:spcPct val="80000"/>
              </a:lnSpc>
              <a:spcBef>
                <a:spcPct val="50000"/>
              </a:spcBef>
            </a:pPr>
            <a:r>
              <a:rPr lang="en-US" sz="2000" b="1">
                <a:latin typeface="Arial" charset="0"/>
              </a:rPr>
              <a:t>12</a:t>
            </a:r>
          </a:p>
        </p:txBody>
      </p:sp>
      <p:sp>
        <p:nvSpPr>
          <p:cNvPr id="754697" name="Text Box 9"/>
          <p:cNvSpPr txBox="1">
            <a:spLocks noChangeArrowheads="1"/>
          </p:cNvSpPr>
          <p:nvPr/>
        </p:nvSpPr>
        <p:spPr bwMode="auto">
          <a:xfrm>
            <a:off x="8222838" y="2764952"/>
            <a:ext cx="511999" cy="426399"/>
          </a:xfrm>
          <a:prstGeom prst="rect">
            <a:avLst/>
          </a:prstGeom>
          <a:noFill/>
          <a:ln w="38100" algn="ctr">
            <a:noFill/>
            <a:miter lim="800000"/>
            <a:headEnd/>
            <a:tailEnd type="none" w="lg" len="lg"/>
          </a:ln>
          <a:effectLst/>
        </p:spPr>
        <p:txBody>
          <a:bodyPr wrap="none" lIns="274320" tIns="137160" bIns="41275" anchor="ctr" anchorCtr="1">
            <a:spAutoFit/>
          </a:bodyPr>
          <a:lstStyle/>
          <a:p>
            <a:pPr algn="ctr" defTabSz="822325" eaLnBrk="1" hangingPunct="1">
              <a:lnSpc>
                <a:spcPct val="80000"/>
              </a:lnSpc>
              <a:spcBef>
                <a:spcPct val="50000"/>
              </a:spcBef>
            </a:pPr>
            <a:r>
              <a:rPr lang="en-US" sz="2000" b="1">
                <a:latin typeface="Arial" charset="0"/>
              </a:rPr>
              <a:t>2</a:t>
            </a:r>
          </a:p>
        </p:txBody>
      </p:sp>
      <p:sp>
        <p:nvSpPr>
          <p:cNvPr id="754698" name="Text Box 10"/>
          <p:cNvSpPr txBox="1">
            <a:spLocks noChangeArrowheads="1"/>
          </p:cNvSpPr>
          <p:nvPr/>
        </p:nvSpPr>
        <p:spPr bwMode="auto">
          <a:xfrm>
            <a:off x="8183150" y="4811239"/>
            <a:ext cx="511999" cy="426399"/>
          </a:xfrm>
          <a:prstGeom prst="rect">
            <a:avLst/>
          </a:prstGeom>
          <a:noFill/>
          <a:ln w="38100" algn="ctr">
            <a:noFill/>
            <a:miter lim="800000"/>
            <a:headEnd/>
            <a:tailEnd type="none" w="lg" len="lg"/>
          </a:ln>
          <a:effectLst/>
        </p:spPr>
        <p:txBody>
          <a:bodyPr wrap="none" lIns="274320" tIns="137160" bIns="41275" anchor="ctr" anchorCtr="1">
            <a:spAutoFit/>
          </a:bodyPr>
          <a:lstStyle/>
          <a:p>
            <a:pPr algn="ctr" defTabSz="822325" eaLnBrk="1" hangingPunct="1">
              <a:lnSpc>
                <a:spcPct val="80000"/>
              </a:lnSpc>
              <a:spcBef>
                <a:spcPct val="50000"/>
              </a:spcBef>
            </a:pPr>
            <a:r>
              <a:rPr lang="en-US" sz="2000" b="1" dirty="0">
                <a:latin typeface="Arial" charset="0"/>
              </a:rPr>
              <a:t>4</a:t>
            </a:r>
          </a:p>
        </p:txBody>
      </p:sp>
      <p:sp>
        <p:nvSpPr>
          <p:cNvPr id="754699" name="Line 11"/>
          <p:cNvSpPr>
            <a:spLocks noChangeShapeType="1"/>
          </p:cNvSpPr>
          <p:nvPr/>
        </p:nvSpPr>
        <p:spPr bwMode="auto">
          <a:xfrm>
            <a:off x="6667500" y="5441950"/>
            <a:ext cx="0" cy="514351"/>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703" name="Line 15"/>
          <p:cNvSpPr>
            <a:spLocks noChangeShapeType="1"/>
          </p:cNvSpPr>
          <p:nvPr/>
        </p:nvSpPr>
        <p:spPr bwMode="auto">
          <a:xfrm flipH="1">
            <a:off x="4727577" y="4043363"/>
            <a:ext cx="563563" cy="0"/>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704" name="Line 16"/>
          <p:cNvSpPr>
            <a:spLocks noChangeShapeType="1"/>
          </p:cNvSpPr>
          <p:nvPr/>
        </p:nvSpPr>
        <p:spPr bwMode="auto">
          <a:xfrm flipH="1">
            <a:off x="8074026" y="4043363"/>
            <a:ext cx="620713" cy="0"/>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707" name="Line 19"/>
          <p:cNvSpPr>
            <a:spLocks noChangeShapeType="1"/>
          </p:cNvSpPr>
          <p:nvPr/>
        </p:nvSpPr>
        <p:spPr bwMode="auto">
          <a:xfrm flipH="1">
            <a:off x="7373940" y="2308225"/>
            <a:ext cx="263525" cy="477839"/>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708" name="Line 20"/>
          <p:cNvSpPr>
            <a:spLocks noChangeShapeType="1"/>
          </p:cNvSpPr>
          <p:nvPr/>
        </p:nvSpPr>
        <p:spPr bwMode="auto">
          <a:xfrm flipH="1" flipV="1">
            <a:off x="4948238" y="3100389"/>
            <a:ext cx="506412" cy="271463"/>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709" name="Line 21"/>
          <p:cNvSpPr>
            <a:spLocks noChangeShapeType="1"/>
          </p:cNvSpPr>
          <p:nvPr/>
        </p:nvSpPr>
        <p:spPr bwMode="auto">
          <a:xfrm flipH="1" flipV="1">
            <a:off x="5568952" y="2420940"/>
            <a:ext cx="303213" cy="439737"/>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750" name="Line 62"/>
          <p:cNvSpPr>
            <a:spLocks noChangeShapeType="1"/>
          </p:cNvSpPr>
          <p:nvPr/>
        </p:nvSpPr>
        <p:spPr bwMode="auto">
          <a:xfrm flipH="1" flipV="1">
            <a:off x="7473950" y="5187951"/>
            <a:ext cx="317500" cy="457200"/>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751" name="Line 63"/>
          <p:cNvSpPr>
            <a:spLocks noChangeShapeType="1"/>
          </p:cNvSpPr>
          <p:nvPr/>
        </p:nvSpPr>
        <p:spPr bwMode="auto">
          <a:xfrm flipH="1" flipV="1">
            <a:off x="7918450" y="4692649"/>
            <a:ext cx="508000" cy="273051"/>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752" name="Line 64"/>
          <p:cNvSpPr>
            <a:spLocks noChangeShapeType="1"/>
          </p:cNvSpPr>
          <p:nvPr/>
        </p:nvSpPr>
        <p:spPr bwMode="auto">
          <a:xfrm flipV="1">
            <a:off x="5759450" y="5245101"/>
            <a:ext cx="254000" cy="469900"/>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754753" name="Line 65"/>
          <p:cNvSpPr>
            <a:spLocks noChangeShapeType="1"/>
          </p:cNvSpPr>
          <p:nvPr/>
        </p:nvSpPr>
        <p:spPr bwMode="auto">
          <a:xfrm flipV="1">
            <a:off x="4912880" y="4699000"/>
            <a:ext cx="567170" cy="305399"/>
          </a:xfrm>
          <a:prstGeom prst="line">
            <a:avLst/>
          </a:prstGeom>
          <a:noFill/>
          <a:ln w="9525">
            <a:solidFill>
              <a:srgbClr val="E329CD"/>
            </a:solidFill>
            <a:prstDash val="dash"/>
            <a:round/>
            <a:headEnd/>
            <a:tailEnd/>
          </a:ln>
          <a:effectLst/>
        </p:spPr>
        <p:txBody>
          <a:bodyPr wrap="none" lIns="274320" tIns="137160" bIns="41275" anchor="ctr"/>
          <a:lstStyle/>
          <a:p>
            <a:endParaRPr lang="en-US"/>
          </a:p>
        </p:txBody>
      </p:sp>
      <p:sp>
        <p:nvSpPr>
          <p:cNvPr id="116" name="Text Box 72"/>
          <p:cNvSpPr txBox="1">
            <a:spLocks noChangeArrowheads="1"/>
          </p:cNvSpPr>
          <p:nvPr/>
        </p:nvSpPr>
        <p:spPr bwMode="auto">
          <a:xfrm>
            <a:off x="4103011" y="5894165"/>
            <a:ext cx="2835687" cy="672620"/>
          </a:xfrm>
          <a:prstGeom prst="rect">
            <a:avLst/>
          </a:prstGeom>
          <a:noFill/>
          <a:ln w="9525" algn="ctr">
            <a:noFill/>
            <a:miter lim="800000"/>
            <a:headEnd/>
            <a:tailEnd/>
          </a:ln>
          <a:effectLst/>
        </p:spPr>
        <p:txBody>
          <a:bodyPr wrap="square" lIns="274320" tIns="137160" bIns="41275">
            <a:spAutoFit/>
          </a:bodyPr>
          <a:lstStyle/>
          <a:p>
            <a:pPr>
              <a:spcBef>
                <a:spcPct val="50000"/>
              </a:spcBef>
            </a:pPr>
            <a:r>
              <a:rPr lang="en-US" sz="1600" b="1" dirty="0">
                <a:ln w="1905"/>
                <a:solidFill>
                  <a:srgbClr val="C00000"/>
                </a:solidFill>
                <a:effectLst>
                  <a:innerShdw blurRad="69850" dist="43180" dir="5400000">
                    <a:srgbClr val="000000">
                      <a:alpha val="65000"/>
                    </a:srgbClr>
                  </a:innerShdw>
                </a:effectLst>
                <a:latin typeface="Arial" charset="0"/>
              </a:rPr>
              <a:t>Do Not mount Bulb on bottom of Suction line.</a:t>
            </a:r>
          </a:p>
        </p:txBody>
      </p:sp>
      <p:graphicFrame>
        <p:nvGraphicFramePr>
          <p:cNvPr id="3" name="Diagram 2"/>
          <p:cNvGraphicFramePr/>
          <p:nvPr>
            <p:extLst>
              <p:ext uri="{D42A27DB-BD31-4B8C-83A1-F6EECF244321}">
                <p14:modId xmlns:p14="http://schemas.microsoft.com/office/powerpoint/2010/main" val="545023096"/>
              </p:ext>
            </p:extLst>
          </p:nvPr>
        </p:nvGraphicFramePr>
        <p:xfrm>
          <a:off x="71438" y="3484346"/>
          <a:ext cx="4337276" cy="16478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0" name="Oval 22"/>
          <p:cNvSpPr>
            <a:spLocks noChangeArrowheads="1"/>
          </p:cNvSpPr>
          <p:nvPr/>
        </p:nvSpPr>
        <p:spPr bwMode="auto">
          <a:xfrm>
            <a:off x="5730875" y="3101975"/>
            <a:ext cx="1885950" cy="1885951"/>
          </a:xfrm>
          <a:prstGeom prst="ellipse">
            <a:avLst/>
          </a:prstGeom>
          <a:gradFill rotWithShape="1">
            <a:gsLst>
              <a:gs pos="100000">
                <a:srgbClr val="58A1F2">
                  <a:lumMod val="90000"/>
                  <a:alpha val="88000"/>
                </a:srgbClr>
              </a:gs>
              <a:gs pos="10000">
                <a:srgbClr val="A9E2BF">
                  <a:lumMod val="52000"/>
                  <a:alpha val="82000"/>
                </a:srgbClr>
              </a:gs>
            </a:gsLst>
            <a:lin ang="5400000" scaled="1"/>
          </a:gradFill>
          <a:ln w="63500" algn="ctr">
            <a:solidFill>
              <a:srgbClr val="BE4A02"/>
            </a:solidFill>
            <a:round/>
            <a:headEnd/>
            <a:tailEnd/>
          </a:ln>
          <a:effectLst/>
        </p:spPr>
        <p:txBody>
          <a:bodyPr wrap="none" lIns="274320" tIns="137160" bIns="41275" anchor="ctr"/>
          <a:lstStyle/>
          <a:p>
            <a:endParaRPr lang="en-US"/>
          </a:p>
        </p:txBody>
      </p:sp>
      <p:grpSp>
        <p:nvGrpSpPr>
          <p:cNvPr id="122" name="Group 24"/>
          <p:cNvGrpSpPr>
            <a:grpSpLocks/>
          </p:cNvGrpSpPr>
          <p:nvPr/>
        </p:nvGrpSpPr>
        <p:grpSpPr bwMode="auto">
          <a:xfrm rot="938103">
            <a:off x="5724821" y="2745091"/>
            <a:ext cx="2803525" cy="2425700"/>
            <a:chOff x="879" y="2389"/>
            <a:chExt cx="1766" cy="1528"/>
          </a:xfrm>
        </p:grpSpPr>
        <p:grpSp>
          <p:nvGrpSpPr>
            <p:cNvPr id="123" name="Group 25"/>
            <p:cNvGrpSpPr>
              <a:grpSpLocks/>
            </p:cNvGrpSpPr>
            <p:nvPr/>
          </p:nvGrpSpPr>
          <p:grpSpPr bwMode="auto">
            <a:xfrm>
              <a:off x="879" y="2389"/>
              <a:ext cx="1751" cy="1528"/>
              <a:chOff x="879" y="2389"/>
              <a:chExt cx="1751" cy="1528"/>
            </a:xfrm>
          </p:grpSpPr>
          <p:sp>
            <p:nvSpPr>
              <p:cNvPr id="151" name="Line 26"/>
              <p:cNvSpPr>
                <a:spLocks noChangeShapeType="1"/>
              </p:cNvSpPr>
              <p:nvPr/>
            </p:nvSpPr>
            <p:spPr bwMode="auto">
              <a:xfrm rot="16200000" flipV="1">
                <a:off x="2365" y="2936"/>
                <a:ext cx="169" cy="360"/>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152" name="Arc 27"/>
              <p:cNvSpPr>
                <a:spLocks/>
              </p:cNvSpPr>
              <p:nvPr/>
            </p:nvSpPr>
            <p:spPr bwMode="auto">
              <a:xfrm rot="17974830" flipV="1">
                <a:off x="2117" y="2272"/>
                <a:ext cx="250" cy="517"/>
              </a:xfrm>
              <a:custGeom>
                <a:avLst/>
                <a:gdLst>
                  <a:gd name="G0" fmla="+- 0 0 0"/>
                  <a:gd name="G1" fmla="+- 21568 0 0"/>
                  <a:gd name="G2" fmla="+- 21600 0 0"/>
                  <a:gd name="T0" fmla="*/ 1178 w 21600"/>
                  <a:gd name="T1" fmla="*/ 0 h 39950"/>
                  <a:gd name="T2" fmla="*/ 11342 w 21600"/>
                  <a:gd name="T3" fmla="*/ 39950 h 39950"/>
                  <a:gd name="T4" fmla="*/ 0 w 21600"/>
                  <a:gd name="T5" fmla="*/ 21568 h 39950"/>
                </a:gdLst>
                <a:ahLst/>
                <a:cxnLst>
                  <a:cxn ang="0">
                    <a:pos x="T0" y="T1"/>
                  </a:cxn>
                  <a:cxn ang="0">
                    <a:pos x="T2" y="T3"/>
                  </a:cxn>
                  <a:cxn ang="0">
                    <a:pos x="T4" y="T5"/>
                  </a:cxn>
                </a:cxnLst>
                <a:rect l="0" t="0" r="r" b="b"/>
                <a:pathLst>
                  <a:path w="21600" h="39950" fill="none" extrusionOk="0">
                    <a:moveTo>
                      <a:pt x="1177" y="0"/>
                    </a:moveTo>
                    <a:cubicBezTo>
                      <a:pt x="12632" y="625"/>
                      <a:pt x="21600" y="10096"/>
                      <a:pt x="21600" y="21568"/>
                    </a:cubicBezTo>
                    <a:cubicBezTo>
                      <a:pt x="21600" y="29059"/>
                      <a:pt x="17718" y="36016"/>
                      <a:pt x="11342" y="39950"/>
                    </a:cubicBezTo>
                  </a:path>
                  <a:path w="21600" h="39950" stroke="0" extrusionOk="0">
                    <a:moveTo>
                      <a:pt x="1177" y="0"/>
                    </a:moveTo>
                    <a:cubicBezTo>
                      <a:pt x="12632" y="625"/>
                      <a:pt x="21600" y="10096"/>
                      <a:pt x="21600" y="21568"/>
                    </a:cubicBezTo>
                    <a:cubicBezTo>
                      <a:pt x="21600" y="29059"/>
                      <a:pt x="17718" y="36016"/>
                      <a:pt x="11342" y="39950"/>
                    </a:cubicBezTo>
                    <a:lnTo>
                      <a:pt x="0" y="21568"/>
                    </a:lnTo>
                    <a:close/>
                  </a:path>
                </a:pathLst>
              </a:custGeom>
              <a:noFill/>
              <a:ln w="28575">
                <a:solidFill>
                  <a:srgbClr val="B60023"/>
                </a:solidFill>
                <a:round/>
                <a:headEnd/>
                <a:tailEnd/>
              </a:ln>
              <a:effectLst/>
            </p:spPr>
            <p:txBody>
              <a:bodyPr wrap="none" lIns="274320" tIns="137160" bIns="41275" anchor="ctr"/>
              <a:lstStyle/>
              <a:p>
                <a:endParaRPr lang="en-US"/>
              </a:p>
            </p:txBody>
          </p:sp>
          <p:sp>
            <p:nvSpPr>
              <p:cNvPr id="153" name="Line 28"/>
              <p:cNvSpPr>
                <a:spLocks noChangeShapeType="1"/>
              </p:cNvSpPr>
              <p:nvPr/>
            </p:nvSpPr>
            <p:spPr bwMode="auto">
              <a:xfrm rot="-5400000">
                <a:off x="2204" y="2822"/>
                <a:ext cx="284" cy="136"/>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154" name="Line 29"/>
              <p:cNvSpPr>
                <a:spLocks noChangeShapeType="1"/>
              </p:cNvSpPr>
              <p:nvPr/>
            </p:nvSpPr>
            <p:spPr bwMode="auto">
              <a:xfrm rot="-5400000" flipH="1" flipV="1">
                <a:off x="1447" y="2148"/>
                <a:ext cx="343" cy="826"/>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155" name="Line 30"/>
              <p:cNvSpPr>
                <a:spLocks noChangeShapeType="1"/>
              </p:cNvSpPr>
              <p:nvPr/>
            </p:nvSpPr>
            <p:spPr bwMode="auto">
              <a:xfrm rot="16200000" flipV="1">
                <a:off x="2279" y="3151"/>
                <a:ext cx="159" cy="351"/>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156" name="Line 31"/>
              <p:cNvSpPr>
                <a:spLocks noChangeShapeType="1"/>
              </p:cNvSpPr>
              <p:nvPr/>
            </p:nvSpPr>
            <p:spPr bwMode="auto">
              <a:xfrm rot="-5400000" flipH="1" flipV="1">
                <a:off x="1979" y="3342"/>
                <a:ext cx="303" cy="114"/>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157" name="Freeform 32"/>
              <p:cNvSpPr>
                <a:spLocks/>
              </p:cNvSpPr>
              <p:nvPr/>
            </p:nvSpPr>
            <p:spPr bwMode="auto">
              <a:xfrm rot="-5400000">
                <a:off x="759" y="2849"/>
                <a:ext cx="576" cy="336"/>
              </a:xfrm>
              <a:custGeom>
                <a:avLst/>
                <a:gdLst/>
                <a:ahLst/>
                <a:cxnLst>
                  <a:cxn ang="0">
                    <a:pos x="558" y="332"/>
                  </a:cxn>
                  <a:cxn ang="0">
                    <a:pos x="508" y="254"/>
                  </a:cxn>
                  <a:cxn ang="0">
                    <a:pos x="434" y="172"/>
                  </a:cxn>
                  <a:cxn ang="0">
                    <a:pos x="338" y="98"/>
                  </a:cxn>
                  <a:cxn ang="0">
                    <a:pos x="254" y="52"/>
                  </a:cxn>
                  <a:cxn ang="0">
                    <a:pos x="178" y="24"/>
                  </a:cxn>
                  <a:cxn ang="0">
                    <a:pos x="120" y="10"/>
                  </a:cxn>
                  <a:cxn ang="0">
                    <a:pos x="64" y="4"/>
                  </a:cxn>
                  <a:cxn ang="0">
                    <a:pos x="0" y="0"/>
                  </a:cxn>
                </a:cxnLst>
                <a:rect l="0" t="0" r="r" b="b"/>
                <a:pathLst>
                  <a:path w="558" h="332">
                    <a:moveTo>
                      <a:pt x="558" y="332"/>
                    </a:moveTo>
                    <a:cubicBezTo>
                      <a:pt x="543" y="306"/>
                      <a:pt x="529" y="281"/>
                      <a:pt x="508" y="254"/>
                    </a:cubicBezTo>
                    <a:cubicBezTo>
                      <a:pt x="487" y="227"/>
                      <a:pt x="462" y="198"/>
                      <a:pt x="434" y="172"/>
                    </a:cubicBezTo>
                    <a:cubicBezTo>
                      <a:pt x="406" y="146"/>
                      <a:pt x="368" y="118"/>
                      <a:pt x="338" y="98"/>
                    </a:cubicBezTo>
                    <a:cubicBezTo>
                      <a:pt x="308" y="78"/>
                      <a:pt x="281" y="64"/>
                      <a:pt x="254" y="52"/>
                    </a:cubicBezTo>
                    <a:cubicBezTo>
                      <a:pt x="227" y="40"/>
                      <a:pt x="200" y="31"/>
                      <a:pt x="178" y="24"/>
                    </a:cubicBezTo>
                    <a:cubicBezTo>
                      <a:pt x="156" y="17"/>
                      <a:pt x="139" y="13"/>
                      <a:pt x="120" y="10"/>
                    </a:cubicBezTo>
                    <a:cubicBezTo>
                      <a:pt x="101" y="7"/>
                      <a:pt x="84" y="6"/>
                      <a:pt x="64" y="4"/>
                    </a:cubicBezTo>
                    <a:cubicBezTo>
                      <a:pt x="44" y="2"/>
                      <a:pt x="12" y="1"/>
                      <a:pt x="0" y="0"/>
                    </a:cubicBezTo>
                  </a:path>
                </a:pathLst>
              </a:custGeom>
              <a:noFill/>
              <a:ln w="28575" cap="flat" cmpd="sng">
                <a:solidFill>
                  <a:srgbClr val="B60023"/>
                </a:solidFill>
                <a:prstDash val="solid"/>
                <a:round/>
                <a:headEnd/>
                <a:tailEnd/>
              </a:ln>
              <a:effectLst/>
            </p:spPr>
            <p:txBody>
              <a:bodyPr wrap="none" lIns="274320" tIns="137160" bIns="41275" anchor="ctr"/>
              <a:lstStyle/>
              <a:p>
                <a:endParaRPr lang="en-US"/>
              </a:p>
            </p:txBody>
          </p:sp>
          <p:sp>
            <p:nvSpPr>
              <p:cNvPr id="158" name="Freeform 33"/>
              <p:cNvSpPr>
                <a:spLocks/>
              </p:cNvSpPr>
              <p:nvPr/>
            </p:nvSpPr>
            <p:spPr bwMode="auto">
              <a:xfrm rot="-5400000">
                <a:off x="884" y="3289"/>
                <a:ext cx="625" cy="632"/>
              </a:xfrm>
              <a:custGeom>
                <a:avLst/>
                <a:gdLst/>
                <a:ahLst/>
                <a:cxnLst>
                  <a:cxn ang="0">
                    <a:pos x="625" y="0"/>
                  </a:cxn>
                  <a:cxn ang="0">
                    <a:pos x="541" y="8"/>
                  </a:cxn>
                  <a:cxn ang="0">
                    <a:pos x="427" y="38"/>
                  </a:cxn>
                  <a:cxn ang="0">
                    <a:pos x="319" y="84"/>
                  </a:cxn>
                  <a:cxn ang="0">
                    <a:pos x="263" y="122"/>
                  </a:cxn>
                  <a:cxn ang="0">
                    <a:pos x="213" y="162"/>
                  </a:cxn>
                  <a:cxn ang="0">
                    <a:pos x="155" y="228"/>
                  </a:cxn>
                  <a:cxn ang="0">
                    <a:pos x="95" y="314"/>
                  </a:cxn>
                  <a:cxn ang="0">
                    <a:pos x="41" y="412"/>
                  </a:cxn>
                  <a:cxn ang="0">
                    <a:pos x="19" y="494"/>
                  </a:cxn>
                  <a:cxn ang="0">
                    <a:pos x="3" y="598"/>
                  </a:cxn>
                  <a:cxn ang="0">
                    <a:pos x="3" y="632"/>
                  </a:cxn>
                </a:cxnLst>
                <a:rect l="0" t="0" r="r" b="b"/>
                <a:pathLst>
                  <a:path w="625" h="632">
                    <a:moveTo>
                      <a:pt x="625" y="0"/>
                    </a:moveTo>
                    <a:cubicBezTo>
                      <a:pt x="599" y="1"/>
                      <a:pt x="574" y="2"/>
                      <a:pt x="541" y="8"/>
                    </a:cubicBezTo>
                    <a:cubicBezTo>
                      <a:pt x="508" y="14"/>
                      <a:pt x="464" y="25"/>
                      <a:pt x="427" y="38"/>
                    </a:cubicBezTo>
                    <a:cubicBezTo>
                      <a:pt x="390" y="51"/>
                      <a:pt x="346" y="70"/>
                      <a:pt x="319" y="84"/>
                    </a:cubicBezTo>
                    <a:cubicBezTo>
                      <a:pt x="292" y="98"/>
                      <a:pt x="281" y="109"/>
                      <a:pt x="263" y="122"/>
                    </a:cubicBezTo>
                    <a:cubicBezTo>
                      <a:pt x="245" y="135"/>
                      <a:pt x="231" y="144"/>
                      <a:pt x="213" y="162"/>
                    </a:cubicBezTo>
                    <a:cubicBezTo>
                      <a:pt x="195" y="180"/>
                      <a:pt x="175" y="203"/>
                      <a:pt x="155" y="228"/>
                    </a:cubicBezTo>
                    <a:cubicBezTo>
                      <a:pt x="135" y="253"/>
                      <a:pt x="114" y="283"/>
                      <a:pt x="95" y="314"/>
                    </a:cubicBezTo>
                    <a:cubicBezTo>
                      <a:pt x="76" y="345"/>
                      <a:pt x="54" y="382"/>
                      <a:pt x="41" y="412"/>
                    </a:cubicBezTo>
                    <a:cubicBezTo>
                      <a:pt x="28" y="442"/>
                      <a:pt x="25" y="463"/>
                      <a:pt x="19" y="494"/>
                    </a:cubicBezTo>
                    <a:cubicBezTo>
                      <a:pt x="13" y="525"/>
                      <a:pt x="6" y="575"/>
                      <a:pt x="3" y="598"/>
                    </a:cubicBezTo>
                    <a:cubicBezTo>
                      <a:pt x="0" y="621"/>
                      <a:pt x="1" y="626"/>
                      <a:pt x="3" y="632"/>
                    </a:cubicBezTo>
                  </a:path>
                </a:pathLst>
              </a:custGeom>
              <a:noFill/>
              <a:ln w="28575" cap="flat" cmpd="sng">
                <a:solidFill>
                  <a:srgbClr val="B60023"/>
                </a:solidFill>
                <a:prstDash val="solid"/>
                <a:round/>
                <a:headEnd/>
                <a:tailEnd/>
              </a:ln>
              <a:effectLst/>
            </p:spPr>
            <p:txBody>
              <a:bodyPr wrap="none" lIns="274320" tIns="137160" bIns="41275" anchor="ctr"/>
              <a:lstStyle/>
              <a:p>
                <a:endParaRPr lang="en-US"/>
              </a:p>
            </p:txBody>
          </p:sp>
          <p:sp>
            <p:nvSpPr>
              <p:cNvPr id="159" name="Freeform 34"/>
              <p:cNvSpPr>
                <a:spLocks/>
              </p:cNvSpPr>
              <p:nvPr/>
            </p:nvSpPr>
            <p:spPr bwMode="auto">
              <a:xfrm rot="-5400000">
                <a:off x="1607" y="3451"/>
                <a:ext cx="368" cy="564"/>
              </a:xfrm>
              <a:custGeom>
                <a:avLst/>
                <a:gdLst/>
                <a:ahLst/>
                <a:cxnLst>
                  <a:cxn ang="0">
                    <a:pos x="368" y="564"/>
                  </a:cxn>
                  <a:cxn ang="0">
                    <a:pos x="316" y="538"/>
                  </a:cxn>
                  <a:cxn ang="0">
                    <a:pos x="252" y="492"/>
                  </a:cxn>
                  <a:cxn ang="0">
                    <a:pos x="210" y="454"/>
                  </a:cxn>
                  <a:cxn ang="0">
                    <a:pos x="170" y="414"/>
                  </a:cxn>
                  <a:cxn ang="0">
                    <a:pos x="122" y="348"/>
                  </a:cxn>
                  <a:cxn ang="0">
                    <a:pos x="96" y="310"/>
                  </a:cxn>
                  <a:cxn ang="0">
                    <a:pos x="72" y="260"/>
                  </a:cxn>
                  <a:cxn ang="0">
                    <a:pos x="44" y="198"/>
                  </a:cxn>
                  <a:cxn ang="0">
                    <a:pos x="22" y="134"/>
                  </a:cxn>
                  <a:cxn ang="0">
                    <a:pos x="14" y="86"/>
                  </a:cxn>
                  <a:cxn ang="0">
                    <a:pos x="8" y="48"/>
                  </a:cxn>
                  <a:cxn ang="0">
                    <a:pos x="0" y="0"/>
                  </a:cxn>
                </a:cxnLst>
                <a:rect l="0" t="0" r="r" b="b"/>
                <a:pathLst>
                  <a:path w="368" h="564">
                    <a:moveTo>
                      <a:pt x="368" y="564"/>
                    </a:moveTo>
                    <a:cubicBezTo>
                      <a:pt x="351" y="557"/>
                      <a:pt x="335" y="550"/>
                      <a:pt x="316" y="538"/>
                    </a:cubicBezTo>
                    <a:cubicBezTo>
                      <a:pt x="297" y="526"/>
                      <a:pt x="269" y="506"/>
                      <a:pt x="252" y="492"/>
                    </a:cubicBezTo>
                    <a:cubicBezTo>
                      <a:pt x="235" y="478"/>
                      <a:pt x="224" y="467"/>
                      <a:pt x="210" y="454"/>
                    </a:cubicBezTo>
                    <a:cubicBezTo>
                      <a:pt x="196" y="441"/>
                      <a:pt x="185" y="432"/>
                      <a:pt x="170" y="414"/>
                    </a:cubicBezTo>
                    <a:cubicBezTo>
                      <a:pt x="155" y="396"/>
                      <a:pt x="134" y="365"/>
                      <a:pt x="122" y="348"/>
                    </a:cubicBezTo>
                    <a:cubicBezTo>
                      <a:pt x="110" y="331"/>
                      <a:pt x="104" y="325"/>
                      <a:pt x="96" y="310"/>
                    </a:cubicBezTo>
                    <a:cubicBezTo>
                      <a:pt x="88" y="295"/>
                      <a:pt x="81" y="279"/>
                      <a:pt x="72" y="260"/>
                    </a:cubicBezTo>
                    <a:cubicBezTo>
                      <a:pt x="63" y="241"/>
                      <a:pt x="52" y="219"/>
                      <a:pt x="44" y="198"/>
                    </a:cubicBezTo>
                    <a:cubicBezTo>
                      <a:pt x="36" y="177"/>
                      <a:pt x="27" y="153"/>
                      <a:pt x="22" y="134"/>
                    </a:cubicBezTo>
                    <a:cubicBezTo>
                      <a:pt x="17" y="115"/>
                      <a:pt x="16" y="100"/>
                      <a:pt x="14" y="86"/>
                    </a:cubicBezTo>
                    <a:cubicBezTo>
                      <a:pt x="12" y="72"/>
                      <a:pt x="10" y="62"/>
                      <a:pt x="8" y="48"/>
                    </a:cubicBezTo>
                    <a:cubicBezTo>
                      <a:pt x="6" y="34"/>
                      <a:pt x="3" y="17"/>
                      <a:pt x="0" y="0"/>
                    </a:cubicBezTo>
                  </a:path>
                </a:pathLst>
              </a:custGeom>
              <a:noFill/>
              <a:ln w="28575" cap="flat" cmpd="sng">
                <a:solidFill>
                  <a:srgbClr val="B60023"/>
                </a:solidFill>
                <a:prstDash val="solid"/>
                <a:round/>
                <a:headEnd/>
                <a:tailEnd/>
              </a:ln>
              <a:effectLst/>
            </p:spPr>
            <p:txBody>
              <a:bodyPr wrap="none" lIns="274320" tIns="137160" bIns="41275" anchor="ctr"/>
              <a:lstStyle/>
              <a:p>
                <a:endParaRPr lang="en-US"/>
              </a:p>
            </p:txBody>
          </p:sp>
        </p:grpSp>
        <p:grpSp>
          <p:nvGrpSpPr>
            <p:cNvPr id="124" name="Group 35"/>
            <p:cNvGrpSpPr>
              <a:grpSpLocks/>
            </p:cNvGrpSpPr>
            <p:nvPr/>
          </p:nvGrpSpPr>
          <p:grpSpPr bwMode="auto">
            <a:xfrm>
              <a:off x="2147" y="2998"/>
              <a:ext cx="498" cy="765"/>
              <a:chOff x="2505" y="3102"/>
              <a:chExt cx="498" cy="765"/>
            </a:xfrm>
          </p:grpSpPr>
          <p:sp>
            <p:nvSpPr>
              <p:cNvPr id="125" name="Rectangle 36"/>
              <p:cNvSpPr>
                <a:spLocks noChangeArrowheads="1"/>
              </p:cNvSpPr>
              <p:nvPr/>
            </p:nvSpPr>
            <p:spPr bwMode="auto">
              <a:xfrm rot="-20129813">
                <a:off x="2649" y="3186"/>
                <a:ext cx="105" cy="668"/>
              </a:xfrm>
              <a:prstGeom prst="rect">
                <a:avLst/>
              </a:prstGeom>
              <a:solidFill>
                <a:srgbClr val="DBDAC3"/>
              </a:solidFill>
              <a:ln w="9525" algn="ctr">
                <a:solidFill>
                  <a:schemeClr val="tx2"/>
                </a:solidFill>
                <a:miter lim="800000"/>
                <a:headEnd/>
                <a:tailEnd/>
              </a:ln>
              <a:effectLst/>
            </p:spPr>
            <p:txBody>
              <a:bodyPr wrap="none" lIns="274320" tIns="137160" bIns="41275" anchor="ctr"/>
              <a:lstStyle/>
              <a:p>
                <a:endParaRPr lang="en-US"/>
              </a:p>
            </p:txBody>
          </p:sp>
          <p:grpSp>
            <p:nvGrpSpPr>
              <p:cNvPr id="126" name="Group 37"/>
              <p:cNvGrpSpPr>
                <a:grpSpLocks/>
              </p:cNvGrpSpPr>
              <p:nvPr/>
            </p:nvGrpSpPr>
            <p:grpSpPr bwMode="auto">
              <a:xfrm>
                <a:off x="2505" y="3102"/>
                <a:ext cx="498" cy="765"/>
                <a:chOff x="2505" y="3102"/>
                <a:chExt cx="498" cy="765"/>
              </a:xfrm>
            </p:grpSpPr>
            <p:sp>
              <p:nvSpPr>
                <p:cNvPr id="127" name="Arc 38"/>
                <p:cNvSpPr>
                  <a:spLocks/>
                </p:cNvSpPr>
                <p:nvPr/>
              </p:nvSpPr>
              <p:spPr bwMode="auto">
                <a:xfrm rot="-20129813">
                  <a:off x="2885" y="3184"/>
                  <a:ext cx="118" cy="71"/>
                </a:xfrm>
                <a:custGeom>
                  <a:avLst/>
                  <a:gdLst>
                    <a:gd name="G0" fmla="+- 0 0 0"/>
                    <a:gd name="G1" fmla="+- 21599 0 0"/>
                    <a:gd name="G2" fmla="+- 21600 0 0"/>
                    <a:gd name="T0" fmla="*/ 220 w 21600"/>
                    <a:gd name="T1" fmla="*/ 0 h 21599"/>
                    <a:gd name="T2" fmla="*/ 21600 w 21600"/>
                    <a:gd name="T3" fmla="*/ 21599 h 21599"/>
                    <a:gd name="T4" fmla="*/ 0 w 21600"/>
                    <a:gd name="T5" fmla="*/ 21599 h 21599"/>
                  </a:gdLst>
                  <a:ahLst/>
                  <a:cxnLst>
                    <a:cxn ang="0">
                      <a:pos x="T0" y="T1"/>
                    </a:cxn>
                    <a:cxn ang="0">
                      <a:pos x="T2" y="T3"/>
                    </a:cxn>
                    <a:cxn ang="0">
                      <a:pos x="T4" y="T5"/>
                    </a:cxn>
                  </a:cxnLst>
                  <a:rect l="0" t="0" r="r" b="b"/>
                  <a:pathLst>
                    <a:path w="21600" h="21599" fill="none" extrusionOk="0">
                      <a:moveTo>
                        <a:pt x="219" y="0"/>
                      </a:moveTo>
                      <a:cubicBezTo>
                        <a:pt x="12062" y="120"/>
                        <a:pt x="21600" y="9755"/>
                        <a:pt x="21600" y="21599"/>
                      </a:cubicBezTo>
                    </a:path>
                    <a:path w="21600" h="21599" stroke="0" extrusionOk="0">
                      <a:moveTo>
                        <a:pt x="219" y="0"/>
                      </a:moveTo>
                      <a:cubicBezTo>
                        <a:pt x="12062" y="120"/>
                        <a:pt x="21600" y="9755"/>
                        <a:pt x="21600" y="21599"/>
                      </a:cubicBezTo>
                      <a:lnTo>
                        <a:pt x="0" y="21599"/>
                      </a:lnTo>
                      <a:close/>
                    </a:path>
                  </a:pathLst>
                </a:custGeom>
                <a:solidFill>
                  <a:srgbClr val="A7A7A7"/>
                </a:solidFill>
                <a:ln w="12700">
                  <a:solidFill>
                    <a:schemeClr val="tx2"/>
                  </a:solidFill>
                  <a:round/>
                  <a:headEnd/>
                  <a:tailEnd/>
                </a:ln>
                <a:effectLst/>
              </p:spPr>
              <p:txBody>
                <a:bodyPr wrap="none" lIns="274320" tIns="137160" bIns="41275" anchor="ctr"/>
                <a:lstStyle/>
                <a:p>
                  <a:endParaRPr lang="en-US"/>
                </a:p>
              </p:txBody>
            </p:sp>
            <p:sp>
              <p:nvSpPr>
                <p:cNvPr id="128" name="Rectangle 39"/>
                <p:cNvSpPr>
                  <a:spLocks noChangeArrowheads="1"/>
                </p:cNvSpPr>
                <p:nvPr/>
              </p:nvSpPr>
              <p:spPr bwMode="auto">
                <a:xfrm rot="12258499">
                  <a:off x="2796" y="3184"/>
                  <a:ext cx="105" cy="29"/>
                </a:xfrm>
                <a:prstGeom prst="rect">
                  <a:avLst/>
                </a:prstGeom>
                <a:solidFill>
                  <a:srgbClr val="A7A7A7"/>
                </a:solidFill>
                <a:ln w="9525" algn="ctr">
                  <a:noFill/>
                  <a:miter lim="800000"/>
                  <a:headEnd/>
                  <a:tailEnd/>
                </a:ln>
                <a:effectLst/>
              </p:spPr>
              <p:txBody>
                <a:bodyPr rot="10800000" wrap="none" lIns="274320" tIns="137160" bIns="41275" anchor="ctr"/>
                <a:lstStyle/>
                <a:p>
                  <a:pPr algn="ctr"/>
                  <a:endParaRPr lang="en-US" sz="1600">
                    <a:latin typeface="Arial" charset="0"/>
                  </a:endParaRPr>
                </a:p>
              </p:txBody>
            </p:sp>
            <p:sp>
              <p:nvSpPr>
                <p:cNvPr id="129" name="Rectangle 40"/>
                <p:cNvSpPr>
                  <a:spLocks noChangeArrowheads="1"/>
                </p:cNvSpPr>
                <p:nvPr/>
              </p:nvSpPr>
              <p:spPr bwMode="auto">
                <a:xfrm rot="-20129813">
                  <a:off x="2579" y="3440"/>
                  <a:ext cx="263" cy="108"/>
                </a:xfrm>
                <a:prstGeom prst="rect">
                  <a:avLst/>
                </a:prstGeom>
                <a:solidFill>
                  <a:srgbClr val="A7A7A7"/>
                </a:solidFill>
                <a:ln w="12700" algn="ctr">
                  <a:solidFill>
                    <a:schemeClr val="tx2"/>
                  </a:solidFill>
                  <a:miter lim="800000"/>
                  <a:headEnd/>
                  <a:tailEnd/>
                </a:ln>
                <a:effectLst/>
              </p:spPr>
              <p:txBody>
                <a:bodyPr wrap="none" lIns="274320" tIns="137160" bIns="41275" anchor="ctr"/>
                <a:lstStyle/>
                <a:p>
                  <a:endParaRPr lang="en-US"/>
                </a:p>
              </p:txBody>
            </p:sp>
            <p:sp>
              <p:nvSpPr>
                <p:cNvPr id="130" name="Line 41"/>
                <p:cNvSpPr>
                  <a:spLocks noChangeShapeType="1"/>
                </p:cNvSpPr>
                <p:nvPr/>
              </p:nvSpPr>
              <p:spPr bwMode="auto">
                <a:xfrm rot="1470187" flipH="1">
                  <a:off x="2591" y="3841"/>
                  <a:ext cx="15" cy="26"/>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31" name="Line 42"/>
                <p:cNvSpPr>
                  <a:spLocks noChangeShapeType="1"/>
                </p:cNvSpPr>
                <p:nvPr/>
              </p:nvSpPr>
              <p:spPr bwMode="auto">
                <a:xfrm rot="-20129813">
                  <a:off x="2509" y="3803"/>
                  <a:ext cx="12" cy="26"/>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32" name="Line 43"/>
                <p:cNvSpPr>
                  <a:spLocks noChangeShapeType="1"/>
                </p:cNvSpPr>
                <p:nvPr/>
              </p:nvSpPr>
              <p:spPr bwMode="auto">
                <a:xfrm rot="-20129813">
                  <a:off x="2512" y="3847"/>
                  <a:ext cx="78" cy="0"/>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33" name="Line 44"/>
                <p:cNvSpPr>
                  <a:spLocks noChangeShapeType="1"/>
                </p:cNvSpPr>
                <p:nvPr/>
              </p:nvSpPr>
              <p:spPr bwMode="auto">
                <a:xfrm rot="-20129813">
                  <a:off x="2713" y="3441"/>
                  <a:ext cx="0" cy="108"/>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34" name="Line 45"/>
                <p:cNvSpPr>
                  <a:spLocks noChangeShapeType="1"/>
                </p:cNvSpPr>
                <p:nvPr/>
              </p:nvSpPr>
              <p:spPr bwMode="auto">
                <a:xfrm rot="-20129813">
                  <a:off x="2674" y="3216"/>
                  <a:ext cx="323" cy="1"/>
                </a:xfrm>
                <a:prstGeom prst="line">
                  <a:avLst/>
                </a:prstGeom>
                <a:noFill/>
                <a:ln w="19050">
                  <a:solidFill>
                    <a:schemeClr val="tx2"/>
                  </a:solidFill>
                  <a:round/>
                  <a:headEnd/>
                  <a:tailEnd/>
                </a:ln>
                <a:effectLst/>
              </p:spPr>
              <p:txBody>
                <a:bodyPr wrap="none" lIns="274320" tIns="137160" bIns="41275" anchor="ctr"/>
                <a:lstStyle/>
                <a:p>
                  <a:endParaRPr lang="en-US"/>
                </a:p>
              </p:txBody>
            </p:sp>
            <p:sp>
              <p:nvSpPr>
                <p:cNvPr id="135" name="Line 46"/>
                <p:cNvSpPr>
                  <a:spLocks noChangeShapeType="1"/>
                </p:cNvSpPr>
                <p:nvPr/>
              </p:nvSpPr>
              <p:spPr bwMode="auto">
                <a:xfrm rot="1470187" flipV="1">
                  <a:off x="2897" y="3161"/>
                  <a:ext cx="0" cy="34"/>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36" name="Arc 47"/>
                <p:cNvSpPr>
                  <a:spLocks/>
                </p:cNvSpPr>
                <p:nvPr/>
              </p:nvSpPr>
              <p:spPr bwMode="auto">
                <a:xfrm rot="1470187" flipH="1">
                  <a:off x="2703" y="3102"/>
                  <a:ext cx="117" cy="71"/>
                </a:xfrm>
                <a:custGeom>
                  <a:avLst/>
                  <a:gdLst>
                    <a:gd name="G0" fmla="+- 0 0 0"/>
                    <a:gd name="G1" fmla="+- 21599 0 0"/>
                    <a:gd name="G2" fmla="+- 21600 0 0"/>
                    <a:gd name="T0" fmla="*/ 220 w 21600"/>
                    <a:gd name="T1" fmla="*/ 0 h 21599"/>
                    <a:gd name="T2" fmla="*/ 21600 w 21600"/>
                    <a:gd name="T3" fmla="*/ 21599 h 21599"/>
                    <a:gd name="T4" fmla="*/ 0 w 21600"/>
                    <a:gd name="T5" fmla="*/ 21599 h 21599"/>
                  </a:gdLst>
                  <a:ahLst/>
                  <a:cxnLst>
                    <a:cxn ang="0">
                      <a:pos x="T0" y="T1"/>
                    </a:cxn>
                    <a:cxn ang="0">
                      <a:pos x="T2" y="T3"/>
                    </a:cxn>
                    <a:cxn ang="0">
                      <a:pos x="T4" y="T5"/>
                    </a:cxn>
                  </a:cxnLst>
                  <a:rect l="0" t="0" r="r" b="b"/>
                  <a:pathLst>
                    <a:path w="21600" h="21599" fill="none" extrusionOk="0">
                      <a:moveTo>
                        <a:pt x="219" y="0"/>
                      </a:moveTo>
                      <a:cubicBezTo>
                        <a:pt x="12062" y="120"/>
                        <a:pt x="21600" y="9755"/>
                        <a:pt x="21600" y="21599"/>
                      </a:cubicBezTo>
                    </a:path>
                    <a:path w="21600" h="21599" stroke="0" extrusionOk="0">
                      <a:moveTo>
                        <a:pt x="219" y="0"/>
                      </a:moveTo>
                      <a:cubicBezTo>
                        <a:pt x="12062" y="120"/>
                        <a:pt x="21600" y="9755"/>
                        <a:pt x="21600" y="21599"/>
                      </a:cubicBezTo>
                      <a:lnTo>
                        <a:pt x="0" y="21599"/>
                      </a:lnTo>
                      <a:close/>
                    </a:path>
                  </a:pathLst>
                </a:custGeom>
                <a:solidFill>
                  <a:srgbClr val="A7A7A7"/>
                </a:solidFill>
                <a:ln w="12700">
                  <a:solidFill>
                    <a:schemeClr val="tx2"/>
                  </a:solidFill>
                  <a:round/>
                  <a:headEnd/>
                  <a:tailEnd/>
                </a:ln>
                <a:effectLst/>
              </p:spPr>
              <p:txBody>
                <a:bodyPr wrap="none" lIns="274320" tIns="137160" bIns="41275" anchor="ctr"/>
                <a:lstStyle/>
                <a:p>
                  <a:endParaRPr lang="en-US"/>
                </a:p>
              </p:txBody>
            </p:sp>
            <p:sp>
              <p:nvSpPr>
                <p:cNvPr id="137" name="Line 48"/>
                <p:cNvSpPr>
                  <a:spLocks noChangeShapeType="1"/>
                </p:cNvSpPr>
                <p:nvPr/>
              </p:nvSpPr>
              <p:spPr bwMode="auto">
                <a:xfrm rot="1470187" flipV="1">
                  <a:off x="2822" y="3129"/>
                  <a:ext cx="0" cy="34"/>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38" name="Line 49"/>
                <p:cNvSpPr>
                  <a:spLocks noChangeShapeType="1"/>
                </p:cNvSpPr>
                <p:nvPr/>
              </p:nvSpPr>
              <p:spPr bwMode="auto">
                <a:xfrm rot="-20129813">
                  <a:off x="2812" y="3179"/>
                  <a:ext cx="81" cy="0"/>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39" name="Line 50"/>
                <p:cNvSpPr>
                  <a:spLocks noChangeShapeType="1"/>
                </p:cNvSpPr>
                <p:nvPr/>
              </p:nvSpPr>
              <p:spPr bwMode="auto">
                <a:xfrm rot="-20129813" flipH="1" flipV="1">
                  <a:off x="2525" y="3766"/>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0" name="Line 51"/>
                <p:cNvSpPr>
                  <a:spLocks noChangeShapeType="1"/>
                </p:cNvSpPr>
                <p:nvPr/>
              </p:nvSpPr>
              <p:spPr bwMode="auto">
                <a:xfrm rot="-20129813" flipH="1" flipV="1">
                  <a:off x="2546" y="3717"/>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1" name="Line 52"/>
                <p:cNvSpPr>
                  <a:spLocks noChangeShapeType="1"/>
                </p:cNvSpPr>
                <p:nvPr/>
              </p:nvSpPr>
              <p:spPr bwMode="auto">
                <a:xfrm rot="-20129813" flipH="1" flipV="1">
                  <a:off x="2568" y="3669"/>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2" name="Line 53"/>
                <p:cNvSpPr>
                  <a:spLocks noChangeShapeType="1"/>
                </p:cNvSpPr>
                <p:nvPr/>
              </p:nvSpPr>
              <p:spPr bwMode="auto">
                <a:xfrm rot="-20129813" flipH="1" flipV="1">
                  <a:off x="2590" y="3621"/>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3" name="Line 54"/>
                <p:cNvSpPr>
                  <a:spLocks noChangeShapeType="1"/>
                </p:cNvSpPr>
                <p:nvPr/>
              </p:nvSpPr>
              <p:spPr bwMode="auto">
                <a:xfrm rot="-20129813" flipH="1" flipV="1">
                  <a:off x="2612" y="3572"/>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4" name="Line 55"/>
                <p:cNvSpPr>
                  <a:spLocks noChangeShapeType="1"/>
                </p:cNvSpPr>
                <p:nvPr/>
              </p:nvSpPr>
              <p:spPr bwMode="auto">
                <a:xfrm rot="-20129813" flipH="1" flipV="1">
                  <a:off x="2665" y="3552"/>
                  <a:ext cx="68" cy="32"/>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5" name="Line 56"/>
                <p:cNvSpPr>
                  <a:spLocks noChangeShapeType="1"/>
                </p:cNvSpPr>
                <p:nvPr/>
              </p:nvSpPr>
              <p:spPr bwMode="auto">
                <a:xfrm rot="-20129813" flipH="1" flipV="1">
                  <a:off x="2692" y="3395"/>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6" name="Line 57"/>
                <p:cNvSpPr>
                  <a:spLocks noChangeShapeType="1"/>
                </p:cNvSpPr>
                <p:nvPr/>
              </p:nvSpPr>
              <p:spPr bwMode="auto">
                <a:xfrm rot="-20129813" flipH="1" flipV="1">
                  <a:off x="2713" y="3346"/>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7" name="Line 58"/>
                <p:cNvSpPr>
                  <a:spLocks noChangeShapeType="1"/>
                </p:cNvSpPr>
                <p:nvPr/>
              </p:nvSpPr>
              <p:spPr bwMode="auto">
                <a:xfrm rot="-20129813" flipH="1" flipV="1">
                  <a:off x="2735" y="3298"/>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8" name="Line 59"/>
                <p:cNvSpPr>
                  <a:spLocks noChangeShapeType="1"/>
                </p:cNvSpPr>
                <p:nvPr/>
              </p:nvSpPr>
              <p:spPr bwMode="auto">
                <a:xfrm rot="-20129813" flipH="1" flipV="1">
                  <a:off x="2786" y="3271"/>
                  <a:ext cx="71" cy="38"/>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49" name="Line 60"/>
                <p:cNvSpPr>
                  <a:spLocks noChangeShapeType="1"/>
                </p:cNvSpPr>
                <p:nvPr/>
              </p:nvSpPr>
              <p:spPr bwMode="auto">
                <a:xfrm rot="-20129813">
                  <a:off x="2764" y="3269"/>
                  <a:ext cx="105" cy="0"/>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50" name="AutoShape 61"/>
                <p:cNvSpPr>
                  <a:spLocks noChangeArrowheads="1"/>
                </p:cNvSpPr>
                <p:nvPr/>
              </p:nvSpPr>
              <p:spPr bwMode="auto">
                <a:xfrm rot="1504919">
                  <a:off x="2505" y="3821"/>
                  <a:ext cx="106" cy="27"/>
                </a:xfrm>
                <a:custGeom>
                  <a:avLst/>
                  <a:gdLst>
                    <a:gd name="G0" fmla="+- 3347 0 0"/>
                    <a:gd name="G1" fmla="+- 21600 0 3347"/>
                    <a:gd name="G2" fmla="*/ 3347 1 2"/>
                    <a:gd name="G3" fmla="+- 21600 0 G2"/>
                    <a:gd name="G4" fmla="+/ 3347 21600 2"/>
                    <a:gd name="G5" fmla="+/ G1 0 2"/>
                    <a:gd name="G6" fmla="*/ 21600 21600 3347"/>
                    <a:gd name="G7" fmla="*/ G6 1 2"/>
                    <a:gd name="G8" fmla="+- 21600 0 G7"/>
                    <a:gd name="G9" fmla="*/ 21600 1 2"/>
                    <a:gd name="G10" fmla="+- 3347 0 G9"/>
                    <a:gd name="G11" fmla="?: G10 G8 0"/>
                    <a:gd name="G12" fmla="?: G10 G7 21600"/>
                    <a:gd name="T0" fmla="*/ 19926 w 21600"/>
                    <a:gd name="T1" fmla="*/ 10800 h 21600"/>
                    <a:gd name="T2" fmla="*/ 10800 w 21600"/>
                    <a:gd name="T3" fmla="*/ 21600 h 21600"/>
                    <a:gd name="T4" fmla="*/ 1674 w 21600"/>
                    <a:gd name="T5" fmla="*/ 10800 h 21600"/>
                    <a:gd name="T6" fmla="*/ 10800 w 21600"/>
                    <a:gd name="T7" fmla="*/ 0 h 21600"/>
                    <a:gd name="T8" fmla="*/ 3474 w 21600"/>
                    <a:gd name="T9" fmla="*/ 3474 h 21600"/>
                    <a:gd name="T10" fmla="*/ 18126 w 21600"/>
                    <a:gd name="T11" fmla="*/ 18126 h 21600"/>
                  </a:gdLst>
                  <a:ahLst/>
                  <a:cxnLst>
                    <a:cxn ang="0">
                      <a:pos x="T0" y="T1"/>
                    </a:cxn>
                    <a:cxn ang="0">
                      <a:pos x="T2" y="T3"/>
                    </a:cxn>
                    <a:cxn ang="0">
                      <a:pos x="T4" y="T5"/>
                    </a:cxn>
                    <a:cxn ang="0">
                      <a:pos x="T6" y="T7"/>
                    </a:cxn>
                  </a:cxnLst>
                  <a:rect l="T8" t="T9" r="T10" b="T11"/>
                  <a:pathLst>
                    <a:path w="21600" h="21600">
                      <a:moveTo>
                        <a:pt x="0" y="0"/>
                      </a:moveTo>
                      <a:lnTo>
                        <a:pt x="3347" y="21600"/>
                      </a:lnTo>
                      <a:lnTo>
                        <a:pt x="18253" y="21600"/>
                      </a:lnTo>
                      <a:lnTo>
                        <a:pt x="21600" y="0"/>
                      </a:lnTo>
                      <a:close/>
                    </a:path>
                  </a:pathLst>
                </a:custGeom>
                <a:solidFill>
                  <a:srgbClr val="A7A7A7"/>
                </a:solidFill>
                <a:ln w="9525" algn="ctr">
                  <a:solidFill>
                    <a:schemeClr val="tx2"/>
                  </a:solidFill>
                  <a:miter lim="800000"/>
                  <a:headEnd/>
                  <a:tailEnd/>
                </a:ln>
                <a:effectLst/>
              </p:spPr>
              <p:txBody>
                <a:bodyPr wrap="none" lIns="274320" tIns="137160" bIns="41275" anchor="ctr"/>
                <a:lstStyle/>
                <a:p>
                  <a:endParaRPr lang="en-US"/>
                </a:p>
              </p:txBody>
            </p:sp>
          </p:grpSp>
        </p:grpSp>
      </p:grpSp>
      <p:grpSp>
        <p:nvGrpSpPr>
          <p:cNvPr id="160" name="Group 159"/>
          <p:cNvGrpSpPr/>
          <p:nvPr/>
        </p:nvGrpSpPr>
        <p:grpSpPr>
          <a:xfrm>
            <a:off x="7477110" y="2923645"/>
            <a:ext cx="867840" cy="867840"/>
            <a:chOff x="4113885" y="2922495"/>
            <a:chExt cx="916230" cy="916230"/>
          </a:xfrm>
        </p:grpSpPr>
        <p:sp>
          <p:nvSpPr>
            <p:cNvPr id="161" name="Oval 160"/>
            <p:cNvSpPr/>
            <p:nvPr/>
          </p:nvSpPr>
          <p:spPr bwMode="auto">
            <a:xfrm>
              <a:off x="4113885" y="2922495"/>
              <a:ext cx="916230" cy="916230"/>
            </a:xfrm>
            <a:prstGeom prst="ellipse">
              <a:avLst/>
            </a:prstGeom>
            <a:solidFill>
              <a:srgbClr val="BC4C00"/>
            </a:solidFill>
            <a:ln w="22225" cap="flat" cmpd="sng" algn="ctr">
              <a:solidFill>
                <a:srgbClr val="9A3E00"/>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62" name="Oval 161"/>
            <p:cNvSpPr/>
            <p:nvPr/>
          </p:nvSpPr>
          <p:spPr bwMode="auto">
            <a:xfrm>
              <a:off x="4162276" y="2970886"/>
              <a:ext cx="819449" cy="819449"/>
            </a:xfrm>
            <a:prstGeom prst="ellipse">
              <a:avLst/>
            </a:prstGeom>
            <a:gradFill rotWithShape="1">
              <a:gsLst>
                <a:gs pos="0">
                  <a:srgbClr val="CCCCFF"/>
                </a:gs>
                <a:gs pos="17999">
                  <a:srgbClr val="99CCFF"/>
                </a:gs>
                <a:gs pos="36000">
                  <a:srgbClr val="9966FF"/>
                </a:gs>
                <a:gs pos="61000">
                  <a:srgbClr val="CC99FF"/>
                </a:gs>
                <a:gs pos="82001">
                  <a:srgbClr val="99CCFF"/>
                </a:gs>
                <a:gs pos="100000">
                  <a:srgbClr val="CCCCFF"/>
                </a:gs>
              </a:gsLst>
              <a:path path="shape">
                <a:fillToRect l="50000" t="50000" r="50000" b="50000"/>
              </a:path>
            </a:gradFill>
            <a:ln w="19050" algn="ctr">
              <a:solidFill>
                <a:srgbClr val="9A3E00"/>
              </a:solidFill>
              <a:round/>
              <a:headEnd/>
              <a:tailEnd type="none" w="lg" len="lg"/>
            </a:ln>
            <a:effectLst/>
          </p:spPr>
          <p:txBody>
            <a:bodyPr wrap="none" lIns="0" tIns="0" rIns="0" bIns="0" anchor="ctr"/>
            <a:lstStyle/>
            <a:p>
              <a:pPr algn="ctr"/>
              <a:r>
                <a:rPr lang="en-US" sz="2000" b="1" dirty="0">
                  <a:latin typeface="+mn-lt"/>
                </a:rPr>
                <a:t>Bulb</a:t>
              </a:r>
            </a:p>
          </p:txBody>
        </p:sp>
      </p:grpSp>
      <p:grpSp>
        <p:nvGrpSpPr>
          <p:cNvPr id="163" name="Group 162"/>
          <p:cNvGrpSpPr/>
          <p:nvPr/>
        </p:nvGrpSpPr>
        <p:grpSpPr>
          <a:xfrm>
            <a:off x="4973941" y="2923645"/>
            <a:ext cx="867840" cy="867840"/>
            <a:chOff x="4113885" y="2922495"/>
            <a:chExt cx="916230" cy="916230"/>
          </a:xfrm>
        </p:grpSpPr>
        <p:sp>
          <p:nvSpPr>
            <p:cNvPr id="164" name="Oval 163"/>
            <p:cNvSpPr/>
            <p:nvPr/>
          </p:nvSpPr>
          <p:spPr bwMode="auto">
            <a:xfrm>
              <a:off x="4113885" y="2922495"/>
              <a:ext cx="916230" cy="916230"/>
            </a:xfrm>
            <a:prstGeom prst="ellipse">
              <a:avLst/>
            </a:prstGeom>
            <a:solidFill>
              <a:srgbClr val="BC4C00"/>
            </a:solidFill>
            <a:ln w="22225" cap="flat" cmpd="sng" algn="ctr">
              <a:solidFill>
                <a:srgbClr val="9A3E00"/>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65" name="Oval 164"/>
            <p:cNvSpPr/>
            <p:nvPr/>
          </p:nvSpPr>
          <p:spPr bwMode="auto">
            <a:xfrm>
              <a:off x="4162276" y="2970886"/>
              <a:ext cx="819449" cy="819449"/>
            </a:xfrm>
            <a:prstGeom prst="ellipse">
              <a:avLst/>
            </a:prstGeom>
            <a:gradFill rotWithShape="1">
              <a:gsLst>
                <a:gs pos="0">
                  <a:srgbClr val="CCCCFF"/>
                </a:gs>
                <a:gs pos="17999">
                  <a:srgbClr val="99CCFF"/>
                </a:gs>
                <a:gs pos="36000">
                  <a:srgbClr val="9966FF"/>
                </a:gs>
                <a:gs pos="61000">
                  <a:srgbClr val="CC99FF"/>
                </a:gs>
                <a:gs pos="82001">
                  <a:srgbClr val="99CCFF"/>
                </a:gs>
                <a:gs pos="100000">
                  <a:srgbClr val="CCCCFF"/>
                </a:gs>
              </a:gsLst>
              <a:path path="shape">
                <a:fillToRect l="50000" t="50000" r="50000" b="50000"/>
              </a:path>
            </a:gradFill>
            <a:ln w="19050" algn="ctr">
              <a:solidFill>
                <a:srgbClr val="9A3E00"/>
              </a:solidFill>
              <a:round/>
              <a:headEnd/>
              <a:tailEnd type="none" w="lg" len="lg"/>
            </a:ln>
            <a:effectLst/>
          </p:spPr>
          <p:txBody>
            <a:bodyPr wrap="none" lIns="0" tIns="0" rIns="0" bIns="0" anchor="ctr"/>
            <a:lstStyle/>
            <a:p>
              <a:pPr algn="ctr"/>
              <a:r>
                <a:rPr lang="en-US" sz="2000" b="1" dirty="0">
                  <a:latin typeface="+mn-lt"/>
                </a:rPr>
                <a:t>Bulb</a:t>
              </a:r>
            </a:p>
          </p:txBody>
        </p:sp>
      </p:grpSp>
      <p:grpSp>
        <p:nvGrpSpPr>
          <p:cNvPr id="166" name="Group 25"/>
          <p:cNvGrpSpPr>
            <a:grpSpLocks/>
          </p:cNvGrpSpPr>
          <p:nvPr/>
        </p:nvGrpSpPr>
        <p:grpSpPr bwMode="auto">
          <a:xfrm rot="21259431">
            <a:off x="5774965" y="2974389"/>
            <a:ext cx="2425700" cy="2830513"/>
            <a:chOff x="3624" y="1896"/>
            <a:chExt cx="1528" cy="1783"/>
          </a:xfrm>
        </p:grpSpPr>
        <p:grpSp>
          <p:nvGrpSpPr>
            <p:cNvPr id="167" name="Group 26"/>
            <p:cNvGrpSpPr>
              <a:grpSpLocks/>
            </p:cNvGrpSpPr>
            <p:nvPr/>
          </p:nvGrpSpPr>
          <p:grpSpPr bwMode="auto">
            <a:xfrm rot="4664548">
              <a:off x="3512" y="2006"/>
              <a:ext cx="1751" cy="1528"/>
              <a:chOff x="879" y="2389"/>
              <a:chExt cx="1751" cy="1528"/>
            </a:xfrm>
          </p:grpSpPr>
          <p:sp>
            <p:nvSpPr>
              <p:cNvPr id="195" name="Line 27"/>
              <p:cNvSpPr>
                <a:spLocks noChangeShapeType="1"/>
              </p:cNvSpPr>
              <p:nvPr/>
            </p:nvSpPr>
            <p:spPr bwMode="auto">
              <a:xfrm rot="16200000" flipV="1">
                <a:off x="2365" y="2936"/>
                <a:ext cx="169" cy="360"/>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196" name="Arc 28"/>
              <p:cNvSpPr>
                <a:spLocks/>
              </p:cNvSpPr>
              <p:nvPr/>
            </p:nvSpPr>
            <p:spPr bwMode="auto">
              <a:xfrm rot="17974830" flipV="1">
                <a:off x="2117" y="2272"/>
                <a:ext cx="250" cy="517"/>
              </a:xfrm>
              <a:custGeom>
                <a:avLst/>
                <a:gdLst>
                  <a:gd name="G0" fmla="+- 0 0 0"/>
                  <a:gd name="G1" fmla="+- 21568 0 0"/>
                  <a:gd name="G2" fmla="+- 21600 0 0"/>
                  <a:gd name="T0" fmla="*/ 1178 w 21600"/>
                  <a:gd name="T1" fmla="*/ 0 h 39950"/>
                  <a:gd name="T2" fmla="*/ 11342 w 21600"/>
                  <a:gd name="T3" fmla="*/ 39950 h 39950"/>
                  <a:gd name="T4" fmla="*/ 0 w 21600"/>
                  <a:gd name="T5" fmla="*/ 21568 h 39950"/>
                </a:gdLst>
                <a:ahLst/>
                <a:cxnLst>
                  <a:cxn ang="0">
                    <a:pos x="T0" y="T1"/>
                  </a:cxn>
                  <a:cxn ang="0">
                    <a:pos x="T2" y="T3"/>
                  </a:cxn>
                  <a:cxn ang="0">
                    <a:pos x="T4" y="T5"/>
                  </a:cxn>
                </a:cxnLst>
                <a:rect l="0" t="0" r="r" b="b"/>
                <a:pathLst>
                  <a:path w="21600" h="39950" fill="none" extrusionOk="0">
                    <a:moveTo>
                      <a:pt x="1177" y="0"/>
                    </a:moveTo>
                    <a:cubicBezTo>
                      <a:pt x="12632" y="625"/>
                      <a:pt x="21600" y="10096"/>
                      <a:pt x="21600" y="21568"/>
                    </a:cubicBezTo>
                    <a:cubicBezTo>
                      <a:pt x="21600" y="29059"/>
                      <a:pt x="17718" y="36016"/>
                      <a:pt x="11342" y="39950"/>
                    </a:cubicBezTo>
                  </a:path>
                  <a:path w="21600" h="39950" stroke="0" extrusionOk="0">
                    <a:moveTo>
                      <a:pt x="1177" y="0"/>
                    </a:moveTo>
                    <a:cubicBezTo>
                      <a:pt x="12632" y="625"/>
                      <a:pt x="21600" y="10096"/>
                      <a:pt x="21600" y="21568"/>
                    </a:cubicBezTo>
                    <a:cubicBezTo>
                      <a:pt x="21600" y="29059"/>
                      <a:pt x="17718" y="36016"/>
                      <a:pt x="11342" y="39950"/>
                    </a:cubicBezTo>
                    <a:lnTo>
                      <a:pt x="0" y="21568"/>
                    </a:lnTo>
                    <a:close/>
                  </a:path>
                </a:pathLst>
              </a:custGeom>
              <a:noFill/>
              <a:ln w="28575">
                <a:solidFill>
                  <a:srgbClr val="B60023"/>
                </a:solidFill>
                <a:round/>
                <a:headEnd/>
                <a:tailEnd/>
              </a:ln>
              <a:effectLst/>
            </p:spPr>
            <p:txBody>
              <a:bodyPr wrap="none" lIns="274320" tIns="137160" bIns="41275" anchor="ctr"/>
              <a:lstStyle/>
              <a:p>
                <a:endParaRPr lang="en-US"/>
              </a:p>
            </p:txBody>
          </p:sp>
          <p:sp>
            <p:nvSpPr>
              <p:cNvPr id="197" name="Line 29"/>
              <p:cNvSpPr>
                <a:spLocks noChangeShapeType="1"/>
              </p:cNvSpPr>
              <p:nvPr/>
            </p:nvSpPr>
            <p:spPr bwMode="auto">
              <a:xfrm rot="-5400000">
                <a:off x="2204" y="2822"/>
                <a:ext cx="284" cy="136"/>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198" name="Line 30"/>
              <p:cNvSpPr>
                <a:spLocks noChangeShapeType="1"/>
              </p:cNvSpPr>
              <p:nvPr/>
            </p:nvSpPr>
            <p:spPr bwMode="auto">
              <a:xfrm rot="-5400000" flipH="1" flipV="1">
                <a:off x="1447" y="2148"/>
                <a:ext cx="343" cy="826"/>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199" name="Line 31"/>
              <p:cNvSpPr>
                <a:spLocks noChangeShapeType="1"/>
              </p:cNvSpPr>
              <p:nvPr/>
            </p:nvSpPr>
            <p:spPr bwMode="auto">
              <a:xfrm rot="16200000" flipV="1">
                <a:off x="2279" y="3151"/>
                <a:ext cx="159" cy="351"/>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200" name="Line 32"/>
              <p:cNvSpPr>
                <a:spLocks noChangeShapeType="1"/>
              </p:cNvSpPr>
              <p:nvPr/>
            </p:nvSpPr>
            <p:spPr bwMode="auto">
              <a:xfrm rot="-5400000" flipH="1" flipV="1">
                <a:off x="1979" y="3342"/>
                <a:ext cx="303" cy="114"/>
              </a:xfrm>
              <a:prstGeom prst="line">
                <a:avLst/>
              </a:prstGeom>
              <a:noFill/>
              <a:ln w="28575">
                <a:solidFill>
                  <a:srgbClr val="B60023"/>
                </a:solidFill>
                <a:round/>
                <a:headEnd/>
                <a:tailEnd/>
              </a:ln>
              <a:effectLst/>
            </p:spPr>
            <p:txBody>
              <a:bodyPr wrap="none" lIns="274320" tIns="137160" bIns="41275" anchor="ctr"/>
              <a:lstStyle/>
              <a:p>
                <a:endParaRPr lang="en-US"/>
              </a:p>
            </p:txBody>
          </p:sp>
          <p:sp>
            <p:nvSpPr>
              <p:cNvPr id="201" name="Freeform 33"/>
              <p:cNvSpPr>
                <a:spLocks/>
              </p:cNvSpPr>
              <p:nvPr/>
            </p:nvSpPr>
            <p:spPr bwMode="auto">
              <a:xfrm rot="-5400000">
                <a:off x="759" y="2849"/>
                <a:ext cx="576" cy="336"/>
              </a:xfrm>
              <a:custGeom>
                <a:avLst/>
                <a:gdLst/>
                <a:ahLst/>
                <a:cxnLst>
                  <a:cxn ang="0">
                    <a:pos x="558" y="332"/>
                  </a:cxn>
                  <a:cxn ang="0">
                    <a:pos x="508" y="254"/>
                  </a:cxn>
                  <a:cxn ang="0">
                    <a:pos x="434" y="172"/>
                  </a:cxn>
                  <a:cxn ang="0">
                    <a:pos x="338" y="98"/>
                  </a:cxn>
                  <a:cxn ang="0">
                    <a:pos x="254" y="52"/>
                  </a:cxn>
                  <a:cxn ang="0">
                    <a:pos x="178" y="24"/>
                  </a:cxn>
                  <a:cxn ang="0">
                    <a:pos x="120" y="10"/>
                  </a:cxn>
                  <a:cxn ang="0">
                    <a:pos x="64" y="4"/>
                  </a:cxn>
                  <a:cxn ang="0">
                    <a:pos x="0" y="0"/>
                  </a:cxn>
                </a:cxnLst>
                <a:rect l="0" t="0" r="r" b="b"/>
                <a:pathLst>
                  <a:path w="558" h="332">
                    <a:moveTo>
                      <a:pt x="558" y="332"/>
                    </a:moveTo>
                    <a:cubicBezTo>
                      <a:pt x="543" y="306"/>
                      <a:pt x="529" y="281"/>
                      <a:pt x="508" y="254"/>
                    </a:cubicBezTo>
                    <a:cubicBezTo>
                      <a:pt x="487" y="227"/>
                      <a:pt x="462" y="198"/>
                      <a:pt x="434" y="172"/>
                    </a:cubicBezTo>
                    <a:cubicBezTo>
                      <a:pt x="406" y="146"/>
                      <a:pt x="368" y="118"/>
                      <a:pt x="338" y="98"/>
                    </a:cubicBezTo>
                    <a:cubicBezTo>
                      <a:pt x="308" y="78"/>
                      <a:pt x="281" y="64"/>
                      <a:pt x="254" y="52"/>
                    </a:cubicBezTo>
                    <a:cubicBezTo>
                      <a:pt x="227" y="40"/>
                      <a:pt x="200" y="31"/>
                      <a:pt x="178" y="24"/>
                    </a:cubicBezTo>
                    <a:cubicBezTo>
                      <a:pt x="156" y="17"/>
                      <a:pt x="139" y="13"/>
                      <a:pt x="120" y="10"/>
                    </a:cubicBezTo>
                    <a:cubicBezTo>
                      <a:pt x="101" y="7"/>
                      <a:pt x="84" y="6"/>
                      <a:pt x="64" y="4"/>
                    </a:cubicBezTo>
                    <a:cubicBezTo>
                      <a:pt x="44" y="2"/>
                      <a:pt x="12" y="1"/>
                      <a:pt x="0" y="0"/>
                    </a:cubicBezTo>
                  </a:path>
                </a:pathLst>
              </a:custGeom>
              <a:noFill/>
              <a:ln w="28575" cap="flat" cmpd="sng">
                <a:solidFill>
                  <a:srgbClr val="B60023"/>
                </a:solidFill>
                <a:prstDash val="solid"/>
                <a:round/>
                <a:headEnd/>
                <a:tailEnd/>
              </a:ln>
              <a:effectLst/>
            </p:spPr>
            <p:txBody>
              <a:bodyPr wrap="none" lIns="274320" tIns="137160" bIns="41275" anchor="ctr"/>
              <a:lstStyle/>
              <a:p>
                <a:endParaRPr lang="en-US"/>
              </a:p>
            </p:txBody>
          </p:sp>
          <p:sp>
            <p:nvSpPr>
              <p:cNvPr id="202" name="Freeform 34"/>
              <p:cNvSpPr>
                <a:spLocks/>
              </p:cNvSpPr>
              <p:nvPr/>
            </p:nvSpPr>
            <p:spPr bwMode="auto">
              <a:xfrm rot="-5400000">
                <a:off x="884" y="3289"/>
                <a:ext cx="625" cy="632"/>
              </a:xfrm>
              <a:custGeom>
                <a:avLst/>
                <a:gdLst/>
                <a:ahLst/>
                <a:cxnLst>
                  <a:cxn ang="0">
                    <a:pos x="625" y="0"/>
                  </a:cxn>
                  <a:cxn ang="0">
                    <a:pos x="541" y="8"/>
                  </a:cxn>
                  <a:cxn ang="0">
                    <a:pos x="427" y="38"/>
                  </a:cxn>
                  <a:cxn ang="0">
                    <a:pos x="319" y="84"/>
                  </a:cxn>
                  <a:cxn ang="0">
                    <a:pos x="263" y="122"/>
                  </a:cxn>
                  <a:cxn ang="0">
                    <a:pos x="213" y="162"/>
                  </a:cxn>
                  <a:cxn ang="0">
                    <a:pos x="155" y="228"/>
                  </a:cxn>
                  <a:cxn ang="0">
                    <a:pos x="95" y="314"/>
                  </a:cxn>
                  <a:cxn ang="0">
                    <a:pos x="41" y="412"/>
                  </a:cxn>
                  <a:cxn ang="0">
                    <a:pos x="19" y="494"/>
                  </a:cxn>
                  <a:cxn ang="0">
                    <a:pos x="3" y="598"/>
                  </a:cxn>
                  <a:cxn ang="0">
                    <a:pos x="3" y="632"/>
                  </a:cxn>
                </a:cxnLst>
                <a:rect l="0" t="0" r="r" b="b"/>
                <a:pathLst>
                  <a:path w="625" h="632">
                    <a:moveTo>
                      <a:pt x="625" y="0"/>
                    </a:moveTo>
                    <a:cubicBezTo>
                      <a:pt x="599" y="1"/>
                      <a:pt x="574" y="2"/>
                      <a:pt x="541" y="8"/>
                    </a:cubicBezTo>
                    <a:cubicBezTo>
                      <a:pt x="508" y="14"/>
                      <a:pt x="464" y="25"/>
                      <a:pt x="427" y="38"/>
                    </a:cubicBezTo>
                    <a:cubicBezTo>
                      <a:pt x="390" y="51"/>
                      <a:pt x="346" y="70"/>
                      <a:pt x="319" y="84"/>
                    </a:cubicBezTo>
                    <a:cubicBezTo>
                      <a:pt x="292" y="98"/>
                      <a:pt x="281" y="109"/>
                      <a:pt x="263" y="122"/>
                    </a:cubicBezTo>
                    <a:cubicBezTo>
                      <a:pt x="245" y="135"/>
                      <a:pt x="231" y="144"/>
                      <a:pt x="213" y="162"/>
                    </a:cubicBezTo>
                    <a:cubicBezTo>
                      <a:pt x="195" y="180"/>
                      <a:pt x="175" y="203"/>
                      <a:pt x="155" y="228"/>
                    </a:cubicBezTo>
                    <a:cubicBezTo>
                      <a:pt x="135" y="253"/>
                      <a:pt x="114" y="283"/>
                      <a:pt x="95" y="314"/>
                    </a:cubicBezTo>
                    <a:cubicBezTo>
                      <a:pt x="76" y="345"/>
                      <a:pt x="54" y="382"/>
                      <a:pt x="41" y="412"/>
                    </a:cubicBezTo>
                    <a:cubicBezTo>
                      <a:pt x="28" y="442"/>
                      <a:pt x="25" y="463"/>
                      <a:pt x="19" y="494"/>
                    </a:cubicBezTo>
                    <a:cubicBezTo>
                      <a:pt x="13" y="525"/>
                      <a:pt x="6" y="575"/>
                      <a:pt x="3" y="598"/>
                    </a:cubicBezTo>
                    <a:cubicBezTo>
                      <a:pt x="0" y="621"/>
                      <a:pt x="1" y="626"/>
                      <a:pt x="3" y="632"/>
                    </a:cubicBezTo>
                  </a:path>
                </a:pathLst>
              </a:custGeom>
              <a:noFill/>
              <a:ln w="28575" cap="flat" cmpd="sng">
                <a:solidFill>
                  <a:srgbClr val="B60023"/>
                </a:solidFill>
                <a:prstDash val="solid"/>
                <a:round/>
                <a:headEnd/>
                <a:tailEnd/>
              </a:ln>
              <a:effectLst/>
            </p:spPr>
            <p:txBody>
              <a:bodyPr wrap="none" lIns="274320" tIns="137160" bIns="41275" anchor="ctr"/>
              <a:lstStyle/>
              <a:p>
                <a:endParaRPr lang="en-US"/>
              </a:p>
            </p:txBody>
          </p:sp>
          <p:sp>
            <p:nvSpPr>
              <p:cNvPr id="203" name="Freeform 35"/>
              <p:cNvSpPr>
                <a:spLocks/>
              </p:cNvSpPr>
              <p:nvPr/>
            </p:nvSpPr>
            <p:spPr bwMode="auto">
              <a:xfrm rot="-5400000">
                <a:off x="1607" y="3451"/>
                <a:ext cx="368" cy="564"/>
              </a:xfrm>
              <a:custGeom>
                <a:avLst/>
                <a:gdLst/>
                <a:ahLst/>
                <a:cxnLst>
                  <a:cxn ang="0">
                    <a:pos x="368" y="564"/>
                  </a:cxn>
                  <a:cxn ang="0">
                    <a:pos x="316" y="538"/>
                  </a:cxn>
                  <a:cxn ang="0">
                    <a:pos x="252" y="492"/>
                  </a:cxn>
                  <a:cxn ang="0">
                    <a:pos x="210" y="454"/>
                  </a:cxn>
                  <a:cxn ang="0">
                    <a:pos x="170" y="414"/>
                  </a:cxn>
                  <a:cxn ang="0">
                    <a:pos x="122" y="348"/>
                  </a:cxn>
                  <a:cxn ang="0">
                    <a:pos x="96" y="310"/>
                  </a:cxn>
                  <a:cxn ang="0">
                    <a:pos x="72" y="260"/>
                  </a:cxn>
                  <a:cxn ang="0">
                    <a:pos x="44" y="198"/>
                  </a:cxn>
                  <a:cxn ang="0">
                    <a:pos x="22" y="134"/>
                  </a:cxn>
                  <a:cxn ang="0">
                    <a:pos x="14" y="86"/>
                  </a:cxn>
                  <a:cxn ang="0">
                    <a:pos x="8" y="48"/>
                  </a:cxn>
                  <a:cxn ang="0">
                    <a:pos x="0" y="0"/>
                  </a:cxn>
                </a:cxnLst>
                <a:rect l="0" t="0" r="r" b="b"/>
                <a:pathLst>
                  <a:path w="368" h="564">
                    <a:moveTo>
                      <a:pt x="368" y="564"/>
                    </a:moveTo>
                    <a:cubicBezTo>
                      <a:pt x="351" y="557"/>
                      <a:pt x="335" y="550"/>
                      <a:pt x="316" y="538"/>
                    </a:cubicBezTo>
                    <a:cubicBezTo>
                      <a:pt x="297" y="526"/>
                      <a:pt x="269" y="506"/>
                      <a:pt x="252" y="492"/>
                    </a:cubicBezTo>
                    <a:cubicBezTo>
                      <a:pt x="235" y="478"/>
                      <a:pt x="224" y="467"/>
                      <a:pt x="210" y="454"/>
                    </a:cubicBezTo>
                    <a:cubicBezTo>
                      <a:pt x="196" y="441"/>
                      <a:pt x="185" y="432"/>
                      <a:pt x="170" y="414"/>
                    </a:cubicBezTo>
                    <a:cubicBezTo>
                      <a:pt x="155" y="396"/>
                      <a:pt x="134" y="365"/>
                      <a:pt x="122" y="348"/>
                    </a:cubicBezTo>
                    <a:cubicBezTo>
                      <a:pt x="110" y="331"/>
                      <a:pt x="104" y="325"/>
                      <a:pt x="96" y="310"/>
                    </a:cubicBezTo>
                    <a:cubicBezTo>
                      <a:pt x="88" y="295"/>
                      <a:pt x="81" y="279"/>
                      <a:pt x="72" y="260"/>
                    </a:cubicBezTo>
                    <a:cubicBezTo>
                      <a:pt x="63" y="241"/>
                      <a:pt x="52" y="219"/>
                      <a:pt x="44" y="198"/>
                    </a:cubicBezTo>
                    <a:cubicBezTo>
                      <a:pt x="36" y="177"/>
                      <a:pt x="27" y="153"/>
                      <a:pt x="22" y="134"/>
                    </a:cubicBezTo>
                    <a:cubicBezTo>
                      <a:pt x="17" y="115"/>
                      <a:pt x="16" y="100"/>
                      <a:pt x="14" y="86"/>
                    </a:cubicBezTo>
                    <a:cubicBezTo>
                      <a:pt x="12" y="72"/>
                      <a:pt x="10" y="62"/>
                      <a:pt x="8" y="48"/>
                    </a:cubicBezTo>
                    <a:cubicBezTo>
                      <a:pt x="6" y="34"/>
                      <a:pt x="3" y="17"/>
                      <a:pt x="0" y="0"/>
                    </a:cubicBezTo>
                  </a:path>
                </a:pathLst>
              </a:custGeom>
              <a:noFill/>
              <a:ln w="28575" cap="flat" cmpd="sng">
                <a:solidFill>
                  <a:srgbClr val="B60023"/>
                </a:solidFill>
                <a:prstDash val="solid"/>
                <a:round/>
                <a:headEnd/>
                <a:tailEnd/>
              </a:ln>
              <a:effectLst/>
            </p:spPr>
            <p:txBody>
              <a:bodyPr wrap="none" lIns="274320" tIns="137160" bIns="41275" anchor="ctr"/>
              <a:lstStyle/>
              <a:p>
                <a:endParaRPr lang="en-US"/>
              </a:p>
            </p:txBody>
          </p:sp>
        </p:grpSp>
        <p:grpSp>
          <p:nvGrpSpPr>
            <p:cNvPr id="168" name="Group 36"/>
            <p:cNvGrpSpPr>
              <a:grpSpLocks/>
            </p:cNvGrpSpPr>
            <p:nvPr/>
          </p:nvGrpSpPr>
          <p:grpSpPr bwMode="auto">
            <a:xfrm rot="-6126669">
              <a:off x="4362" y="3047"/>
              <a:ext cx="498" cy="765"/>
              <a:chOff x="2505" y="3102"/>
              <a:chExt cx="498" cy="765"/>
            </a:xfrm>
          </p:grpSpPr>
          <p:sp>
            <p:nvSpPr>
              <p:cNvPr id="169" name="Rectangle 37"/>
              <p:cNvSpPr>
                <a:spLocks noChangeArrowheads="1"/>
              </p:cNvSpPr>
              <p:nvPr/>
            </p:nvSpPr>
            <p:spPr bwMode="auto">
              <a:xfrm rot="-20129813">
                <a:off x="2649" y="3186"/>
                <a:ext cx="105" cy="668"/>
              </a:xfrm>
              <a:prstGeom prst="rect">
                <a:avLst/>
              </a:prstGeom>
              <a:solidFill>
                <a:srgbClr val="DBDAC3"/>
              </a:solidFill>
              <a:ln w="9525" algn="ctr">
                <a:solidFill>
                  <a:schemeClr val="tx2"/>
                </a:solidFill>
                <a:miter lim="800000"/>
                <a:headEnd/>
                <a:tailEnd/>
              </a:ln>
              <a:effectLst/>
            </p:spPr>
            <p:txBody>
              <a:bodyPr wrap="none" lIns="274320" tIns="137160" bIns="41275" anchor="ctr"/>
              <a:lstStyle/>
              <a:p>
                <a:endParaRPr lang="en-US"/>
              </a:p>
            </p:txBody>
          </p:sp>
          <p:grpSp>
            <p:nvGrpSpPr>
              <p:cNvPr id="170" name="Group 38"/>
              <p:cNvGrpSpPr>
                <a:grpSpLocks/>
              </p:cNvGrpSpPr>
              <p:nvPr/>
            </p:nvGrpSpPr>
            <p:grpSpPr bwMode="auto">
              <a:xfrm>
                <a:off x="2505" y="3102"/>
                <a:ext cx="498" cy="765"/>
                <a:chOff x="2505" y="3102"/>
                <a:chExt cx="498" cy="765"/>
              </a:xfrm>
            </p:grpSpPr>
            <p:sp>
              <p:nvSpPr>
                <p:cNvPr id="171" name="Arc 39"/>
                <p:cNvSpPr>
                  <a:spLocks/>
                </p:cNvSpPr>
                <p:nvPr/>
              </p:nvSpPr>
              <p:spPr bwMode="auto">
                <a:xfrm rot="-20129813">
                  <a:off x="2885" y="3184"/>
                  <a:ext cx="118" cy="71"/>
                </a:xfrm>
                <a:custGeom>
                  <a:avLst/>
                  <a:gdLst>
                    <a:gd name="G0" fmla="+- 0 0 0"/>
                    <a:gd name="G1" fmla="+- 21599 0 0"/>
                    <a:gd name="G2" fmla="+- 21600 0 0"/>
                    <a:gd name="T0" fmla="*/ 220 w 21600"/>
                    <a:gd name="T1" fmla="*/ 0 h 21599"/>
                    <a:gd name="T2" fmla="*/ 21600 w 21600"/>
                    <a:gd name="T3" fmla="*/ 21599 h 21599"/>
                    <a:gd name="T4" fmla="*/ 0 w 21600"/>
                    <a:gd name="T5" fmla="*/ 21599 h 21599"/>
                  </a:gdLst>
                  <a:ahLst/>
                  <a:cxnLst>
                    <a:cxn ang="0">
                      <a:pos x="T0" y="T1"/>
                    </a:cxn>
                    <a:cxn ang="0">
                      <a:pos x="T2" y="T3"/>
                    </a:cxn>
                    <a:cxn ang="0">
                      <a:pos x="T4" y="T5"/>
                    </a:cxn>
                  </a:cxnLst>
                  <a:rect l="0" t="0" r="r" b="b"/>
                  <a:pathLst>
                    <a:path w="21600" h="21599" fill="none" extrusionOk="0">
                      <a:moveTo>
                        <a:pt x="219" y="0"/>
                      </a:moveTo>
                      <a:cubicBezTo>
                        <a:pt x="12062" y="120"/>
                        <a:pt x="21600" y="9755"/>
                        <a:pt x="21600" y="21599"/>
                      </a:cubicBezTo>
                    </a:path>
                    <a:path w="21600" h="21599" stroke="0" extrusionOk="0">
                      <a:moveTo>
                        <a:pt x="219" y="0"/>
                      </a:moveTo>
                      <a:cubicBezTo>
                        <a:pt x="12062" y="120"/>
                        <a:pt x="21600" y="9755"/>
                        <a:pt x="21600" y="21599"/>
                      </a:cubicBezTo>
                      <a:lnTo>
                        <a:pt x="0" y="21599"/>
                      </a:lnTo>
                      <a:close/>
                    </a:path>
                  </a:pathLst>
                </a:custGeom>
                <a:solidFill>
                  <a:srgbClr val="A7A7A7"/>
                </a:solidFill>
                <a:ln w="12700">
                  <a:solidFill>
                    <a:schemeClr val="tx2"/>
                  </a:solidFill>
                  <a:round/>
                  <a:headEnd/>
                  <a:tailEnd/>
                </a:ln>
                <a:effectLst/>
              </p:spPr>
              <p:txBody>
                <a:bodyPr wrap="none" lIns="274320" tIns="137160" bIns="41275" anchor="ctr"/>
                <a:lstStyle/>
                <a:p>
                  <a:endParaRPr lang="en-US"/>
                </a:p>
              </p:txBody>
            </p:sp>
            <p:sp>
              <p:nvSpPr>
                <p:cNvPr id="172" name="Rectangle 40"/>
                <p:cNvSpPr>
                  <a:spLocks noChangeArrowheads="1"/>
                </p:cNvSpPr>
                <p:nvPr/>
              </p:nvSpPr>
              <p:spPr bwMode="auto">
                <a:xfrm rot="12258499">
                  <a:off x="2796" y="3184"/>
                  <a:ext cx="105" cy="29"/>
                </a:xfrm>
                <a:prstGeom prst="rect">
                  <a:avLst/>
                </a:prstGeom>
                <a:solidFill>
                  <a:srgbClr val="A7A7A7"/>
                </a:solidFill>
                <a:ln w="9525" algn="ctr">
                  <a:noFill/>
                  <a:miter lim="800000"/>
                  <a:headEnd/>
                  <a:tailEnd/>
                </a:ln>
                <a:effectLst/>
              </p:spPr>
              <p:txBody>
                <a:bodyPr rot="10800000" vert="eaVert" wrap="none" lIns="274320" tIns="137160" bIns="41275" anchor="ctr"/>
                <a:lstStyle/>
                <a:p>
                  <a:pPr algn="ctr"/>
                  <a:endParaRPr lang="en-US" sz="1600">
                    <a:latin typeface="Arial" charset="0"/>
                  </a:endParaRPr>
                </a:p>
              </p:txBody>
            </p:sp>
            <p:sp>
              <p:nvSpPr>
                <p:cNvPr id="173" name="Rectangle 41"/>
                <p:cNvSpPr>
                  <a:spLocks noChangeArrowheads="1"/>
                </p:cNvSpPr>
                <p:nvPr/>
              </p:nvSpPr>
              <p:spPr bwMode="auto">
                <a:xfrm rot="-20129813">
                  <a:off x="2579" y="3440"/>
                  <a:ext cx="263" cy="108"/>
                </a:xfrm>
                <a:prstGeom prst="rect">
                  <a:avLst/>
                </a:prstGeom>
                <a:solidFill>
                  <a:srgbClr val="A7A7A7"/>
                </a:solidFill>
                <a:ln w="12700" algn="ctr">
                  <a:solidFill>
                    <a:schemeClr val="tx2"/>
                  </a:solidFill>
                  <a:miter lim="800000"/>
                  <a:headEnd/>
                  <a:tailEnd/>
                </a:ln>
                <a:effectLst/>
              </p:spPr>
              <p:txBody>
                <a:bodyPr wrap="none" lIns="274320" tIns="137160" bIns="41275" anchor="ctr"/>
                <a:lstStyle/>
                <a:p>
                  <a:endParaRPr lang="en-US"/>
                </a:p>
              </p:txBody>
            </p:sp>
            <p:sp>
              <p:nvSpPr>
                <p:cNvPr id="174" name="Line 42"/>
                <p:cNvSpPr>
                  <a:spLocks noChangeShapeType="1"/>
                </p:cNvSpPr>
                <p:nvPr/>
              </p:nvSpPr>
              <p:spPr bwMode="auto">
                <a:xfrm rot="1470187" flipH="1">
                  <a:off x="2591" y="3841"/>
                  <a:ext cx="15" cy="26"/>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75" name="Line 43"/>
                <p:cNvSpPr>
                  <a:spLocks noChangeShapeType="1"/>
                </p:cNvSpPr>
                <p:nvPr/>
              </p:nvSpPr>
              <p:spPr bwMode="auto">
                <a:xfrm rot="-20129813">
                  <a:off x="2509" y="3803"/>
                  <a:ext cx="12" cy="26"/>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76" name="Line 44"/>
                <p:cNvSpPr>
                  <a:spLocks noChangeShapeType="1"/>
                </p:cNvSpPr>
                <p:nvPr/>
              </p:nvSpPr>
              <p:spPr bwMode="auto">
                <a:xfrm rot="-20129813">
                  <a:off x="2512" y="3847"/>
                  <a:ext cx="78" cy="0"/>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77" name="Line 45"/>
                <p:cNvSpPr>
                  <a:spLocks noChangeShapeType="1"/>
                </p:cNvSpPr>
                <p:nvPr/>
              </p:nvSpPr>
              <p:spPr bwMode="auto">
                <a:xfrm rot="-20129813">
                  <a:off x="2713" y="3441"/>
                  <a:ext cx="0" cy="108"/>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78" name="Line 46"/>
                <p:cNvSpPr>
                  <a:spLocks noChangeShapeType="1"/>
                </p:cNvSpPr>
                <p:nvPr/>
              </p:nvSpPr>
              <p:spPr bwMode="auto">
                <a:xfrm rot="-20129813">
                  <a:off x="2674" y="3216"/>
                  <a:ext cx="323" cy="1"/>
                </a:xfrm>
                <a:prstGeom prst="line">
                  <a:avLst/>
                </a:prstGeom>
                <a:noFill/>
                <a:ln w="19050">
                  <a:solidFill>
                    <a:schemeClr val="tx2"/>
                  </a:solidFill>
                  <a:round/>
                  <a:headEnd/>
                  <a:tailEnd/>
                </a:ln>
                <a:effectLst/>
              </p:spPr>
              <p:txBody>
                <a:bodyPr wrap="none" lIns="274320" tIns="137160" bIns="41275" anchor="ctr"/>
                <a:lstStyle/>
                <a:p>
                  <a:endParaRPr lang="en-US"/>
                </a:p>
              </p:txBody>
            </p:sp>
            <p:sp>
              <p:nvSpPr>
                <p:cNvPr id="179" name="Line 47"/>
                <p:cNvSpPr>
                  <a:spLocks noChangeShapeType="1"/>
                </p:cNvSpPr>
                <p:nvPr/>
              </p:nvSpPr>
              <p:spPr bwMode="auto">
                <a:xfrm rot="1470187" flipV="1">
                  <a:off x="2897" y="3161"/>
                  <a:ext cx="0" cy="34"/>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80" name="Arc 48"/>
                <p:cNvSpPr>
                  <a:spLocks/>
                </p:cNvSpPr>
                <p:nvPr/>
              </p:nvSpPr>
              <p:spPr bwMode="auto">
                <a:xfrm rot="1470187" flipH="1">
                  <a:off x="2703" y="3102"/>
                  <a:ext cx="117" cy="71"/>
                </a:xfrm>
                <a:custGeom>
                  <a:avLst/>
                  <a:gdLst>
                    <a:gd name="G0" fmla="+- 0 0 0"/>
                    <a:gd name="G1" fmla="+- 21599 0 0"/>
                    <a:gd name="G2" fmla="+- 21600 0 0"/>
                    <a:gd name="T0" fmla="*/ 220 w 21600"/>
                    <a:gd name="T1" fmla="*/ 0 h 21599"/>
                    <a:gd name="T2" fmla="*/ 21600 w 21600"/>
                    <a:gd name="T3" fmla="*/ 21599 h 21599"/>
                    <a:gd name="T4" fmla="*/ 0 w 21600"/>
                    <a:gd name="T5" fmla="*/ 21599 h 21599"/>
                  </a:gdLst>
                  <a:ahLst/>
                  <a:cxnLst>
                    <a:cxn ang="0">
                      <a:pos x="T0" y="T1"/>
                    </a:cxn>
                    <a:cxn ang="0">
                      <a:pos x="T2" y="T3"/>
                    </a:cxn>
                    <a:cxn ang="0">
                      <a:pos x="T4" y="T5"/>
                    </a:cxn>
                  </a:cxnLst>
                  <a:rect l="0" t="0" r="r" b="b"/>
                  <a:pathLst>
                    <a:path w="21600" h="21599" fill="none" extrusionOk="0">
                      <a:moveTo>
                        <a:pt x="219" y="0"/>
                      </a:moveTo>
                      <a:cubicBezTo>
                        <a:pt x="12062" y="120"/>
                        <a:pt x="21600" y="9755"/>
                        <a:pt x="21600" y="21599"/>
                      </a:cubicBezTo>
                    </a:path>
                    <a:path w="21600" h="21599" stroke="0" extrusionOk="0">
                      <a:moveTo>
                        <a:pt x="219" y="0"/>
                      </a:moveTo>
                      <a:cubicBezTo>
                        <a:pt x="12062" y="120"/>
                        <a:pt x="21600" y="9755"/>
                        <a:pt x="21600" y="21599"/>
                      </a:cubicBezTo>
                      <a:lnTo>
                        <a:pt x="0" y="21599"/>
                      </a:lnTo>
                      <a:close/>
                    </a:path>
                  </a:pathLst>
                </a:custGeom>
                <a:solidFill>
                  <a:srgbClr val="A7A7A7"/>
                </a:solidFill>
                <a:ln w="12700">
                  <a:solidFill>
                    <a:schemeClr val="tx2"/>
                  </a:solidFill>
                  <a:round/>
                  <a:headEnd/>
                  <a:tailEnd/>
                </a:ln>
                <a:effectLst/>
              </p:spPr>
              <p:txBody>
                <a:bodyPr wrap="none" lIns="274320" tIns="137160" bIns="41275" anchor="ctr"/>
                <a:lstStyle/>
                <a:p>
                  <a:endParaRPr lang="en-US"/>
                </a:p>
              </p:txBody>
            </p:sp>
            <p:sp>
              <p:nvSpPr>
                <p:cNvPr id="181" name="Line 49"/>
                <p:cNvSpPr>
                  <a:spLocks noChangeShapeType="1"/>
                </p:cNvSpPr>
                <p:nvPr/>
              </p:nvSpPr>
              <p:spPr bwMode="auto">
                <a:xfrm rot="1470187" flipV="1">
                  <a:off x="2822" y="3129"/>
                  <a:ext cx="0" cy="34"/>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82" name="Line 50"/>
                <p:cNvSpPr>
                  <a:spLocks noChangeShapeType="1"/>
                </p:cNvSpPr>
                <p:nvPr/>
              </p:nvSpPr>
              <p:spPr bwMode="auto">
                <a:xfrm rot="-20129813">
                  <a:off x="2812" y="3179"/>
                  <a:ext cx="81" cy="0"/>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83" name="Line 51"/>
                <p:cNvSpPr>
                  <a:spLocks noChangeShapeType="1"/>
                </p:cNvSpPr>
                <p:nvPr/>
              </p:nvSpPr>
              <p:spPr bwMode="auto">
                <a:xfrm rot="-20129813" flipH="1" flipV="1">
                  <a:off x="2525" y="3766"/>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84" name="Line 52"/>
                <p:cNvSpPr>
                  <a:spLocks noChangeShapeType="1"/>
                </p:cNvSpPr>
                <p:nvPr/>
              </p:nvSpPr>
              <p:spPr bwMode="auto">
                <a:xfrm rot="-20129813" flipH="1" flipV="1">
                  <a:off x="2546" y="3717"/>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85" name="Line 53"/>
                <p:cNvSpPr>
                  <a:spLocks noChangeShapeType="1"/>
                </p:cNvSpPr>
                <p:nvPr/>
              </p:nvSpPr>
              <p:spPr bwMode="auto">
                <a:xfrm rot="-20129813" flipH="1" flipV="1">
                  <a:off x="2568" y="3669"/>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86" name="Line 54"/>
                <p:cNvSpPr>
                  <a:spLocks noChangeShapeType="1"/>
                </p:cNvSpPr>
                <p:nvPr/>
              </p:nvSpPr>
              <p:spPr bwMode="auto">
                <a:xfrm rot="-20129813" flipH="1" flipV="1">
                  <a:off x="2590" y="3621"/>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87" name="Line 55"/>
                <p:cNvSpPr>
                  <a:spLocks noChangeShapeType="1"/>
                </p:cNvSpPr>
                <p:nvPr/>
              </p:nvSpPr>
              <p:spPr bwMode="auto">
                <a:xfrm rot="-20129813" flipH="1" flipV="1">
                  <a:off x="2612" y="3572"/>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88" name="Line 56"/>
                <p:cNvSpPr>
                  <a:spLocks noChangeShapeType="1"/>
                </p:cNvSpPr>
                <p:nvPr/>
              </p:nvSpPr>
              <p:spPr bwMode="auto">
                <a:xfrm rot="-20129813" flipH="1" flipV="1">
                  <a:off x="2665" y="3552"/>
                  <a:ext cx="68" cy="32"/>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89" name="Line 57"/>
                <p:cNvSpPr>
                  <a:spLocks noChangeShapeType="1"/>
                </p:cNvSpPr>
                <p:nvPr/>
              </p:nvSpPr>
              <p:spPr bwMode="auto">
                <a:xfrm rot="-20129813" flipH="1" flipV="1">
                  <a:off x="2692" y="3395"/>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90" name="Line 58"/>
                <p:cNvSpPr>
                  <a:spLocks noChangeShapeType="1"/>
                </p:cNvSpPr>
                <p:nvPr/>
              </p:nvSpPr>
              <p:spPr bwMode="auto">
                <a:xfrm rot="-20129813" flipH="1" flipV="1">
                  <a:off x="2713" y="3346"/>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91" name="Line 59"/>
                <p:cNvSpPr>
                  <a:spLocks noChangeShapeType="1"/>
                </p:cNvSpPr>
                <p:nvPr/>
              </p:nvSpPr>
              <p:spPr bwMode="auto">
                <a:xfrm rot="-20129813" flipH="1" flipV="1">
                  <a:off x="2735" y="3298"/>
                  <a:ext cx="105" cy="53"/>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92" name="Line 60"/>
                <p:cNvSpPr>
                  <a:spLocks noChangeShapeType="1"/>
                </p:cNvSpPr>
                <p:nvPr/>
              </p:nvSpPr>
              <p:spPr bwMode="auto">
                <a:xfrm rot="-20129813" flipH="1" flipV="1">
                  <a:off x="2786" y="3271"/>
                  <a:ext cx="71" cy="38"/>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93" name="Line 61"/>
                <p:cNvSpPr>
                  <a:spLocks noChangeShapeType="1"/>
                </p:cNvSpPr>
                <p:nvPr/>
              </p:nvSpPr>
              <p:spPr bwMode="auto">
                <a:xfrm rot="-20129813">
                  <a:off x="2764" y="3269"/>
                  <a:ext cx="105" cy="0"/>
                </a:xfrm>
                <a:prstGeom prst="line">
                  <a:avLst/>
                </a:prstGeom>
                <a:noFill/>
                <a:ln w="9525">
                  <a:solidFill>
                    <a:schemeClr val="tx2"/>
                  </a:solidFill>
                  <a:round/>
                  <a:headEnd/>
                  <a:tailEnd/>
                </a:ln>
                <a:effectLst/>
              </p:spPr>
              <p:txBody>
                <a:bodyPr wrap="none" lIns="274320" tIns="137160" bIns="41275" anchor="ctr"/>
                <a:lstStyle/>
                <a:p>
                  <a:endParaRPr lang="en-US"/>
                </a:p>
              </p:txBody>
            </p:sp>
            <p:sp>
              <p:nvSpPr>
                <p:cNvPr id="194" name="AutoShape 62"/>
                <p:cNvSpPr>
                  <a:spLocks noChangeArrowheads="1"/>
                </p:cNvSpPr>
                <p:nvPr/>
              </p:nvSpPr>
              <p:spPr bwMode="auto">
                <a:xfrm rot="1504919">
                  <a:off x="2505" y="3821"/>
                  <a:ext cx="106" cy="27"/>
                </a:xfrm>
                <a:custGeom>
                  <a:avLst/>
                  <a:gdLst>
                    <a:gd name="G0" fmla="+- 3347 0 0"/>
                    <a:gd name="G1" fmla="+- 21600 0 3347"/>
                    <a:gd name="G2" fmla="*/ 3347 1 2"/>
                    <a:gd name="G3" fmla="+- 21600 0 G2"/>
                    <a:gd name="G4" fmla="+/ 3347 21600 2"/>
                    <a:gd name="G5" fmla="+/ G1 0 2"/>
                    <a:gd name="G6" fmla="*/ 21600 21600 3347"/>
                    <a:gd name="G7" fmla="*/ G6 1 2"/>
                    <a:gd name="G8" fmla="+- 21600 0 G7"/>
                    <a:gd name="G9" fmla="*/ 21600 1 2"/>
                    <a:gd name="G10" fmla="+- 3347 0 G9"/>
                    <a:gd name="G11" fmla="?: G10 G8 0"/>
                    <a:gd name="G12" fmla="?: G10 G7 21600"/>
                    <a:gd name="T0" fmla="*/ 19926 w 21600"/>
                    <a:gd name="T1" fmla="*/ 10800 h 21600"/>
                    <a:gd name="T2" fmla="*/ 10800 w 21600"/>
                    <a:gd name="T3" fmla="*/ 21600 h 21600"/>
                    <a:gd name="T4" fmla="*/ 1674 w 21600"/>
                    <a:gd name="T5" fmla="*/ 10800 h 21600"/>
                    <a:gd name="T6" fmla="*/ 10800 w 21600"/>
                    <a:gd name="T7" fmla="*/ 0 h 21600"/>
                    <a:gd name="T8" fmla="*/ 3474 w 21600"/>
                    <a:gd name="T9" fmla="*/ 3474 h 21600"/>
                    <a:gd name="T10" fmla="*/ 18126 w 21600"/>
                    <a:gd name="T11" fmla="*/ 18126 h 21600"/>
                  </a:gdLst>
                  <a:ahLst/>
                  <a:cxnLst>
                    <a:cxn ang="0">
                      <a:pos x="T0" y="T1"/>
                    </a:cxn>
                    <a:cxn ang="0">
                      <a:pos x="T2" y="T3"/>
                    </a:cxn>
                    <a:cxn ang="0">
                      <a:pos x="T4" y="T5"/>
                    </a:cxn>
                    <a:cxn ang="0">
                      <a:pos x="T6" y="T7"/>
                    </a:cxn>
                  </a:cxnLst>
                  <a:rect l="T8" t="T9" r="T10" b="T11"/>
                  <a:pathLst>
                    <a:path w="21600" h="21600">
                      <a:moveTo>
                        <a:pt x="0" y="0"/>
                      </a:moveTo>
                      <a:lnTo>
                        <a:pt x="3347" y="21600"/>
                      </a:lnTo>
                      <a:lnTo>
                        <a:pt x="18253" y="21600"/>
                      </a:lnTo>
                      <a:lnTo>
                        <a:pt x="21600" y="0"/>
                      </a:lnTo>
                      <a:close/>
                    </a:path>
                  </a:pathLst>
                </a:custGeom>
                <a:solidFill>
                  <a:srgbClr val="A7A7A7"/>
                </a:solidFill>
                <a:ln w="9525" algn="ctr">
                  <a:solidFill>
                    <a:schemeClr val="tx2"/>
                  </a:solidFill>
                  <a:miter lim="800000"/>
                  <a:headEnd/>
                  <a:tailEnd/>
                </a:ln>
                <a:effectLst/>
              </p:spPr>
              <p:txBody>
                <a:bodyPr wrap="none" lIns="274320" tIns="137160" bIns="41275" anchor="ctr"/>
                <a:lstStyle/>
                <a:p>
                  <a:endParaRPr lang="en-US"/>
                </a:p>
              </p:txBody>
            </p:sp>
          </p:grpSp>
        </p:grpSp>
      </p:grpSp>
      <p:grpSp>
        <p:nvGrpSpPr>
          <p:cNvPr id="204" name="Group 203"/>
          <p:cNvGrpSpPr/>
          <p:nvPr/>
        </p:nvGrpSpPr>
        <p:grpSpPr>
          <a:xfrm>
            <a:off x="4973941" y="4271652"/>
            <a:ext cx="867840" cy="867840"/>
            <a:chOff x="4113885" y="2922495"/>
            <a:chExt cx="916230" cy="916230"/>
          </a:xfrm>
        </p:grpSpPr>
        <p:sp>
          <p:nvSpPr>
            <p:cNvPr id="205" name="Oval 204"/>
            <p:cNvSpPr/>
            <p:nvPr/>
          </p:nvSpPr>
          <p:spPr bwMode="auto">
            <a:xfrm>
              <a:off x="4113885" y="2922495"/>
              <a:ext cx="916230" cy="916230"/>
            </a:xfrm>
            <a:prstGeom prst="ellipse">
              <a:avLst/>
            </a:prstGeom>
            <a:solidFill>
              <a:srgbClr val="BC4C00"/>
            </a:solidFill>
            <a:ln w="22225" cap="flat" cmpd="sng" algn="ctr">
              <a:solidFill>
                <a:srgbClr val="9A3E00"/>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06" name="Oval 205"/>
            <p:cNvSpPr/>
            <p:nvPr/>
          </p:nvSpPr>
          <p:spPr bwMode="auto">
            <a:xfrm>
              <a:off x="4162276" y="2970886"/>
              <a:ext cx="819449" cy="819449"/>
            </a:xfrm>
            <a:prstGeom prst="ellipse">
              <a:avLst/>
            </a:prstGeom>
            <a:gradFill rotWithShape="1">
              <a:gsLst>
                <a:gs pos="0">
                  <a:srgbClr val="CCCCFF"/>
                </a:gs>
                <a:gs pos="17999">
                  <a:srgbClr val="99CCFF"/>
                </a:gs>
                <a:gs pos="36000">
                  <a:srgbClr val="9966FF"/>
                </a:gs>
                <a:gs pos="61000">
                  <a:srgbClr val="CC99FF"/>
                </a:gs>
                <a:gs pos="82001">
                  <a:srgbClr val="99CCFF"/>
                </a:gs>
                <a:gs pos="100000">
                  <a:srgbClr val="CCCCFF"/>
                </a:gs>
              </a:gsLst>
              <a:path path="shape">
                <a:fillToRect l="50000" t="50000" r="50000" b="50000"/>
              </a:path>
            </a:gradFill>
            <a:ln w="19050" algn="ctr">
              <a:solidFill>
                <a:srgbClr val="9A3E00"/>
              </a:solidFill>
              <a:round/>
              <a:headEnd/>
              <a:tailEnd type="none" w="lg" len="lg"/>
            </a:ln>
            <a:effectLst/>
          </p:spPr>
          <p:txBody>
            <a:bodyPr wrap="none" lIns="0" tIns="0" rIns="0" bIns="0" anchor="ctr"/>
            <a:lstStyle/>
            <a:p>
              <a:pPr algn="ctr"/>
              <a:r>
                <a:rPr lang="en-US" sz="2000" b="1" dirty="0">
                  <a:latin typeface="+mn-lt"/>
                </a:rPr>
                <a:t>Bulb</a:t>
              </a:r>
            </a:p>
          </p:txBody>
        </p:sp>
      </p:grpSp>
      <p:grpSp>
        <p:nvGrpSpPr>
          <p:cNvPr id="207" name="Group 206"/>
          <p:cNvGrpSpPr/>
          <p:nvPr/>
        </p:nvGrpSpPr>
        <p:grpSpPr>
          <a:xfrm>
            <a:off x="7477110" y="4271652"/>
            <a:ext cx="867840" cy="867840"/>
            <a:chOff x="4113885" y="2922495"/>
            <a:chExt cx="916230" cy="916230"/>
          </a:xfrm>
        </p:grpSpPr>
        <p:sp>
          <p:nvSpPr>
            <p:cNvPr id="208" name="Oval 207"/>
            <p:cNvSpPr/>
            <p:nvPr/>
          </p:nvSpPr>
          <p:spPr bwMode="auto">
            <a:xfrm>
              <a:off x="4113885" y="2922495"/>
              <a:ext cx="916230" cy="916230"/>
            </a:xfrm>
            <a:prstGeom prst="ellipse">
              <a:avLst/>
            </a:prstGeom>
            <a:solidFill>
              <a:srgbClr val="BC4C00"/>
            </a:solidFill>
            <a:ln w="22225" cap="flat" cmpd="sng" algn="ctr">
              <a:solidFill>
                <a:srgbClr val="9A3E00"/>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09" name="Oval 208"/>
            <p:cNvSpPr/>
            <p:nvPr/>
          </p:nvSpPr>
          <p:spPr bwMode="auto">
            <a:xfrm>
              <a:off x="4162276" y="2970886"/>
              <a:ext cx="819449" cy="819449"/>
            </a:xfrm>
            <a:prstGeom prst="ellipse">
              <a:avLst/>
            </a:prstGeom>
            <a:gradFill rotWithShape="1">
              <a:gsLst>
                <a:gs pos="0">
                  <a:srgbClr val="CCCCFF"/>
                </a:gs>
                <a:gs pos="17999">
                  <a:srgbClr val="99CCFF"/>
                </a:gs>
                <a:gs pos="36000">
                  <a:srgbClr val="9966FF"/>
                </a:gs>
                <a:gs pos="61000">
                  <a:srgbClr val="CC99FF"/>
                </a:gs>
                <a:gs pos="82001">
                  <a:srgbClr val="99CCFF"/>
                </a:gs>
                <a:gs pos="100000">
                  <a:srgbClr val="CCCCFF"/>
                </a:gs>
              </a:gsLst>
              <a:path path="shape">
                <a:fillToRect l="50000" t="50000" r="50000" b="50000"/>
              </a:path>
            </a:gradFill>
            <a:ln w="19050" algn="ctr">
              <a:solidFill>
                <a:srgbClr val="9A3E00"/>
              </a:solidFill>
              <a:round/>
              <a:headEnd/>
              <a:tailEnd type="none" w="lg" len="lg"/>
            </a:ln>
            <a:effectLst/>
          </p:spPr>
          <p:txBody>
            <a:bodyPr wrap="none" lIns="0" tIns="0" rIns="0" bIns="0" anchor="ctr"/>
            <a:lstStyle/>
            <a:p>
              <a:pPr algn="ctr"/>
              <a:r>
                <a:rPr lang="en-US" sz="2000" b="1" dirty="0">
                  <a:latin typeface="+mn-lt"/>
                </a:rPr>
                <a:t>Bulb</a:t>
              </a:r>
            </a:p>
          </p:txBody>
        </p:sp>
      </p:grpSp>
      <p:sp>
        <p:nvSpPr>
          <p:cNvPr id="210" name="Text Box 67"/>
          <p:cNvSpPr txBox="1">
            <a:spLocks noChangeArrowheads="1"/>
          </p:cNvSpPr>
          <p:nvPr/>
        </p:nvSpPr>
        <p:spPr bwMode="auto">
          <a:xfrm>
            <a:off x="4447699" y="4829979"/>
            <a:ext cx="512000" cy="426399"/>
          </a:xfrm>
          <a:prstGeom prst="rect">
            <a:avLst/>
          </a:prstGeom>
          <a:noFill/>
          <a:ln w="38100" algn="ctr">
            <a:noFill/>
            <a:miter lim="800000"/>
            <a:headEnd/>
            <a:tailEnd type="none" w="lg" len="lg"/>
          </a:ln>
          <a:effectLst/>
        </p:spPr>
        <p:txBody>
          <a:bodyPr wrap="none" lIns="274320" tIns="137160" bIns="41275" anchor="ctr" anchorCtr="1">
            <a:spAutoFit/>
          </a:bodyPr>
          <a:lstStyle/>
          <a:p>
            <a:pPr algn="ctr" defTabSz="822325" eaLnBrk="1" hangingPunct="1">
              <a:lnSpc>
                <a:spcPct val="80000"/>
              </a:lnSpc>
              <a:spcBef>
                <a:spcPct val="50000"/>
              </a:spcBef>
            </a:pPr>
            <a:r>
              <a:rPr lang="en-US" sz="2000" b="1" dirty="0">
                <a:latin typeface="Arial" charset="0"/>
              </a:rPr>
              <a:t>8</a:t>
            </a:r>
          </a:p>
        </p:txBody>
      </p:sp>
      <p:sp>
        <p:nvSpPr>
          <p:cNvPr id="211" name="Text Box 67"/>
          <p:cNvSpPr txBox="1">
            <a:spLocks noChangeArrowheads="1"/>
          </p:cNvSpPr>
          <p:nvPr/>
        </p:nvSpPr>
        <p:spPr bwMode="auto">
          <a:xfrm>
            <a:off x="4376367" y="2762008"/>
            <a:ext cx="654667" cy="426399"/>
          </a:xfrm>
          <a:prstGeom prst="rect">
            <a:avLst/>
          </a:prstGeom>
          <a:noFill/>
          <a:ln w="38100" algn="ctr">
            <a:noFill/>
            <a:miter lim="800000"/>
            <a:headEnd/>
            <a:tailEnd type="none" w="lg" len="lg"/>
          </a:ln>
          <a:effectLst/>
        </p:spPr>
        <p:txBody>
          <a:bodyPr wrap="none" lIns="274320" tIns="137160" bIns="41275" anchor="ctr" anchorCtr="1">
            <a:spAutoFit/>
          </a:bodyPr>
          <a:lstStyle/>
          <a:p>
            <a:pPr algn="ctr" defTabSz="822325" eaLnBrk="1" hangingPunct="1">
              <a:lnSpc>
                <a:spcPct val="80000"/>
              </a:lnSpc>
              <a:spcBef>
                <a:spcPct val="50000"/>
              </a:spcBef>
            </a:pPr>
            <a:r>
              <a:rPr lang="en-US" sz="2000" b="1" dirty="0">
                <a:latin typeface="Arial" charset="0"/>
              </a:rPr>
              <a:t>10</a:t>
            </a:r>
          </a:p>
        </p:txBody>
      </p:sp>
      <p:grpSp>
        <p:nvGrpSpPr>
          <p:cNvPr id="9" name="Group 8"/>
          <p:cNvGrpSpPr/>
          <p:nvPr/>
        </p:nvGrpSpPr>
        <p:grpSpPr>
          <a:xfrm>
            <a:off x="3971925" y="4679959"/>
            <a:ext cx="3255851" cy="1978016"/>
            <a:chOff x="4010025" y="4679959"/>
            <a:chExt cx="3255851" cy="1978016"/>
          </a:xfrm>
        </p:grpSpPr>
        <p:sp>
          <p:nvSpPr>
            <p:cNvPr id="5" name="Oval 4"/>
            <p:cNvSpPr/>
            <p:nvPr/>
          </p:nvSpPr>
          <p:spPr bwMode="auto">
            <a:xfrm>
              <a:off x="6236437" y="4679959"/>
              <a:ext cx="1029439" cy="430906"/>
            </a:xfrm>
            <a:prstGeom prst="ellipse">
              <a:avLst/>
            </a:prstGeom>
            <a:noFill/>
            <a:ln w="25400" cap="flat" cmpd="sng" algn="ctr">
              <a:solidFill>
                <a:srgbClr val="0000FF"/>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cxnSp>
          <p:nvCxnSpPr>
            <p:cNvPr id="8" name="Straight Connector 7"/>
            <p:cNvCxnSpPr/>
            <p:nvPr/>
          </p:nvCxnSpPr>
          <p:spPr bwMode="auto">
            <a:xfrm flipH="1">
              <a:off x="5895977" y="5047760"/>
              <a:ext cx="491218" cy="870441"/>
            </a:xfrm>
            <a:prstGeom prst="line">
              <a:avLst/>
            </a:prstGeom>
            <a:solidFill>
              <a:schemeClr val="accent1"/>
            </a:solidFill>
            <a:ln w="25400" cap="flat" cmpd="sng" algn="ctr">
              <a:solidFill>
                <a:srgbClr val="0000FF"/>
              </a:solidFill>
              <a:prstDash val="solid"/>
              <a:round/>
              <a:headEnd type="none" w="med" len="med"/>
              <a:tailEnd type="none" w="med" len="med"/>
            </a:ln>
            <a:effectLst/>
          </p:spPr>
        </p:cxnSp>
        <p:sp>
          <p:nvSpPr>
            <p:cNvPr id="121" name="Oval 120"/>
            <p:cNvSpPr/>
            <p:nvPr/>
          </p:nvSpPr>
          <p:spPr bwMode="auto">
            <a:xfrm>
              <a:off x="4010025" y="5894165"/>
              <a:ext cx="2853131" cy="763810"/>
            </a:xfrm>
            <a:prstGeom prst="ellipse">
              <a:avLst/>
            </a:prstGeom>
            <a:noFill/>
            <a:ln w="25400" cap="flat" cmpd="sng" algn="ctr">
              <a:solidFill>
                <a:srgbClr val="0000FF"/>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sp>
        <p:nvSpPr>
          <p:cNvPr id="6" name="Freeform 5"/>
          <p:cNvSpPr/>
          <p:nvPr/>
        </p:nvSpPr>
        <p:spPr bwMode="auto">
          <a:xfrm>
            <a:off x="6296026" y="4861267"/>
            <a:ext cx="672084" cy="91734"/>
          </a:xfrm>
          <a:custGeom>
            <a:avLst/>
            <a:gdLst>
              <a:gd name="connsiteX0" fmla="*/ 0 w 672084"/>
              <a:gd name="connsiteY0" fmla="*/ 10771 h 91734"/>
              <a:gd name="connsiteX1" fmla="*/ 0 w 672084"/>
              <a:gd name="connsiteY1" fmla="*/ 10771 h 91734"/>
              <a:gd name="connsiteX2" fmla="*/ 147638 w 672084"/>
              <a:gd name="connsiteY2" fmla="*/ 6009 h 91734"/>
              <a:gd name="connsiteX3" fmla="*/ 195263 w 672084"/>
              <a:gd name="connsiteY3" fmla="*/ 6009 h 91734"/>
              <a:gd name="connsiteX4" fmla="*/ 209550 w 672084"/>
              <a:gd name="connsiteY4" fmla="*/ 15534 h 91734"/>
              <a:gd name="connsiteX5" fmla="*/ 238125 w 672084"/>
              <a:gd name="connsiteY5" fmla="*/ 25059 h 91734"/>
              <a:gd name="connsiteX6" fmla="*/ 366713 w 672084"/>
              <a:gd name="connsiteY6" fmla="*/ 20296 h 91734"/>
              <a:gd name="connsiteX7" fmla="*/ 381000 w 672084"/>
              <a:gd name="connsiteY7" fmla="*/ 10771 h 91734"/>
              <a:gd name="connsiteX8" fmla="*/ 395288 w 672084"/>
              <a:gd name="connsiteY8" fmla="*/ 6009 h 91734"/>
              <a:gd name="connsiteX9" fmla="*/ 438150 w 672084"/>
              <a:gd name="connsiteY9" fmla="*/ 15534 h 91734"/>
              <a:gd name="connsiteX10" fmla="*/ 452438 w 672084"/>
              <a:gd name="connsiteY10" fmla="*/ 25059 h 91734"/>
              <a:gd name="connsiteX11" fmla="*/ 500063 w 672084"/>
              <a:gd name="connsiteY11" fmla="*/ 29821 h 91734"/>
              <a:gd name="connsiteX12" fmla="*/ 561975 w 672084"/>
              <a:gd name="connsiteY12" fmla="*/ 25059 h 91734"/>
              <a:gd name="connsiteX13" fmla="*/ 623888 w 672084"/>
              <a:gd name="connsiteY13" fmla="*/ 34584 h 91734"/>
              <a:gd name="connsiteX14" fmla="*/ 657225 w 672084"/>
              <a:gd name="connsiteY14" fmla="*/ 39346 h 91734"/>
              <a:gd name="connsiteX15" fmla="*/ 671513 w 672084"/>
              <a:gd name="connsiteY15" fmla="*/ 48871 h 91734"/>
              <a:gd name="connsiteX16" fmla="*/ 642938 w 672084"/>
              <a:gd name="connsiteY16" fmla="*/ 58396 h 91734"/>
              <a:gd name="connsiteX17" fmla="*/ 614363 w 672084"/>
              <a:gd name="connsiteY17" fmla="*/ 67921 h 91734"/>
              <a:gd name="connsiteX18" fmla="*/ 561975 w 672084"/>
              <a:gd name="connsiteY18" fmla="*/ 72684 h 91734"/>
              <a:gd name="connsiteX19" fmla="*/ 528638 w 672084"/>
              <a:gd name="connsiteY19" fmla="*/ 77446 h 91734"/>
              <a:gd name="connsiteX20" fmla="*/ 514350 w 672084"/>
              <a:gd name="connsiteY20" fmla="*/ 82209 h 91734"/>
              <a:gd name="connsiteX21" fmla="*/ 457200 w 672084"/>
              <a:gd name="connsiteY21" fmla="*/ 91734 h 91734"/>
              <a:gd name="connsiteX22" fmla="*/ 214313 w 672084"/>
              <a:gd name="connsiteY22" fmla="*/ 82209 h 91734"/>
              <a:gd name="connsiteX23" fmla="*/ 200025 w 672084"/>
              <a:gd name="connsiteY23" fmla="*/ 77446 h 91734"/>
              <a:gd name="connsiteX24" fmla="*/ 180975 w 672084"/>
              <a:gd name="connsiteY24" fmla="*/ 72684 h 91734"/>
              <a:gd name="connsiteX25" fmla="*/ 119063 w 672084"/>
              <a:gd name="connsiteY25" fmla="*/ 58396 h 91734"/>
              <a:gd name="connsiteX26" fmla="*/ 76200 w 672084"/>
              <a:gd name="connsiteY26" fmla="*/ 44109 h 91734"/>
              <a:gd name="connsiteX27" fmla="*/ 52388 w 672084"/>
              <a:gd name="connsiteY27" fmla="*/ 39346 h 91734"/>
              <a:gd name="connsiteX28" fmla="*/ 33338 w 672084"/>
              <a:gd name="connsiteY28" fmla="*/ 34584 h 91734"/>
              <a:gd name="connsiteX29" fmla="*/ 0 w 672084"/>
              <a:gd name="connsiteY29" fmla="*/ 10771 h 9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2084" h="91734">
                <a:moveTo>
                  <a:pt x="0" y="10771"/>
                </a:moveTo>
                <a:lnTo>
                  <a:pt x="0" y="10771"/>
                </a:lnTo>
                <a:cubicBezTo>
                  <a:pt x="49213" y="9184"/>
                  <a:pt x="98480" y="8818"/>
                  <a:pt x="147638" y="6009"/>
                </a:cubicBezTo>
                <a:cubicBezTo>
                  <a:pt x="200545" y="2986"/>
                  <a:pt x="124103" y="-5852"/>
                  <a:pt x="195263" y="6009"/>
                </a:cubicBezTo>
                <a:cubicBezTo>
                  <a:pt x="200025" y="9184"/>
                  <a:pt x="204320" y="13209"/>
                  <a:pt x="209550" y="15534"/>
                </a:cubicBezTo>
                <a:cubicBezTo>
                  <a:pt x="218725" y="19612"/>
                  <a:pt x="238125" y="25059"/>
                  <a:pt x="238125" y="25059"/>
                </a:cubicBezTo>
                <a:cubicBezTo>
                  <a:pt x="280988" y="23471"/>
                  <a:pt x="324034" y="24564"/>
                  <a:pt x="366713" y="20296"/>
                </a:cubicBezTo>
                <a:cubicBezTo>
                  <a:pt x="372408" y="19726"/>
                  <a:pt x="375881" y="13331"/>
                  <a:pt x="381000" y="10771"/>
                </a:cubicBezTo>
                <a:cubicBezTo>
                  <a:pt x="385490" y="8526"/>
                  <a:pt x="390525" y="7596"/>
                  <a:pt x="395288" y="6009"/>
                </a:cubicBezTo>
                <a:cubicBezTo>
                  <a:pt x="406269" y="7839"/>
                  <a:pt x="426423" y="9670"/>
                  <a:pt x="438150" y="15534"/>
                </a:cubicBezTo>
                <a:cubicBezTo>
                  <a:pt x="443270" y="18094"/>
                  <a:pt x="446861" y="23772"/>
                  <a:pt x="452438" y="25059"/>
                </a:cubicBezTo>
                <a:cubicBezTo>
                  <a:pt x="467984" y="28646"/>
                  <a:pt x="484188" y="28234"/>
                  <a:pt x="500063" y="29821"/>
                </a:cubicBezTo>
                <a:cubicBezTo>
                  <a:pt x="520700" y="28234"/>
                  <a:pt x="541277" y="25059"/>
                  <a:pt x="561975" y="25059"/>
                </a:cubicBezTo>
                <a:cubicBezTo>
                  <a:pt x="650635" y="25059"/>
                  <a:pt x="583124" y="26431"/>
                  <a:pt x="623888" y="34584"/>
                </a:cubicBezTo>
                <a:cubicBezTo>
                  <a:pt x="634895" y="36785"/>
                  <a:pt x="646113" y="37759"/>
                  <a:pt x="657225" y="39346"/>
                </a:cubicBezTo>
                <a:cubicBezTo>
                  <a:pt x="661988" y="42521"/>
                  <a:pt x="674947" y="44292"/>
                  <a:pt x="671513" y="48871"/>
                </a:cubicBezTo>
                <a:cubicBezTo>
                  <a:pt x="665489" y="56903"/>
                  <a:pt x="652463" y="55221"/>
                  <a:pt x="642938" y="58396"/>
                </a:cubicBezTo>
                <a:lnTo>
                  <a:pt x="614363" y="67921"/>
                </a:lnTo>
                <a:cubicBezTo>
                  <a:pt x="596900" y="69509"/>
                  <a:pt x="579402" y="70748"/>
                  <a:pt x="561975" y="72684"/>
                </a:cubicBezTo>
                <a:cubicBezTo>
                  <a:pt x="550819" y="73924"/>
                  <a:pt x="539750" y="75859"/>
                  <a:pt x="528638" y="77446"/>
                </a:cubicBezTo>
                <a:cubicBezTo>
                  <a:pt x="523875" y="79034"/>
                  <a:pt x="519273" y="81224"/>
                  <a:pt x="514350" y="82209"/>
                </a:cubicBezTo>
                <a:cubicBezTo>
                  <a:pt x="495412" y="85997"/>
                  <a:pt x="457200" y="91734"/>
                  <a:pt x="457200" y="91734"/>
                </a:cubicBezTo>
                <a:cubicBezTo>
                  <a:pt x="433863" y="91151"/>
                  <a:pt x="278976" y="91447"/>
                  <a:pt x="214313" y="82209"/>
                </a:cubicBezTo>
                <a:cubicBezTo>
                  <a:pt x="209343" y="81499"/>
                  <a:pt x="204852" y="78825"/>
                  <a:pt x="200025" y="77446"/>
                </a:cubicBezTo>
                <a:cubicBezTo>
                  <a:pt x="193731" y="75648"/>
                  <a:pt x="187365" y="74104"/>
                  <a:pt x="180975" y="72684"/>
                </a:cubicBezTo>
                <a:cubicBezTo>
                  <a:pt x="158315" y="67648"/>
                  <a:pt x="142393" y="66173"/>
                  <a:pt x="119063" y="58396"/>
                </a:cubicBezTo>
                <a:lnTo>
                  <a:pt x="76200" y="44109"/>
                </a:lnTo>
                <a:cubicBezTo>
                  <a:pt x="68521" y="41550"/>
                  <a:pt x="60290" y="41102"/>
                  <a:pt x="52388" y="39346"/>
                </a:cubicBezTo>
                <a:cubicBezTo>
                  <a:pt x="45998" y="37926"/>
                  <a:pt x="39688" y="36171"/>
                  <a:pt x="33338" y="34584"/>
                </a:cubicBezTo>
                <a:cubicBezTo>
                  <a:pt x="28073" y="18790"/>
                  <a:pt x="5556" y="14740"/>
                  <a:pt x="0" y="10771"/>
                </a:cubicBezTo>
                <a:close/>
              </a:path>
            </a:pathLst>
          </a:custGeom>
          <a:solidFill>
            <a:schemeClr val="accent1"/>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fade">
                                      <p:cBhvr>
                                        <p:cTn id="11" dur="500"/>
                                        <p:tgtEl>
                                          <p:spTgt spid="160"/>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122"/>
                                        </p:tgtEl>
                                        <p:attrNameLst>
                                          <p:attrName>style.visibility</p:attrName>
                                        </p:attrNameLst>
                                      </p:cBhvr>
                                      <p:to>
                                        <p:strVal val="visible"/>
                                      </p:to>
                                    </p:set>
                                    <p:animEffect transition="in" filter="wipe(up)">
                                      <p:cBhvr>
                                        <p:cTn id="15" dur="500"/>
                                        <p:tgtEl>
                                          <p:spTgt spid="122"/>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163"/>
                                        </p:tgtEl>
                                        <p:attrNameLst>
                                          <p:attrName>style.visibility</p:attrName>
                                        </p:attrNameLst>
                                      </p:cBhvr>
                                      <p:to>
                                        <p:strVal val="visible"/>
                                      </p:to>
                                    </p:set>
                                    <p:animEffect transition="in" filter="fade">
                                      <p:cBhvr>
                                        <p:cTn id="19" dur="500"/>
                                        <p:tgtEl>
                                          <p:spTgt spid="16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1500"/>
                                        <p:tgtEl>
                                          <p:spTgt spid="3"/>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07"/>
                                        </p:tgtEl>
                                        <p:attrNameLst>
                                          <p:attrName>style.visibility</p:attrName>
                                        </p:attrNameLst>
                                      </p:cBhvr>
                                      <p:to>
                                        <p:strVal val="visible"/>
                                      </p:to>
                                    </p:set>
                                    <p:animEffect transition="in" filter="fade">
                                      <p:cBhvr>
                                        <p:cTn id="28" dur="500"/>
                                        <p:tgtEl>
                                          <p:spTgt spid="207"/>
                                        </p:tgtEl>
                                      </p:cBhvr>
                                    </p:animEffect>
                                  </p:childTnLst>
                                </p:cTn>
                              </p:par>
                              <p:par>
                                <p:cTn id="29" presetID="9" presetClass="emph" presetSubtype="0" nodeType="withEffect">
                                  <p:stCondLst>
                                    <p:cond delay="0"/>
                                  </p:stCondLst>
                                  <p:childTnLst>
                                    <p:set>
                                      <p:cBhvr rctx="PPT">
                                        <p:cTn id="30" dur="indefinite"/>
                                        <p:tgtEl>
                                          <p:spTgt spid="160"/>
                                        </p:tgtEl>
                                        <p:attrNameLst>
                                          <p:attrName>style.opacity</p:attrName>
                                        </p:attrNameLst>
                                      </p:cBhvr>
                                      <p:to>
                                        <p:strVal val="0.25"/>
                                      </p:to>
                                    </p:set>
                                    <p:animEffect filter="image" prLst="opacity: 0.25">
                                      <p:cBhvr rctx="IE">
                                        <p:cTn id="31" dur="indefinite"/>
                                        <p:tgtEl>
                                          <p:spTgt spid="160"/>
                                        </p:tgtEl>
                                      </p:cBhvr>
                                    </p:animEffect>
                                  </p:childTnLst>
                                </p:cTn>
                              </p:par>
                              <p:par>
                                <p:cTn id="32" presetID="9" presetClass="emph" presetSubtype="0" nodeType="withEffect">
                                  <p:stCondLst>
                                    <p:cond delay="0"/>
                                  </p:stCondLst>
                                  <p:childTnLst>
                                    <p:set>
                                      <p:cBhvr rctx="PPT">
                                        <p:cTn id="33" dur="indefinite"/>
                                        <p:tgtEl>
                                          <p:spTgt spid="122"/>
                                        </p:tgtEl>
                                        <p:attrNameLst>
                                          <p:attrName>style.opacity</p:attrName>
                                        </p:attrNameLst>
                                      </p:cBhvr>
                                      <p:to>
                                        <p:strVal val="0.25"/>
                                      </p:to>
                                    </p:set>
                                    <p:animEffect filter="image" prLst="opacity: 0.25">
                                      <p:cBhvr rctx="IE">
                                        <p:cTn id="34" dur="indefinite"/>
                                        <p:tgtEl>
                                          <p:spTgt spid="122"/>
                                        </p:tgtEl>
                                      </p:cBhvr>
                                    </p:animEffect>
                                  </p:childTnLst>
                                </p:cTn>
                              </p:par>
                              <p:par>
                                <p:cTn id="35" presetID="9" presetClass="emph" presetSubtype="0" nodeType="withEffect">
                                  <p:stCondLst>
                                    <p:cond delay="0"/>
                                  </p:stCondLst>
                                  <p:childTnLst>
                                    <p:set>
                                      <p:cBhvr rctx="PPT">
                                        <p:cTn id="36" dur="indefinite"/>
                                        <p:tgtEl>
                                          <p:spTgt spid="163"/>
                                        </p:tgtEl>
                                        <p:attrNameLst>
                                          <p:attrName>style.opacity</p:attrName>
                                        </p:attrNameLst>
                                      </p:cBhvr>
                                      <p:to>
                                        <p:strVal val="0.25"/>
                                      </p:to>
                                    </p:set>
                                    <p:animEffect filter="image" prLst="opacity: 0.25">
                                      <p:cBhvr rctx="IE">
                                        <p:cTn id="37" dur="indefinite"/>
                                        <p:tgtEl>
                                          <p:spTgt spid="163"/>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166"/>
                                        </p:tgtEl>
                                        <p:attrNameLst>
                                          <p:attrName>style.visibility</p:attrName>
                                        </p:attrNameLst>
                                      </p:cBhvr>
                                      <p:to>
                                        <p:strVal val="visible"/>
                                      </p:to>
                                    </p:set>
                                    <p:animEffect transition="in" filter="wipe(down)">
                                      <p:cBhvr>
                                        <p:cTn id="41" dur="500"/>
                                        <p:tgtEl>
                                          <p:spTgt spid="166"/>
                                        </p:tgtEl>
                                      </p:cBhvr>
                                    </p:animEffect>
                                  </p:childTnLst>
                                </p:cTn>
                              </p:par>
                            </p:childTnLst>
                          </p:cTn>
                        </p:par>
                        <p:par>
                          <p:cTn id="42" fill="hold">
                            <p:stCondLst>
                              <p:cond delay="2500"/>
                            </p:stCondLst>
                            <p:childTnLst>
                              <p:par>
                                <p:cTn id="43" presetID="10" presetClass="entr" presetSubtype="0" fill="hold" nodeType="afterEffect">
                                  <p:stCondLst>
                                    <p:cond delay="0"/>
                                  </p:stCondLst>
                                  <p:childTnLst>
                                    <p:set>
                                      <p:cBhvr>
                                        <p:cTn id="44" dur="1" fill="hold">
                                          <p:stCondLst>
                                            <p:cond delay="0"/>
                                          </p:stCondLst>
                                        </p:cTn>
                                        <p:tgtEl>
                                          <p:spTgt spid="204"/>
                                        </p:tgtEl>
                                        <p:attrNameLst>
                                          <p:attrName>style.visibility</p:attrName>
                                        </p:attrNameLst>
                                      </p:cBhvr>
                                      <p:to>
                                        <p:strVal val="visible"/>
                                      </p:to>
                                    </p:set>
                                    <p:animEffect transition="in" filter="fade">
                                      <p:cBhvr>
                                        <p:cTn id="45" dur="500"/>
                                        <p:tgtEl>
                                          <p:spTgt spid="20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wipe(left)">
                                      <p:cBhvr>
                                        <p:cTn id="50" dur="500"/>
                                        <p:tgtEl>
                                          <p:spTgt spid="116"/>
                                        </p:tgtEl>
                                      </p:cBhvr>
                                    </p:animEffect>
                                  </p:childTnLst>
                                </p:cTn>
                              </p:par>
                              <p:par>
                                <p:cTn id="51" presetID="22" presetClass="entr" presetSubtype="4"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00"/>
                                        <p:tgtEl>
                                          <p:spTgt spid="9"/>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16" grpId="0"/>
      <p:bldGraphic spid="3" grpId="0">
        <p:bldAsOne/>
      </p:bldGraphic>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bwMode="auto">
          <a:xfrm>
            <a:off x="112006" y="2324723"/>
            <a:ext cx="5096101" cy="2575267"/>
          </a:xfrm>
          <a:custGeom>
            <a:avLst/>
            <a:gdLst>
              <a:gd name="connsiteX0" fmla="*/ 6390967 w 6540362"/>
              <a:gd name="connsiteY0" fmla="*/ 1799303 h 3185653"/>
              <a:gd name="connsiteX1" fmla="*/ 6390967 w 6540362"/>
              <a:gd name="connsiteY1" fmla="*/ 1799303 h 3185653"/>
              <a:gd name="connsiteX2" fmla="*/ 6272980 w 6540362"/>
              <a:gd name="connsiteY2" fmla="*/ 1504335 h 3185653"/>
              <a:gd name="connsiteX3" fmla="*/ 6184490 w 6540362"/>
              <a:gd name="connsiteY3" fmla="*/ 1327355 h 3185653"/>
              <a:gd name="connsiteX4" fmla="*/ 6174658 w 6540362"/>
              <a:gd name="connsiteY4" fmla="*/ 1288026 h 3185653"/>
              <a:gd name="connsiteX5" fmla="*/ 6135329 w 6540362"/>
              <a:gd name="connsiteY5" fmla="*/ 1248697 h 3185653"/>
              <a:gd name="connsiteX6" fmla="*/ 6076335 w 6540362"/>
              <a:gd name="connsiteY6" fmla="*/ 1199535 h 3185653"/>
              <a:gd name="connsiteX7" fmla="*/ 6056671 w 6540362"/>
              <a:gd name="connsiteY7" fmla="*/ 1170039 h 3185653"/>
              <a:gd name="connsiteX8" fmla="*/ 5997677 w 6540362"/>
              <a:gd name="connsiteY8" fmla="*/ 1140542 h 3185653"/>
              <a:gd name="connsiteX9" fmla="*/ 5968180 w 6540362"/>
              <a:gd name="connsiteY9" fmla="*/ 1120877 h 3185653"/>
              <a:gd name="connsiteX10" fmla="*/ 5909187 w 6540362"/>
              <a:gd name="connsiteY10" fmla="*/ 1091380 h 3185653"/>
              <a:gd name="connsiteX11" fmla="*/ 5830529 w 6540362"/>
              <a:gd name="connsiteY11" fmla="*/ 1032387 h 3185653"/>
              <a:gd name="connsiteX12" fmla="*/ 5751871 w 6540362"/>
              <a:gd name="connsiteY12" fmla="*/ 973393 h 3185653"/>
              <a:gd name="connsiteX13" fmla="*/ 5712541 w 6540362"/>
              <a:gd name="connsiteY13" fmla="*/ 953729 h 3185653"/>
              <a:gd name="connsiteX14" fmla="*/ 5673212 w 6540362"/>
              <a:gd name="connsiteY14" fmla="*/ 914400 h 3185653"/>
              <a:gd name="connsiteX15" fmla="*/ 5633883 w 6540362"/>
              <a:gd name="connsiteY15" fmla="*/ 904568 h 3185653"/>
              <a:gd name="connsiteX16" fmla="*/ 5604387 w 6540362"/>
              <a:gd name="connsiteY16" fmla="*/ 894735 h 3185653"/>
              <a:gd name="connsiteX17" fmla="*/ 5574890 w 6540362"/>
              <a:gd name="connsiteY17" fmla="*/ 875071 h 3185653"/>
              <a:gd name="connsiteX18" fmla="*/ 5476567 w 6540362"/>
              <a:gd name="connsiteY18" fmla="*/ 835742 h 3185653"/>
              <a:gd name="connsiteX19" fmla="*/ 5348748 w 6540362"/>
              <a:gd name="connsiteY19" fmla="*/ 825910 h 3185653"/>
              <a:gd name="connsiteX20" fmla="*/ 5319251 w 6540362"/>
              <a:gd name="connsiteY20" fmla="*/ 816077 h 3185653"/>
              <a:gd name="connsiteX21" fmla="*/ 5260258 w 6540362"/>
              <a:gd name="connsiteY21" fmla="*/ 806245 h 3185653"/>
              <a:gd name="connsiteX22" fmla="*/ 5220929 w 6540362"/>
              <a:gd name="connsiteY22" fmla="*/ 796413 h 3185653"/>
              <a:gd name="connsiteX23" fmla="*/ 5073445 w 6540362"/>
              <a:gd name="connsiteY23" fmla="*/ 747251 h 3185653"/>
              <a:gd name="connsiteX24" fmla="*/ 4955458 w 6540362"/>
              <a:gd name="connsiteY24" fmla="*/ 707922 h 3185653"/>
              <a:gd name="connsiteX25" fmla="*/ 4876800 w 6540362"/>
              <a:gd name="connsiteY25" fmla="*/ 658761 h 3185653"/>
              <a:gd name="connsiteX26" fmla="*/ 4847303 w 6540362"/>
              <a:gd name="connsiteY26" fmla="*/ 619432 h 3185653"/>
              <a:gd name="connsiteX27" fmla="*/ 4748980 w 6540362"/>
              <a:gd name="connsiteY27" fmla="*/ 530942 h 3185653"/>
              <a:gd name="connsiteX28" fmla="*/ 4689987 w 6540362"/>
              <a:gd name="connsiteY28" fmla="*/ 462116 h 3185653"/>
              <a:gd name="connsiteX29" fmla="*/ 4660490 w 6540362"/>
              <a:gd name="connsiteY29" fmla="*/ 452284 h 3185653"/>
              <a:gd name="connsiteX30" fmla="*/ 4611329 w 6540362"/>
              <a:gd name="connsiteY30" fmla="*/ 403122 h 3185653"/>
              <a:gd name="connsiteX31" fmla="*/ 4581832 w 6540362"/>
              <a:gd name="connsiteY31" fmla="*/ 363793 h 3185653"/>
              <a:gd name="connsiteX32" fmla="*/ 4552335 w 6540362"/>
              <a:gd name="connsiteY32" fmla="*/ 334297 h 3185653"/>
              <a:gd name="connsiteX33" fmla="*/ 4532671 w 6540362"/>
              <a:gd name="connsiteY33" fmla="*/ 304800 h 3185653"/>
              <a:gd name="connsiteX34" fmla="*/ 4473677 w 6540362"/>
              <a:gd name="connsiteY34" fmla="*/ 255639 h 3185653"/>
              <a:gd name="connsiteX35" fmla="*/ 4444180 w 6540362"/>
              <a:gd name="connsiteY35" fmla="*/ 245806 h 3185653"/>
              <a:gd name="connsiteX36" fmla="*/ 4434348 w 6540362"/>
              <a:gd name="connsiteY36" fmla="*/ 216310 h 3185653"/>
              <a:gd name="connsiteX37" fmla="*/ 4404851 w 6540362"/>
              <a:gd name="connsiteY37" fmla="*/ 196645 h 3185653"/>
              <a:gd name="connsiteX38" fmla="*/ 4365522 w 6540362"/>
              <a:gd name="connsiteY38" fmla="*/ 176980 h 3185653"/>
              <a:gd name="connsiteX39" fmla="*/ 4286864 w 6540362"/>
              <a:gd name="connsiteY39" fmla="*/ 147484 h 3185653"/>
              <a:gd name="connsiteX40" fmla="*/ 4198374 w 6540362"/>
              <a:gd name="connsiteY40" fmla="*/ 108155 h 3185653"/>
              <a:gd name="connsiteX41" fmla="*/ 4119716 w 6540362"/>
              <a:gd name="connsiteY41" fmla="*/ 78658 h 3185653"/>
              <a:gd name="connsiteX42" fmla="*/ 4070554 w 6540362"/>
              <a:gd name="connsiteY42" fmla="*/ 58993 h 3185653"/>
              <a:gd name="connsiteX43" fmla="*/ 4011561 w 6540362"/>
              <a:gd name="connsiteY43" fmla="*/ 39329 h 3185653"/>
              <a:gd name="connsiteX44" fmla="*/ 3972232 w 6540362"/>
              <a:gd name="connsiteY44" fmla="*/ 29497 h 3185653"/>
              <a:gd name="connsiteX45" fmla="*/ 3598606 w 6540362"/>
              <a:gd name="connsiteY45" fmla="*/ 9832 h 3185653"/>
              <a:gd name="connsiteX46" fmla="*/ 3490451 w 6540362"/>
              <a:gd name="connsiteY46" fmla="*/ 0 h 3185653"/>
              <a:gd name="connsiteX47" fmla="*/ 3156154 w 6540362"/>
              <a:gd name="connsiteY47" fmla="*/ 19664 h 3185653"/>
              <a:gd name="connsiteX48" fmla="*/ 3087329 w 6540362"/>
              <a:gd name="connsiteY48" fmla="*/ 39329 h 3185653"/>
              <a:gd name="connsiteX49" fmla="*/ 2989006 w 6540362"/>
              <a:gd name="connsiteY49" fmla="*/ 68826 h 3185653"/>
              <a:gd name="connsiteX50" fmla="*/ 2959509 w 6540362"/>
              <a:gd name="connsiteY50" fmla="*/ 78658 h 3185653"/>
              <a:gd name="connsiteX51" fmla="*/ 2910348 w 6540362"/>
              <a:gd name="connsiteY51" fmla="*/ 98322 h 3185653"/>
              <a:gd name="connsiteX52" fmla="*/ 2674374 w 6540362"/>
              <a:gd name="connsiteY52" fmla="*/ 127819 h 3185653"/>
              <a:gd name="connsiteX53" fmla="*/ 2576051 w 6540362"/>
              <a:gd name="connsiteY53" fmla="*/ 147484 h 3185653"/>
              <a:gd name="connsiteX54" fmla="*/ 2359741 w 6540362"/>
              <a:gd name="connsiteY54" fmla="*/ 176980 h 3185653"/>
              <a:gd name="connsiteX55" fmla="*/ 2310580 w 6540362"/>
              <a:gd name="connsiteY55" fmla="*/ 186813 h 3185653"/>
              <a:gd name="connsiteX56" fmla="*/ 2222090 w 6540362"/>
              <a:gd name="connsiteY56" fmla="*/ 196645 h 3185653"/>
              <a:gd name="connsiteX57" fmla="*/ 2163096 w 6540362"/>
              <a:gd name="connsiteY57" fmla="*/ 206477 h 3185653"/>
              <a:gd name="connsiteX58" fmla="*/ 2084438 w 6540362"/>
              <a:gd name="connsiteY58" fmla="*/ 226142 h 3185653"/>
              <a:gd name="connsiteX59" fmla="*/ 2005780 w 6540362"/>
              <a:gd name="connsiteY59" fmla="*/ 235974 h 3185653"/>
              <a:gd name="connsiteX60" fmla="*/ 1966451 w 6540362"/>
              <a:gd name="connsiteY60" fmla="*/ 245806 h 3185653"/>
              <a:gd name="connsiteX61" fmla="*/ 1858296 w 6540362"/>
              <a:gd name="connsiteY61" fmla="*/ 265471 h 3185653"/>
              <a:gd name="connsiteX62" fmla="*/ 1769806 w 6540362"/>
              <a:gd name="connsiteY62" fmla="*/ 285135 h 3185653"/>
              <a:gd name="connsiteX63" fmla="*/ 1671483 w 6540362"/>
              <a:gd name="connsiteY63" fmla="*/ 294968 h 3185653"/>
              <a:gd name="connsiteX64" fmla="*/ 1632154 w 6540362"/>
              <a:gd name="connsiteY64" fmla="*/ 304800 h 3185653"/>
              <a:gd name="connsiteX65" fmla="*/ 1563329 w 6540362"/>
              <a:gd name="connsiteY65" fmla="*/ 314632 h 3185653"/>
              <a:gd name="connsiteX66" fmla="*/ 1504335 w 6540362"/>
              <a:gd name="connsiteY66" fmla="*/ 334297 h 3185653"/>
              <a:gd name="connsiteX67" fmla="*/ 1425677 w 6540362"/>
              <a:gd name="connsiteY67" fmla="*/ 353961 h 3185653"/>
              <a:gd name="connsiteX68" fmla="*/ 1366683 w 6540362"/>
              <a:gd name="connsiteY68" fmla="*/ 403122 h 3185653"/>
              <a:gd name="connsiteX69" fmla="*/ 1307690 w 6540362"/>
              <a:gd name="connsiteY69" fmla="*/ 442451 h 3185653"/>
              <a:gd name="connsiteX70" fmla="*/ 1238864 w 6540362"/>
              <a:gd name="connsiteY70" fmla="*/ 471948 h 3185653"/>
              <a:gd name="connsiteX71" fmla="*/ 1160206 w 6540362"/>
              <a:gd name="connsiteY71" fmla="*/ 511277 h 3185653"/>
              <a:gd name="connsiteX72" fmla="*/ 1130709 w 6540362"/>
              <a:gd name="connsiteY72" fmla="*/ 521110 h 3185653"/>
              <a:gd name="connsiteX73" fmla="*/ 1071716 w 6540362"/>
              <a:gd name="connsiteY73" fmla="*/ 550606 h 3185653"/>
              <a:gd name="connsiteX74" fmla="*/ 983225 w 6540362"/>
              <a:gd name="connsiteY74" fmla="*/ 629264 h 3185653"/>
              <a:gd name="connsiteX75" fmla="*/ 963561 w 6540362"/>
              <a:gd name="connsiteY75" fmla="*/ 658761 h 3185653"/>
              <a:gd name="connsiteX76" fmla="*/ 914400 w 6540362"/>
              <a:gd name="connsiteY76" fmla="*/ 727587 h 3185653"/>
              <a:gd name="connsiteX77" fmla="*/ 894735 w 6540362"/>
              <a:gd name="connsiteY77" fmla="*/ 766916 h 3185653"/>
              <a:gd name="connsiteX78" fmla="*/ 875071 w 6540362"/>
              <a:gd name="connsiteY78" fmla="*/ 825910 h 3185653"/>
              <a:gd name="connsiteX79" fmla="*/ 855406 w 6540362"/>
              <a:gd name="connsiteY79" fmla="*/ 855406 h 3185653"/>
              <a:gd name="connsiteX80" fmla="*/ 816077 w 6540362"/>
              <a:gd name="connsiteY80" fmla="*/ 914400 h 3185653"/>
              <a:gd name="connsiteX81" fmla="*/ 806245 w 6540362"/>
              <a:gd name="connsiteY81" fmla="*/ 943897 h 3185653"/>
              <a:gd name="connsiteX82" fmla="*/ 757083 w 6540362"/>
              <a:gd name="connsiteY82" fmla="*/ 1012722 h 3185653"/>
              <a:gd name="connsiteX83" fmla="*/ 747251 w 6540362"/>
              <a:gd name="connsiteY83" fmla="*/ 1042219 h 3185653"/>
              <a:gd name="connsiteX84" fmla="*/ 707922 w 6540362"/>
              <a:gd name="connsiteY84" fmla="*/ 1111045 h 3185653"/>
              <a:gd name="connsiteX85" fmla="*/ 648929 w 6540362"/>
              <a:gd name="connsiteY85" fmla="*/ 1160206 h 3185653"/>
              <a:gd name="connsiteX86" fmla="*/ 619432 w 6540362"/>
              <a:gd name="connsiteY86" fmla="*/ 1189703 h 3185653"/>
              <a:gd name="connsiteX87" fmla="*/ 589935 w 6540362"/>
              <a:gd name="connsiteY87" fmla="*/ 1209368 h 3185653"/>
              <a:gd name="connsiteX88" fmla="*/ 550606 w 6540362"/>
              <a:gd name="connsiteY88" fmla="*/ 1238864 h 3185653"/>
              <a:gd name="connsiteX89" fmla="*/ 521109 w 6540362"/>
              <a:gd name="connsiteY89" fmla="*/ 1258529 h 3185653"/>
              <a:gd name="connsiteX90" fmla="*/ 412954 w 6540362"/>
              <a:gd name="connsiteY90" fmla="*/ 1337187 h 3185653"/>
              <a:gd name="connsiteX91" fmla="*/ 363793 w 6540362"/>
              <a:gd name="connsiteY91" fmla="*/ 1386348 h 3185653"/>
              <a:gd name="connsiteX92" fmla="*/ 294967 w 6540362"/>
              <a:gd name="connsiteY92" fmla="*/ 1435510 h 3185653"/>
              <a:gd name="connsiteX93" fmla="*/ 245806 w 6540362"/>
              <a:gd name="connsiteY93" fmla="*/ 1494503 h 3185653"/>
              <a:gd name="connsiteX94" fmla="*/ 186812 w 6540362"/>
              <a:gd name="connsiteY94" fmla="*/ 1543664 h 3185653"/>
              <a:gd name="connsiteX95" fmla="*/ 117987 w 6540362"/>
              <a:gd name="connsiteY95" fmla="*/ 1641987 h 3185653"/>
              <a:gd name="connsiteX96" fmla="*/ 98322 w 6540362"/>
              <a:gd name="connsiteY96" fmla="*/ 1681316 h 3185653"/>
              <a:gd name="connsiteX97" fmla="*/ 49161 w 6540362"/>
              <a:gd name="connsiteY97" fmla="*/ 1740310 h 3185653"/>
              <a:gd name="connsiteX98" fmla="*/ 19664 w 6540362"/>
              <a:gd name="connsiteY98" fmla="*/ 1799303 h 3185653"/>
              <a:gd name="connsiteX99" fmla="*/ 9832 w 6540362"/>
              <a:gd name="connsiteY99" fmla="*/ 1848464 h 3185653"/>
              <a:gd name="connsiteX100" fmla="*/ 0 w 6540362"/>
              <a:gd name="connsiteY100" fmla="*/ 1887793 h 3185653"/>
              <a:gd name="connsiteX101" fmla="*/ 9832 w 6540362"/>
              <a:gd name="connsiteY101" fmla="*/ 2143432 h 3185653"/>
              <a:gd name="connsiteX102" fmla="*/ 29496 w 6540362"/>
              <a:gd name="connsiteY102" fmla="*/ 2202426 h 3185653"/>
              <a:gd name="connsiteX103" fmla="*/ 49161 w 6540362"/>
              <a:gd name="connsiteY103" fmla="*/ 2290916 h 3185653"/>
              <a:gd name="connsiteX104" fmla="*/ 58993 w 6540362"/>
              <a:gd name="connsiteY104" fmla="*/ 2340077 h 3185653"/>
              <a:gd name="connsiteX105" fmla="*/ 78658 w 6540362"/>
              <a:gd name="connsiteY105" fmla="*/ 2389239 h 3185653"/>
              <a:gd name="connsiteX106" fmla="*/ 88490 w 6540362"/>
              <a:gd name="connsiteY106" fmla="*/ 2418735 h 3185653"/>
              <a:gd name="connsiteX107" fmla="*/ 137651 w 6540362"/>
              <a:gd name="connsiteY107" fmla="*/ 2497393 h 3185653"/>
              <a:gd name="connsiteX108" fmla="*/ 176980 w 6540362"/>
              <a:gd name="connsiteY108" fmla="*/ 2536722 h 3185653"/>
              <a:gd name="connsiteX109" fmla="*/ 324464 w 6540362"/>
              <a:gd name="connsiteY109" fmla="*/ 2605548 h 3185653"/>
              <a:gd name="connsiteX110" fmla="*/ 363793 w 6540362"/>
              <a:gd name="connsiteY110" fmla="*/ 2635045 h 3185653"/>
              <a:gd name="connsiteX111" fmla="*/ 412954 w 6540362"/>
              <a:gd name="connsiteY111" fmla="*/ 2654710 h 3185653"/>
              <a:gd name="connsiteX112" fmla="*/ 471948 w 6540362"/>
              <a:gd name="connsiteY112" fmla="*/ 2674374 h 3185653"/>
              <a:gd name="connsiteX113" fmla="*/ 550606 w 6540362"/>
              <a:gd name="connsiteY113" fmla="*/ 2713703 h 3185653"/>
              <a:gd name="connsiteX114" fmla="*/ 580103 w 6540362"/>
              <a:gd name="connsiteY114" fmla="*/ 2733368 h 3185653"/>
              <a:gd name="connsiteX115" fmla="*/ 609600 w 6540362"/>
              <a:gd name="connsiteY115" fmla="*/ 2762864 h 3185653"/>
              <a:gd name="connsiteX116" fmla="*/ 707922 w 6540362"/>
              <a:gd name="connsiteY116" fmla="*/ 2802193 h 3185653"/>
              <a:gd name="connsiteX117" fmla="*/ 835741 w 6540362"/>
              <a:gd name="connsiteY117" fmla="*/ 2861187 h 3185653"/>
              <a:gd name="connsiteX118" fmla="*/ 875071 w 6540362"/>
              <a:gd name="connsiteY118" fmla="*/ 2880851 h 3185653"/>
              <a:gd name="connsiteX119" fmla="*/ 924232 w 6540362"/>
              <a:gd name="connsiteY119" fmla="*/ 2890684 h 3185653"/>
              <a:gd name="connsiteX120" fmla="*/ 963561 w 6540362"/>
              <a:gd name="connsiteY120" fmla="*/ 2910348 h 3185653"/>
              <a:gd name="connsiteX121" fmla="*/ 1032387 w 6540362"/>
              <a:gd name="connsiteY121" fmla="*/ 2930013 h 3185653"/>
              <a:gd name="connsiteX122" fmla="*/ 1140541 w 6540362"/>
              <a:gd name="connsiteY122" fmla="*/ 2939845 h 3185653"/>
              <a:gd name="connsiteX123" fmla="*/ 1199535 w 6540362"/>
              <a:gd name="connsiteY123" fmla="*/ 2959510 h 3185653"/>
              <a:gd name="connsiteX124" fmla="*/ 1356851 w 6540362"/>
              <a:gd name="connsiteY124" fmla="*/ 2979174 h 3185653"/>
              <a:gd name="connsiteX125" fmla="*/ 1465006 w 6540362"/>
              <a:gd name="connsiteY125" fmla="*/ 2989006 h 3185653"/>
              <a:gd name="connsiteX126" fmla="*/ 2340077 w 6540362"/>
              <a:gd name="connsiteY126" fmla="*/ 3018503 h 3185653"/>
              <a:gd name="connsiteX127" fmla="*/ 4218038 w 6540362"/>
              <a:gd name="connsiteY127" fmla="*/ 3077497 h 3185653"/>
              <a:gd name="connsiteX128" fmla="*/ 4375354 w 6540362"/>
              <a:gd name="connsiteY128" fmla="*/ 3087329 h 3185653"/>
              <a:gd name="connsiteX129" fmla="*/ 4473677 w 6540362"/>
              <a:gd name="connsiteY129" fmla="*/ 3106993 h 3185653"/>
              <a:gd name="connsiteX130" fmla="*/ 4562167 w 6540362"/>
              <a:gd name="connsiteY130" fmla="*/ 3116826 h 3185653"/>
              <a:gd name="connsiteX131" fmla="*/ 4611329 w 6540362"/>
              <a:gd name="connsiteY131" fmla="*/ 3126658 h 3185653"/>
              <a:gd name="connsiteX132" fmla="*/ 4994787 w 6540362"/>
              <a:gd name="connsiteY132" fmla="*/ 3146322 h 3185653"/>
              <a:gd name="connsiteX133" fmla="*/ 5112774 w 6540362"/>
              <a:gd name="connsiteY133" fmla="*/ 3156155 h 3185653"/>
              <a:gd name="connsiteX134" fmla="*/ 5211096 w 6540362"/>
              <a:gd name="connsiteY134" fmla="*/ 3175819 h 3185653"/>
              <a:gd name="connsiteX135" fmla="*/ 5722374 w 6540362"/>
              <a:gd name="connsiteY135" fmla="*/ 3175819 h 3185653"/>
              <a:gd name="connsiteX136" fmla="*/ 5781367 w 6540362"/>
              <a:gd name="connsiteY136" fmla="*/ 3165987 h 3185653"/>
              <a:gd name="connsiteX137" fmla="*/ 5869858 w 6540362"/>
              <a:gd name="connsiteY137" fmla="*/ 3146322 h 3185653"/>
              <a:gd name="connsiteX138" fmla="*/ 5987845 w 6540362"/>
              <a:gd name="connsiteY138" fmla="*/ 3136490 h 3185653"/>
              <a:gd name="connsiteX139" fmla="*/ 6086167 w 6540362"/>
              <a:gd name="connsiteY139" fmla="*/ 3106993 h 3185653"/>
              <a:gd name="connsiteX140" fmla="*/ 6115664 w 6540362"/>
              <a:gd name="connsiteY140" fmla="*/ 3087329 h 3185653"/>
              <a:gd name="connsiteX141" fmla="*/ 6154993 w 6540362"/>
              <a:gd name="connsiteY141" fmla="*/ 3057832 h 3185653"/>
              <a:gd name="connsiteX142" fmla="*/ 6184490 w 6540362"/>
              <a:gd name="connsiteY142" fmla="*/ 3048000 h 3185653"/>
              <a:gd name="connsiteX143" fmla="*/ 6263148 w 6540362"/>
              <a:gd name="connsiteY143" fmla="*/ 2979174 h 3185653"/>
              <a:gd name="connsiteX144" fmla="*/ 6282812 w 6540362"/>
              <a:gd name="connsiteY144" fmla="*/ 2949677 h 3185653"/>
              <a:gd name="connsiteX145" fmla="*/ 6322141 w 6540362"/>
              <a:gd name="connsiteY145" fmla="*/ 2920180 h 3185653"/>
              <a:gd name="connsiteX146" fmla="*/ 6341806 w 6540362"/>
              <a:gd name="connsiteY146" fmla="*/ 2880851 h 3185653"/>
              <a:gd name="connsiteX147" fmla="*/ 6371303 w 6540362"/>
              <a:gd name="connsiteY147" fmla="*/ 2841522 h 3185653"/>
              <a:gd name="connsiteX148" fmla="*/ 6381135 w 6540362"/>
              <a:gd name="connsiteY148" fmla="*/ 2812026 h 3185653"/>
              <a:gd name="connsiteX149" fmla="*/ 6420464 w 6540362"/>
              <a:gd name="connsiteY149" fmla="*/ 2753032 h 3185653"/>
              <a:gd name="connsiteX150" fmla="*/ 6440129 w 6540362"/>
              <a:gd name="connsiteY150" fmla="*/ 2694039 h 3185653"/>
              <a:gd name="connsiteX151" fmla="*/ 6459793 w 6540362"/>
              <a:gd name="connsiteY151" fmla="*/ 2664542 h 3185653"/>
              <a:gd name="connsiteX152" fmla="*/ 6499122 w 6540362"/>
              <a:gd name="connsiteY152" fmla="*/ 2566219 h 3185653"/>
              <a:gd name="connsiteX153" fmla="*/ 6518787 w 6540362"/>
              <a:gd name="connsiteY153" fmla="*/ 2487561 h 3185653"/>
              <a:gd name="connsiteX154" fmla="*/ 6528619 w 6540362"/>
              <a:gd name="connsiteY154" fmla="*/ 2448232 h 3185653"/>
              <a:gd name="connsiteX155" fmla="*/ 6528619 w 6540362"/>
              <a:gd name="connsiteY155" fmla="*/ 2094271 h 3185653"/>
              <a:gd name="connsiteX156" fmla="*/ 6518787 w 6540362"/>
              <a:gd name="connsiteY156" fmla="*/ 2064774 h 3185653"/>
              <a:gd name="connsiteX157" fmla="*/ 6499122 w 6540362"/>
              <a:gd name="connsiteY157" fmla="*/ 1976284 h 3185653"/>
              <a:gd name="connsiteX158" fmla="*/ 6469625 w 6540362"/>
              <a:gd name="connsiteY158" fmla="*/ 1858297 h 3185653"/>
              <a:gd name="connsiteX159" fmla="*/ 6449961 w 6540362"/>
              <a:gd name="connsiteY159" fmla="*/ 1828800 h 3185653"/>
              <a:gd name="connsiteX160" fmla="*/ 6430296 w 6540362"/>
              <a:gd name="connsiteY160" fmla="*/ 1759974 h 3185653"/>
              <a:gd name="connsiteX161" fmla="*/ 6390967 w 6540362"/>
              <a:gd name="connsiteY161" fmla="*/ 1691148 h 3185653"/>
              <a:gd name="connsiteX162" fmla="*/ 6381135 w 6540362"/>
              <a:gd name="connsiteY162" fmla="*/ 1661651 h 3185653"/>
              <a:gd name="connsiteX163" fmla="*/ 6341806 w 6540362"/>
              <a:gd name="connsiteY163" fmla="*/ 1622322 h 318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540362" h="3185653">
                <a:moveTo>
                  <a:pt x="6390967" y="1799303"/>
                </a:moveTo>
                <a:lnTo>
                  <a:pt x="6390967" y="1799303"/>
                </a:lnTo>
                <a:cubicBezTo>
                  <a:pt x="6351638" y="1700980"/>
                  <a:pt x="6314171" y="1601892"/>
                  <a:pt x="6272980" y="1504335"/>
                </a:cubicBezTo>
                <a:cubicBezTo>
                  <a:pt x="6218332" y="1374906"/>
                  <a:pt x="6230070" y="1395726"/>
                  <a:pt x="6184490" y="1327355"/>
                </a:cubicBezTo>
                <a:cubicBezTo>
                  <a:pt x="6181213" y="1314245"/>
                  <a:pt x="6181820" y="1299485"/>
                  <a:pt x="6174658" y="1288026"/>
                </a:cubicBezTo>
                <a:cubicBezTo>
                  <a:pt x="6164832" y="1272304"/>
                  <a:pt x="6147395" y="1262773"/>
                  <a:pt x="6135329" y="1248697"/>
                </a:cubicBezTo>
                <a:cubicBezTo>
                  <a:pt x="6093636" y="1200056"/>
                  <a:pt x="6143471" y="1233104"/>
                  <a:pt x="6076335" y="1199535"/>
                </a:cubicBezTo>
                <a:cubicBezTo>
                  <a:pt x="6069780" y="1189703"/>
                  <a:pt x="6065027" y="1178395"/>
                  <a:pt x="6056671" y="1170039"/>
                </a:cubicBezTo>
                <a:cubicBezTo>
                  <a:pt x="6037610" y="1150978"/>
                  <a:pt x="6021669" y="1148539"/>
                  <a:pt x="5997677" y="1140542"/>
                </a:cubicBezTo>
                <a:cubicBezTo>
                  <a:pt x="5987845" y="1133987"/>
                  <a:pt x="5978749" y="1126162"/>
                  <a:pt x="5968180" y="1120877"/>
                </a:cubicBezTo>
                <a:cubicBezTo>
                  <a:pt x="5906530" y="1090052"/>
                  <a:pt x="5971184" y="1136469"/>
                  <a:pt x="5909187" y="1091380"/>
                </a:cubicBezTo>
                <a:cubicBezTo>
                  <a:pt x="5882681" y="1072103"/>
                  <a:pt x="5856507" y="1052370"/>
                  <a:pt x="5830529" y="1032387"/>
                </a:cubicBezTo>
                <a:cubicBezTo>
                  <a:pt x="5803226" y="1011385"/>
                  <a:pt x="5781324" y="990223"/>
                  <a:pt x="5751871" y="973393"/>
                </a:cubicBezTo>
                <a:cubicBezTo>
                  <a:pt x="5739145" y="966121"/>
                  <a:pt x="5725651" y="960284"/>
                  <a:pt x="5712541" y="953729"/>
                </a:cubicBezTo>
                <a:cubicBezTo>
                  <a:pt x="5699431" y="940619"/>
                  <a:pt x="5688934" y="924226"/>
                  <a:pt x="5673212" y="914400"/>
                </a:cubicBezTo>
                <a:cubicBezTo>
                  <a:pt x="5661753" y="907238"/>
                  <a:pt x="5646876" y="908280"/>
                  <a:pt x="5633883" y="904568"/>
                </a:cubicBezTo>
                <a:cubicBezTo>
                  <a:pt x="5623918" y="901721"/>
                  <a:pt x="5613657" y="899370"/>
                  <a:pt x="5604387" y="894735"/>
                </a:cubicBezTo>
                <a:cubicBezTo>
                  <a:pt x="5593818" y="889450"/>
                  <a:pt x="5585150" y="880934"/>
                  <a:pt x="5574890" y="875071"/>
                </a:cubicBezTo>
                <a:cubicBezTo>
                  <a:pt x="5548882" y="860209"/>
                  <a:pt x="5504408" y="840138"/>
                  <a:pt x="5476567" y="835742"/>
                </a:cubicBezTo>
                <a:cubicBezTo>
                  <a:pt x="5434358" y="829078"/>
                  <a:pt x="5391354" y="829187"/>
                  <a:pt x="5348748" y="825910"/>
                </a:cubicBezTo>
                <a:cubicBezTo>
                  <a:pt x="5338916" y="822632"/>
                  <a:pt x="5329368" y="818325"/>
                  <a:pt x="5319251" y="816077"/>
                </a:cubicBezTo>
                <a:cubicBezTo>
                  <a:pt x="5299790" y="811752"/>
                  <a:pt x="5279806" y="810155"/>
                  <a:pt x="5260258" y="806245"/>
                </a:cubicBezTo>
                <a:cubicBezTo>
                  <a:pt x="5247007" y="803595"/>
                  <a:pt x="5234039" y="799690"/>
                  <a:pt x="5220929" y="796413"/>
                </a:cubicBezTo>
                <a:cubicBezTo>
                  <a:pt x="5116917" y="734006"/>
                  <a:pt x="5236311" y="798146"/>
                  <a:pt x="5073445" y="747251"/>
                </a:cubicBezTo>
                <a:cubicBezTo>
                  <a:pt x="4897842" y="692375"/>
                  <a:pt x="5125705" y="736299"/>
                  <a:pt x="4955458" y="707922"/>
                </a:cubicBezTo>
                <a:cubicBezTo>
                  <a:pt x="4924303" y="692345"/>
                  <a:pt x="4902329" y="684290"/>
                  <a:pt x="4876800" y="658761"/>
                </a:cubicBezTo>
                <a:cubicBezTo>
                  <a:pt x="4865213" y="647174"/>
                  <a:pt x="4858890" y="631019"/>
                  <a:pt x="4847303" y="619432"/>
                </a:cubicBezTo>
                <a:cubicBezTo>
                  <a:pt x="4781136" y="553265"/>
                  <a:pt x="4827351" y="635436"/>
                  <a:pt x="4748980" y="530942"/>
                </a:cubicBezTo>
                <a:cubicBezTo>
                  <a:pt x="4735352" y="512771"/>
                  <a:pt x="4710526" y="475809"/>
                  <a:pt x="4689987" y="462116"/>
                </a:cubicBezTo>
                <a:cubicBezTo>
                  <a:pt x="4681364" y="456367"/>
                  <a:pt x="4670322" y="455561"/>
                  <a:pt x="4660490" y="452284"/>
                </a:cubicBezTo>
                <a:cubicBezTo>
                  <a:pt x="4608050" y="373625"/>
                  <a:pt x="4676877" y="468671"/>
                  <a:pt x="4611329" y="403122"/>
                </a:cubicBezTo>
                <a:cubicBezTo>
                  <a:pt x="4599742" y="391534"/>
                  <a:pt x="4592497" y="376235"/>
                  <a:pt x="4581832" y="363793"/>
                </a:cubicBezTo>
                <a:cubicBezTo>
                  <a:pt x="4572783" y="353236"/>
                  <a:pt x="4561237" y="344979"/>
                  <a:pt x="4552335" y="334297"/>
                </a:cubicBezTo>
                <a:cubicBezTo>
                  <a:pt x="4544770" y="325219"/>
                  <a:pt x="4540236" y="313878"/>
                  <a:pt x="4532671" y="304800"/>
                </a:cubicBezTo>
                <a:cubicBezTo>
                  <a:pt x="4517138" y="286160"/>
                  <a:pt x="4495776" y="266689"/>
                  <a:pt x="4473677" y="255639"/>
                </a:cubicBezTo>
                <a:cubicBezTo>
                  <a:pt x="4464407" y="251004"/>
                  <a:pt x="4454012" y="249084"/>
                  <a:pt x="4444180" y="245806"/>
                </a:cubicBezTo>
                <a:cubicBezTo>
                  <a:pt x="4440903" y="235974"/>
                  <a:pt x="4440822" y="224403"/>
                  <a:pt x="4434348" y="216310"/>
                </a:cubicBezTo>
                <a:cubicBezTo>
                  <a:pt x="4426966" y="207082"/>
                  <a:pt x="4415111" y="202508"/>
                  <a:pt x="4404851" y="196645"/>
                </a:cubicBezTo>
                <a:cubicBezTo>
                  <a:pt x="4392125" y="189373"/>
                  <a:pt x="4378994" y="182754"/>
                  <a:pt x="4365522" y="176980"/>
                </a:cubicBezTo>
                <a:cubicBezTo>
                  <a:pt x="4305949" y="151449"/>
                  <a:pt x="4368351" y="188228"/>
                  <a:pt x="4286864" y="147484"/>
                </a:cubicBezTo>
                <a:cubicBezTo>
                  <a:pt x="4201815" y="104959"/>
                  <a:pt x="4273426" y="126918"/>
                  <a:pt x="4198374" y="108155"/>
                </a:cubicBezTo>
                <a:cubicBezTo>
                  <a:pt x="4117918" y="67926"/>
                  <a:pt x="4200039" y="105432"/>
                  <a:pt x="4119716" y="78658"/>
                </a:cubicBezTo>
                <a:cubicBezTo>
                  <a:pt x="4102972" y="73077"/>
                  <a:pt x="4087141" y="65025"/>
                  <a:pt x="4070554" y="58993"/>
                </a:cubicBezTo>
                <a:cubicBezTo>
                  <a:pt x="4051074" y="51909"/>
                  <a:pt x="4031225" y="45884"/>
                  <a:pt x="4011561" y="39329"/>
                </a:cubicBezTo>
                <a:cubicBezTo>
                  <a:pt x="3998741" y="35056"/>
                  <a:pt x="3985641" y="31173"/>
                  <a:pt x="3972232" y="29497"/>
                </a:cubicBezTo>
                <a:cubicBezTo>
                  <a:pt x="3866977" y="16340"/>
                  <a:pt x="3682544" y="13060"/>
                  <a:pt x="3598606" y="9832"/>
                </a:cubicBezTo>
                <a:cubicBezTo>
                  <a:pt x="3562554" y="6555"/>
                  <a:pt x="3526651" y="0"/>
                  <a:pt x="3490451" y="0"/>
                </a:cubicBezTo>
                <a:cubicBezTo>
                  <a:pt x="3333603" y="0"/>
                  <a:pt x="3285939" y="6686"/>
                  <a:pt x="3156154" y="19664"/>
                </a:cubicBezTo>
                <a:cubicBezTo>
                  <a:pt x="3033150" y="50417"/>
                  <a:pt x="3186107" y="11107"/>
                  <a:pt x="3087329" y="39329"/>
                </a:cubicBezTo>
                <a:cubicBezTo>
                  <a:pt x="2983307" y="69049"/>
                  <a:pt x="3129208" y="22092"/>
                  <a:pt x="2989006" y="68826"/>
                </a:cubicBezTo>
                <a:lnTo>
                  <a:pt x="2959509" y="78658"/>
                </a:lnTo>
                <a:cubicBezTo>
                  <a:pt x="2942765" y="84239"/>
                  <a:pt x="2927619" y="94686"/>
                  <a:pt x="2910348" y="98322"/>
                </a:cubicBezTo>
                <a:cubicBezTo>
                  <a:pt x="2844323" y="112222"/>
                  <a:pt x="2744745" y="120782"/>
                  <a:pt x="2674374" y="127819"/>
                </a:cubicBezTo>
                <a:cubicBezTo>
                  <a:pt x="2607734" y="150031"/>
                  <a:pt x="2689029" y="124888"/>
                  <a:pt x="2576051" y="147484"/>
                </a:cubicBezTo>
                <a:cubicBezTo>
                  <a:pt x="2404830" y="181728"/>
                  <a:pt x="2605941" y="159395"/>
                  <a:pt x="2359741" y="176980"/>
                </a:cubicBezTo>
                <a:cubicBezTo>
                  <a:pt x="2343354" y="180258"/>
                  <a:pt x="2327124" y="184450"/>
                  <a:pt x="2310580" y="186813"/>
                </a:cubicBezTo>
                <a:cubicBezTo>
                  <a:pt x="2281200" y="191010"/>
                  <a:pt x="2251508" y="192723"/>
                  <a:pt x="2222090" y="196645"/>
                </a:cubicBezTo>
                <a:cubicBezTo>
                  <a:pt x="2202329" y="199280"/>
                  <a:pt x="2182761" y="203200"/>
                  <a:pt x="2163096" y="206477"/>
                </a:cubicBezTo>
                <a:cubicBezTo>
                  <a:pt x="2127204" y="218442"/>
                  <a:pt x="2128512" y="219362"/>
                  <a:pt x="2084438" y="226142"/>
                </a:cubicBezTo>
                <a:cubicBezTo>
                  <a:pt x="2058322" y="230160"/>
                  <a:pt x="2031844" y="231630"/>
                  <a:pt x="2005780" y="235974"/>
                </a:cubicBezTo>
                <a:cubicBezTo>
                  <a:pt x="1992451" y="238195"/>
                  <a:pt x="1979702" y="243156"/>
                  <a:pt x="1966451" y="245806"/>
                </a:cubicBezTo>
                <a:cubicBezTo>
                  <a:pt x="1859733" y="267150"/>
                  <a:pt x="1953195" y="244383"/>
                  <a:pt x="1858296" y="265471"/>
                </a:cubicBezTo>
                <a:cubicBezTo>
                  <a:pt x="1823245" y="273260"/>
                  <a:pt x="1806877" y="280192"/>
                  <a:pt x="1769806" y="285135"/>
                </a:cubicBezTo>
                <a:cubicBezTo>
                  <a:pt x="1737157" y="289488"/>
                  <a:pt x="1704257" y="291690"/>
                  <a:pt x="1671483" y="294968"/>
                </a:cubicBezTo>
                <a:cubicBezTo>
                  <a:pt x="1658373" y="298245"/>
                  <a:pt x="1645449" y="302383"/>
                  <a:pt x="1632154" y="304800"/>
                </a:cubicBezTo>
                <a:cubicBezTo>
                  <a:pt x="1609353" y="308946"/>
                  <a:pt x="1585910" y="309421"/>
                  <a:pt x="1563329" y="314632"/>
                </a:cubicBezTo>
                <a:cubicBezTo>
                  <a:pt x="1543131" y="319293"/>
                  <a:pt x="1524266" y="328602"/>
                  <a:pt x="1504335" y="334297"/>
                </a:cubicBezTo>
                <a:cubicBezTo>
                  <a:pt x="1478349" y="341722"/>
                  <a:pt x="1425677" y="353961"/>
                  <a:pt x="1425677" y="353961"/>
                </a:cubicBezTo>
                <a:cubicBezTo>
                  <a:pt x="1320269" y="424234"/>
                  <a:pt x="1480245" y="314797"/>
                  <a:pt x="1366683" y="403122"/>
                </a:cubicBezTo>
                <a:cubicBezTo>
                  <a:pt x="1348028" y="417632"/>
                  <a:pt x="1327354" y="429341"/>
                  <a:pt x="1307690" y="442451"/>
                </a:cubicBezTo>
                <a:cubicBezTo>
                  <a:pt x="1262198" y="472779"/>
                  <a:pt x="1280069" y="453218"/>
                  <a:pt x="1238864" y="471948"/>
                </a:cubicBezTo>
                <a:cubicBezTo>
                  <a:pt x="1212177" y="484078"/>
                  <a:pt x="1186425" y="498167"/>
                  <a:pt x="1160206" y="511277"/>
                </a:cubicBezTo>
                <a:cubicBezTo>
                  <a:pt x="1150936" y="515912"/>
                  <a:pt x="1139979" y="516475"/>
                  <a:pt x="1130709" y="521110"/>
                </a:cubicBezTo>
                <a:cubicBezTo>
                  <a:pt x="1054474" y="559228"/>
                  <a:pt x="1145851" y="525894"/>
                  <a:pt x="1071716" y="550606"/>
                </a:cubicBezTo>
                <a:cubicBezTo>
                  <a:pt x="1036253" y="574249"/>
                  <a:pt x="1010161" y="588858"/>
                  <a:pt x="983225" y="629264"/>
                </a:cubicBezTo>
                <a:cubicBezTo>
                  <a:pt x="976670" y="639096"/>
                  <a:pt x="970429" y="649145"/>
                  <a:pt x="963561" y="658761"/>
                </a:cubicBezTo>
                <a:cubicBezTo>
                  <a:pt x="948479" y="679875"/>
                  <a:pt x="927646" y="704407"/>
                  <a:pt x="914400" y="727587"/>
                </a:cubicBezTo>
                <a:cubicBezTo>
                  <a:pt x="907128" y="740313"/>
                  <a:pt x="900178" y="753307"/>
                  <a:pt x="894735" y="766916"/>
                </a:cubicBezTo>
                <a:cubicBezTo>
                  <a:pt x="887037" y="786162"/>
                  <a:pt x="886569" y="808663"/>
                  <a:pt x="875071" y="825910"/>
                </a:cubicBezTo>
                <a:lnTo>
                  <a:pt x="855406" y="855406"/>
                </a:lnTo>
                <a:cubicBezTo>
                  <a:pt x="832028" y="925543"/>
                  <a:pt x="865177" y="840749"/>
                  <a:pt x="816077" y="914400"/>
                </a:cubicBezTo>
                <a:cubicBezTo>
                  <a:pt x="810328" y="923024"/>
                  <a:pt x="810880" y="934627"/>
                  <a:pt x="806245" y="943897"/>
                </a:cubicBezTo>
                <a:cubicBezTo>
                  <a:pt x="799059" y="958269"/>
                  <a:pt x="763759" y="1003821"/>
                  <a:pt x="757083" y="1012722"/>
                </a:cubicBezTo>
                <a:cubicBezTo>
                  <a:pt x="753806" y="1022554"/>
                  <a:pt x="751334" y="1032693"/>
                  <a:pt x="747251" y="1042219"/>
                </a:cubicBezTo>
                <a:cubicBezTo>
                  <a:pt x="738765" y="1062021"/>
                  <a:pt x="722445" y="1093618"/>
                  <a:pt x="707922" y="1111045"/>
                </a:cubicBezTo>
                <a:cubicBezTo>
                  <a:pt x="668750" y="1158051"/>
                  <a:pt x="691116" y="1125050"/>
                  <a:pt x="648929" y="1160206"/>
                </a:cubicBezTo>
                <a:cubicBezTo>
                  <a:pt x="638247" y="1169108"/>
                  <a:pt x="630114" y="1180801"/>
                  <a:pt x="619432" y="1189703"/>
                </a:cubicBezTo>
                <a:cubicBezTo>
                  <a:pt x="610354" y="1197268"/>
                  <a:pt x="599551" y="1202500"/>
                  <a:pt x="589935" y="1209368"/>
                </a:cubicBezTo>
                <a:cubicBezTo>
                  <a:pt x="576600" y="1218893"/>
                  <a:pt x="563941" y="1229339"/>
                  <a:pt x="550606" y="1238864"/>
                </a:cubicBezTo>
                <a:cubicBezTo>
                  <a:pt x="540990" y="1245732"/>
                  <a:pt x="530666" y="1251579"/>
                  <a:pt x="521109" y="1258529"/>
                </a:cubicBezTo>
                <a:cubicBezTo>
                  <a:pt x="399955" y="1346641"/>
                  <a:pt x="481634" y="1291399"/>
                  <a:pt x="412954" y="1337187"/>
                </a:cubicBezTo>
                <a:cubicBezTo>
                  <a:pt x="376903" y="1391265"/>
                  <a:pt x="412954" y="1345381"/>
                  <a:pt x="363793" y="1386348"/>
                </a:cubicBezTo>
                <a:cubicBezTo>
                  <a:pt x="303998" y="1436176"/>
                  <a:pt x="367745" y="1399120"/>
                  <a:pt x="294967" y="1435510"/>
                </a:cubicBezTo>
                <a:cubicBezTo>
                  <a:pt x="275632" y="1464513"/>
                  <a:pt x="274196" y="1470845"/>
                  <a:pt x="245806" y="1494503"/>
                </a:cubicBezTo>
                <a:cubicBezTo>
                  <a:pt x="200295" y="1532429"/>
                  <a:pt x="229895" y="1493400"/>
                  <a:pt x="186812" y="1543664"/>
                </a:cubicBezTo>
                <a:cubicBezTo>
                  <a:pt x="172015" y="1560927"/>
                  <a:pt x="124755" y="1628452"/>
                  <a:pt x="117987" y="1641987"/>
                </a:cubicBezTo>
                <a:cubicBezTo>
                  <a:pt x="111432" y="1655097"/>
                  <a:pt x="106841" y="1669389"/>
                  <a:pt x="98322" y="1681316"/>
                </a:cubicBezTo>
                <a:cubicBezTo>
                  <a:pt x="62080" y="1732055"/>
                  <a:pt x="75169" y="1688292"/>
                  <a:pt x="49161" y="1740310"/>
                </a:cubicBezTo>
                <a:cubicBezTo>
                  <a:pt x="8458" y="1821716"/>
                  <a:pt x="76016" y="1714776"/>
                  <a:pt x="19664" y="1799303"/>
                </a:cubicBezTo>
                <a:cubicBezTo>
                  <a:pt x="16387" y="1815690"/>
                  <a:pt x="13457" y="1832150"/>
                  <a:pt x="9832" y="1848464"/>
                </a:cubicBezTo>
                <a:cubicBezTo>
                  <a:pt x="6901" y="1861655"/>
                  <a:pt x="0" y="1874280"/>
                  <a:pt x="0" y="1887793"/>
                </a:cubicBezTo>
                <a:cubicBezTo>
                  <a:pt x="0" y="1973069"/>
                  <a:pt x="1873" y="2058528"/>
                  <a:pt x="9832" y="2143432"/>
                </a:cubicBezTo>
                <a:cubicBezTo>
                  <a:pt x="11767" y="2164070"/>
                  <a:pt x="25431" y="2182100"/>
                  <a:pt x="29496" y="2202426"/>
                </a:cubicBezTo>
                <a:cubicBezTo>
                  <a:pt x="59168" y="2350776"/>
                  <a:pt x="21377" y="2165884"/>
                  <a:pt x="49161" y="2290916"/>
                </a:cubicBezTo>
                <a:cubicBezTo>
                  <a:pt x="52786" y="2307230"/>
                  <a:pt x="54191" y="2324070"/>
                  <a:pt x="58993" y="2340077"/>
                </a:cubicBezTo>
                <a:cubicBezTo>
                  <a:pt x="64065" y="2356982"/>
                  <a:pt x="72461" y="2372713"/>
                  <a:pt x="78658" y="2389239"/>
                </a:cubicBezTo>
                <a:cubicBezTo>
                  <a:pt x="82297" y="2398943"/>
                  <a:pt x="84408" y="2409209"/>
                  <a:pt x="88490" y="2418735"/>
                </a:cubicBezTo>
                <a:cubicBezTo>
                  <a:pt x="102446" y="2451299"/>
                  <a:pt x="113935" y="2470289"/>
                  <a:pt x="137651" y="2497393"/>
                </a:cubicBezTo>
                <a:cubicBezTo>
                  <a:pt x="149860" y="2511346"/>
                  <a:pt x="161385" y="2526696"/>
                  <a:pt x="176980" y="2536722"/>
                </a:cubicBezTo>
                <a:cubicBezTo>
                  <a:pt x="412099" y="2687871"/>
                  <a:pt x="182995" y="2526955"/>
                  <a:pt x="324464" y="2605548"/>
                </a:cubicBezTo>
                <a:cubicBezTo>
                  <a:pt x="338789" y="2613506"/>
                  <a:pt x="349468" y="2627087"/>
                  <a:pt x="363793" y="2635045"/>
                </a:cubicBezTo>
                <a:cubicBezTo>
                  <a:pt x="379221" y="2643616"/>
                  <a:pt x="396367" y="2648678"/>
                  <a:pt x="412954" y="2654710"/>
                </a:cubicBezTo>
                <a:cubicBezTo>
                  <a:pt x="432434" y="2661794"/>
                  <a:pt x="471948" y="2674374"/>
                  <a:pt x="471948" y="2674374"/>
                </a:cubicBezTo>
                <a:cubicBezTo>
                  <a:pt x="540287" y="2719934"/>
                  <a:pt x="454393" y="2665596"/>
                  <a:pt x="550606" y="2713703"/>
                </a:cubicBezTo>
                <a:cubicBezTo>
                  <a:pt x="561175" y="2718988"/>
                  <a:pt x="571025" y="2725803"/>
                  <a:pt x="580103" y="2733368"/>
                </a:cubicBezTo>
                <a:cubicBezTo>
                  <a:pt x="590785" y="2742270"/>
                  <a:pt x="597357" y="2756272"/>
                  <a:pt x="609600" y="2762864"/>
                </a:cubicBezTo>
                <a:cubicBezTo>
                  <a:pt x="640680" y="2779599"/>
                  <a:pt x="676350" y="2786407"/>
                  <a:pt x="707922" y="2802193"/>
                </a:cubicBezTo>
                <a:cubicBezTo>
                  <a:pt x="903809" y="2900136"/>
                  <a:pt x="698286" y="2800096"/>
                  <a:pt x="835741" y="2861187"/>
                </a:cubicBezTo>
                <a:cubicBezTo>
                  <a:pt x="849135" y="2867140"/>
                  <a:pt x="861166" y="2876216"/>
                  <a:pt x="875071" y="2880851"/>
                </a:cubicBezTo>
                <a:cubicBezTo>
                  <a:pt x="890925" y="2886136"/>
                  <a:pt x="907845" y="2887406"/>
                  <a:pt x="924232" y="2890684"/>
                </a:cubicBezTo>
                <a:cubicBezTo>
                  <a:pt x="937342" y="2897239"/>
                  <a:pt x="950089" y="2904574"/>
                  <a:pt x="963561" y="2910348"/>
                </a:cubicBezTo>
                <a:cubicBezTo>
                  <a:pt x="977257" y="2916217"/>
                  <a:pt x="1020320" y="2928404"/>
                  <a:pt x="1032387" y="2930013"/>
                </a:cubicBezTo>
                <a:cubicBezTo>
                  <a:pt x="1068269" y="2934797"/>
                  <a:pt x="1104490" y="2936568"/>
                  <a:pt x="1140541" y="2939845"/>
                </a:cubicBezTo>
                <a:cubicBezTo>
                  <a:pt x="1160206" y="2946400"/>
                  <a:pt x="1179015" y="2956579"/>
                  <a:pt x="1199535" y="2959510"/>
                </a:cubicBezTo>
                <a:cubicBezTo>
                  <a:pt x="1275162" y="2970314"/>
                  <a:pt x="1274242" y="2970913"/>
                  <a:pt x="1356851" y="2979174"/>
                </a:cubicBezTo>
                <a:cubicBezTo>
                  <a:pt x="1392872" y="2982776"/>
                  <a:pt x="1428871" y="2986838"/>
                  <a:pt x="1465006" y="2989006"/>
                </a:cubicBezTo>
                <a:cubicBezTo>
                  <a:pt x="1892917" y="3014681"/>
                  <a:pt x="1873199" y="3009166"/>
                  <a:pt x="2340077" y="3018503"/>
                </a:cubicBezTo>
                <a:cubicBezTo>
                  <a:pt x="3299674" y="3074950"/>
                  <a:pt x="2674123" y="3044413"/>
                  <a:pt x="4218038" y="3077497"/>
                </a:cubicBezTo>
                <a:cubicBezTo>
                  <a:pt x="4270477" y="3080774"/>
                  <a:pt x="4323029" y="3082572"/>
                  <a:pt x="4375354" y="3087329"/>
                </a:cubicBezTo>
                <a:cubicBezTo>
                  <a:pt x="4492843" y="3098010"/>
                  <a:pt x="4384393" y="3093257"/>
                  <a:pt x="4473677" y="3106993"/>
                </a:cubicBezTo>
                <a:cubicBezTo>
                  <a:pt x="4503010" y="3111506"/>
                  <a:pt x="4532787" y="3112629"/>
                  <a:pt x="4562167" y="3116826"/>
                </a:cubicBezTo>
                <a:cubicBezTo>
                  <a:pt x="4578711" y="3119189"/>
                  <a:pt x="4594686" y="3125145"/>
                  <a:pt x="4611329" y="3126658"/>
                </a:cubicBezTo>
                <a:cubicBezTo>
                  <a:pt x="4698993" y="3134627"/>
                  <a:pt x="4918693" y="3141846"/>
                  <a:pt x="4994787" y="3146322"/>
                </a:cubicBezTo>
                <a:cubicBezTo>
                  <a:pt x="5034184" y="3148640"/>
                  <a:pt x="5073445" y="3152877"/>
                  <a:pt x="5112774" y="3156155"/>
                </a:cubicBezTo>
                <a:cubicBezTo>
                  <a:pt x="5145548" y="3162710"/>
                  <a:pt x="5177839" y="3172493"/>
                  <a:pt x="5211096" y="3175819"/>
                </a:cubicBezTo>
                <a:cubicBezTo>
                  <a:pt x="5397703" y="3194479"/>
                  <a:pt x="5525741" y="3181964"/>
                  <a:pt x="5722374" y="3175819"/>
                </a:cubicBezTo>
                <a:cubicBezTo>
                  <a:pt x="5742038" y="3172542"/>
                  <a:pt x="5761819" y="3169897"/>
                  <a:pt x="5781367" y="3165987"/>
                </a:cubicBezTo>
                <a:cubicBezTo>
                  <a:pt x="5820156" y="3158229"/>
                  <a:pt x="5828164" y="3151227"/>
                  <a:pt x="5869858" y="3146322"/>
                </a:cubicBezTo>
                <a:cubicBezTo>
                  <a:pt x="5909053" y="3141711"/>
                  <a:pt x="5948516" y="3139767"/>
                  <a:pt x="5987845" y="3136490"/>
                </a:cubicBezTo>
                <a:cubicBezTo>
                  <a:pt x="6009833" y="3130993"/>
                  <a:pt x="6071801" y="3116570"/>
                  <a:pt x="6086167" y="3106993"/>
                </a:cubicBezTo>
                <a:cubicBezTo>
                  <a:pt x="6095999" y="3100438"/>
                  <a:pt x="6106048" y="3094197"/>
                  <a:pt x="6115664" y="3087329"/>
                </a:cubicBezTo>
                <a:cubicBezTo>
                  <a:pt x="6128999" y="3077804"/>
                  <a:pt x="6140765" y="3065962"/>
                  <a:pt x="6154993" y="3057832"/>
                </a:cubicBezTo>
                <a:cubicBezTo>
                  <a:pt x="6163992" y="3052690"/>
                  <a:pt x="6174658" y="3051277"/>
                  <a:pt x="6184490" y="3048000"/>
                </a:cubicBezTo>
                <a:cubicBezTo>
                  <a:pt x="6254727" y="2954352"/>
                  <a:pt x="6165797" y="3062619"/>
                  <a:pt x="6263148" y="2979174"/>
                </a:cubicBezTo>
                <a:cubicBezTo>
                  <a:pt x="6272120" y="2971484"/>
                  <a:pt x="6274456" y="2958033"/>
                  <a:pt x="6282812" y="2949677"/>
                </a:cubicBezTo>
                <a:cubicBezTo>
                  <a:pt x="6294399" y="2938089"/>
                  <a:pt x="6309031" y="2930012"/>
                  <a:pt x="6322141" y="2920180"/>
                </a:cubicBezTo>
                <a:cubicBezTo>
                  <a:pt x="6328696" y="2907070"/>
                  <a:pt x="6334038" y="2893280"/>
                  <a:pt x="6341806" y="2880851"/>
                </a:cubicBezTo>
                <a:cubicBezTo>
                  <a:pt x="6350491" y="2866955"/>
                  <a:pt x="6363173" y="2855750"/>
                  <a:pt x="6371303" y="2841522"/>
                </a:cubicBezTo>
                <a:cubicBezTo>
                  <a:pt x="6376445" y="2832524"/>
                  <a:pt x="6376102" y="2821086"/>
                  <a:pt x="6381135" y="2812026"/>
                </a:cubicBezTo>
                <a:cubicBezTo>
                  <a:pt x="6392613" y="2791366"/>
                  <a:pt x="6407354" y="2772697"/>
                  <a:pt x="6420464" y="2753032"/>
                </a:cubicBezTo>
                <a:cubicBezTo>
                  <a:pt x="6431962" y="2735785"/>
                  <a:pt x="6433574" y="2713703"/>
                  <a:pt x="6440129" y="2694039"/>
                </a:cubicBezTo>
                <a:cubicBezTo>
                  <a:pt x="6443866" y="2682829"/>
                  <a:pt x="6453238" y="2674374"/>
                  <a:pt x="6459793" y="2664542"/>
                </a:cubicBezTo>
                <a:cubicBezTo>
                  <a:pt x="6477074" y="2578132"/>
                  <a:pt x="6456794" y="2650875"/>
                  <a:pt x="6499122" y="2566219"/>
                </a:cubicBezTo>
                <a:cubicBezTo>
                  <a:pt x="6509662" y="2545139"/>
                  <a:pt x="6514301" y="2507749"/>
                  <a:pt x="6518787" y="2487561"/>
                </a:cubicBezTo>
                <a:cubicBezTo>
                  <a:pt x="6521718" y="2474370"/>
                  <a:pt x="6525342" y="2461342"/>
                  <a:pt x="6528619" y="2448232"/>
                </a:cubicBezTo>
                <a:cubicBezTo>
                  <a:pt x="6543684" y="2282513"/>
                  <a:pt x="6544860" y="2321658"/>
                  <a:pt x="6528619" y="2094271"/>
                </a:cubicBezTo>
                <a:cubicBezTo>
                  <a:pt x="6527881" y="2083933"/>
                  <a:pt x="6521301" y="2074829"/>
                  <a:pt x="6518787" y="2064774"/>
                </a:cubicBezTo>
                <a:cubicBezTo>
                  <a:pt x="6511458" y="2035460"/>
                  <a:pt x="6505453" y="2005830"/>
                  <a:pt x="6499122" y="1976284"/>
                </a:cubicBezTo>
                <a:cubicBezTo>
                  <a:pt x="6490217" y="1934729"/>
                  <a:pt x="6485877" y="1898926"/>
                  <a:pt x="6469625" y="1858297"/>
                </a:cubicBezTo>
                <a:cubicBezTo>
                  <a:pt x="6465236" y="1847325"/>
                  <a:pt x="6456516" y="1838632"/>
                  <a:pt x="6449961" y="1828800"/>
                </a:cubicBezTo>
                <a:cubicBezTo>
                  <a:pt x="6444970" y="1808834"/>
                  <a:pt x="6438762" y="1779728"/>
                  <a:pt x="6430296" y="1759974"/>
                </a:cubicBezTo>
                <a:cubicBezTo>
                  <a:pt x="6415325" y="1725041"/>
                  <a:pt x="6410718" y="1720774"/>
                  <a:pt x="6390967" y="1691148"/>
                </a:cubicBezTo>
                <a:lnTo>
                  <a:pt x="6381135" y="1661651"/>
                </a:lnTo>
                <a:lnTo>
                  <a:pt x="6341806" y="1622322"/>
                </a:lnTo>
              </a:path>
            </a:pathLst>
          </a:cu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320517" name="Rectangle 5"/>
          <p:cNvSpPr>
            <a:spLocks noGrp="1" noChangeArrowheads="1"/>
          </p:cNvSpPr>
          <p:nvPr>
            <p:ph type="title"/>
          </p:nvPr>
        </p:nvSpPr>
        <p:spPr/>
        <p:txBody>
          <a:bodyPr/>
          <a:lstStyle/>
          <a:p>
            <a:r>
              <a:rPr lang="en-US"/>
              <a:t>Thermal Bulb</a:t>
            </a:r>
          </a:p>
        </p:txBody>
      </p:sp>
      <p:pic>
        <p:nvPicPr>
          <p:cNvPr id="320516" name="Picture 4">
            <a:hlinkClick r:id="rId3" action="ppaction://hlinkpres?slideindex=1&amp;slidetitle="/>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4092" y="2408807"/>
            <a:ext cx="4971928" cy="2585974"/>
          </a:xfrm>
          <a:noFill/>
          <a:ln>
            <a:noFill/>
          </a:ln>
        </p:spPr>
      </p:pic>
      <p:sp>
        <p:nvSpPr>
          <p:cNvPr id="3" name="Slide Number Placeholder 2"/>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31</a:t>
            </a:fld>
            <a:endParaRPr lang="en-US" dirty="0"/>
          </a:p>
        </p:txBody>
      </p:sp>
      <p:sp>
        <p:nvSpPr>
          <p:cNvPr id="320519" name="Rectangle 7"/>
          <p:cNvSpPr>
            <a:spLocks noChangeArrowheads="1"/>
          </p:cNvSpPr>
          <p:nvPr/>
        </p:nvSpPr>
        <p:spPr bwMode="auto">
          <a:xfrm>
            <a:off x="76200" y="1219200"/>
            <a:ext cx="6248400" cy="533400"/>
          </a:xfrm>
          <a:prstGeom prst="rect">
            <a:avLst/>
          </a:prstGeom>
          <a:noFill/>
          <a:ln w="9525">
            <a:noFill/>
            <a:miter lim="800000"/>
            <a:headEnd/>
            <a:tailEnd/>
          </a:ln>
          <a:effectLst/>
        </p:spPr>
        <p:txBody>
          <a:bodyPr lIns="82550" tIns="41275" rIns="82550" bIns="41275"/>
          <a:lstStyle/>
          <a:p>
            <a:pPr marL="285750" indent="-285750" defTabSz="822325" eaLnBrk="1" hangingPunct="1">
              <a:lnSpc>
                <a:spcPct val="94000"/>
              </a:lnSpc>
              <a:spcBef>
                <a:spcPts val="400"/>
              </a:spcBef>
              <a:spcAft>
                <a:spcPts val="400"/>
              </a:spcAft>
              <a:buClr>
                <a:srgbClr val="FF0000"/>
              </a:buClr>
              <a:buSzPct val="80000"/>
              <a:buFont typeface="Wingdings 3" pitchFamily="18" charset="2"/>
              <a:buNone/>
              <a:tabLst>
                <a:tab pos="2514600" algn="l"/>
                <a:tab pos="3703638" algn="l"/>
                <a:tab pos="4937125" algn="l"/>
                <a:tab pos="6172200" algn="l"/>
              </a:tabLst>
            </a:pPr>
            <a:r>
              <a:rPr lang="en-US" sz="3600" b="1" u="sng">
                <a:solidFill>
                  <a:srgbClr val="FE0000"/>
                </a:solidFill>
                <a:latin typeface="Arial" charset="0"/>
              </a:rPr>
              <a:t>NOT a Proper Installation</a:t>
            </a:r>
            <a:endParaRPr lang="en-US" sz="3600" b="1">
              <a:solidFill>
                <a:srgbClr val="FE0000"/>
              </a:solidFill>
              <a:latin typeface="Arial" charset="0"/>
            </a:endParaRPr>
          </a:p>
        </p:txBody>
      </p:sp>
      <p:sp>
        <p:nvSpPr>
          <p:cNvPr id="320520" name="Rectangle 8"/>
          <p:cNvSpPr>
            <a:spLocks noChangeArrowheads="1"/>
          </p:cNvSpPr>
          <p:nvPr/>
        </p:nvSpPr>
        <p:spPr bwMode="auto">
          <a:xfrm>
            <a:off x="1167793" y="5340457"/>
            <a:ext cx="6952787" cy="10128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82550" tIns="41275" rIns="82550" bIns="41275"/>
          <a:lstStyle/>
          <a:p>
            <a:pPr algn="ctr" defTabSz="822325" eaLnBrk="1" hangingPunct="1">
              <a:lnSpc>
                <a:spcPct val="94000"/>
              </a:lnSpc>
              <a:spcBef>
                <a:spcPts val="400"/>
              </a:spcBef>
              <a:spcAft>
                <a:spcPts val="400"/>
              </a:spcAft>
              <a:buClr>
                <a:schemeClr val="tx1"/>
              </a:buClr>
              <a:buSzPct val="80000"/>
              <a:tabLst>
                <a:tab pos="2514600" algn="l"/>
                <a:tab pos="3703638" algn="l"/>
                <a:tab pos="4937125" algn="l"/>
                <a:tab pos="6172200" algn="l"/>
              </a:tabLst>
            </a:pPr>
            <a:r>
              <a:rPr lang="en-US" sz="3200" dirty="0">
                <a:solidFill>
                  <a:schemeClr val="accent2">
                    <a:lumMod val="75000"/>
                    <a:lumOff val="25000"/>
                  </a:schemeClr>
                </a:solidFill>
                <a:latin typeface="Arial" charset="0"/>
              </a:rPr>
              <a:t>Use the metal straps or clamp provided by the valve manufacturer.</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0676" y="2164087"/>
            <a:ext cx="4249274" cy="2913987"/>
          </a:xfrm>
          <a:prstGeom prst="rect">
            <a:avLst/>
          </a:prstGeom>
          <a:ln w="19050">
            <a:solidFill>
              <a:schemeClr val="accent1"/>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20516"/>
                                        </p:tgtEl>
                                        <p:attrNameLst>
                                          <p:attrName>style.visibility</p:attrName>
                                        </p:attrNameLst>
                                      </p:cBhvr>
                                      <p:to>
                                        <p:strVal val="visible"/>
                                      </p:to>
                                    </p:set>
                                    <p:anim calcmode="lin" valueType="num">
                                      <p:cBhvr>
                                        <p:cTn id="12" dur="1500" fill="hold"/>
                                        <p:tgtEl>
                                          <p:spTgt spid="320516"/>
                                        </p:tgtEl>
                                        <p:attrNameLst>
                                          <p:attrName>ppt_w</p:attrName>
                                        </p:attrNameLst>
                                      </p:cBhvr>
                                      <p:tavLst>
                                        <p:tav tm="0">
                                          <p:val>
                                            <p:fltVal val="0"/>
                                          </p:val>
                                        </p:tav>
                                        <p:tav tm="100000">
                                          <p:val>
                                            <p:strVal val="#ppt_w"/>
                                          </p:val>
                                        </p:tav>
                                      </p:tavLst>
                                    </p:anim>
                                    <p:anim calcmode="lin" valueType="num">
                                      <p:cBhvr>
                                        <p:cTn id="13" dur="1500" fill="hold"/>
                                        <p:tgtEl>
                                          <p:spTgt spid="320516"/>
                                        </p:tgtEl>
                                        <p:attrNameLst>
                                          <p:attrName>ppt_h</p:attrName>
                                        </p:attrNameLst>
                                      </p:cBhvr>
                                      <p:tavLst>
                                        <p:tav tm="0">
                                          <p:val>
                                            <p:fltVal val="0"/>
                                          </p:val>
                                        </p:tav>
                                        <p:tav tm="100000">
                                          <p:val>
                                            <p:strVal val="#ppt_h"/>
                                          </p:val>
                                        </p:tav>
                                      </p:tavLst>
                                    </p:anim>
                                    <p:animEffect transition="in" filter="fade">
                                      <p:cBhvr>
                                        <p:cTn id="14" dur="1500"/>
                                        <p:tgtEl>
                                          <p:spTgt spid="32051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20520"/>
                                        </p:tgtEl>
                                        <p:attrNameLst>
                                          <p:attrName>style.visibility</p:attrName>
                                        </p:attrNameLst>
                                      </p:cBhvr>
                                      <p:to>
                                        <p:strVal val="visible"/>
                                      </p:to>
                                    </p:set>
                                    <p:animEffect transition="in" filter="fade">
                                      <p:cBhvr>
                                        <p:cTn id="24" dur="1000"/>
                                        <p:tgtEl>
                                          <p:spTgt spid="320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05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9" name="Rectangle 3"/>
          <p:cNvSpPr>
            <a:spLocks noChangeArrowheads="1"/>
          </p:cNvSpPr>
          <p:nvPr/>
        </p:nvSpPr>
        <p:spPr bwMode="auto">
          <a:xfrm>
            <a:off x="181067" y="5411375"/>
            <a:ext cx="3867150" cy="1027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82550" tIns="41275" rIns="82550" bIns="41275" anchor="ctr"/>
          <a:lstStyle/>
          <a:p>
            <a:pPr algn="ctr" defTabSz="822325" eaLnBrk="1" hangingPunct="1">
              <a:lnSpc>
                <a:spcPct val="94000"/>
              </a:lnSpc>
              <a:spcBef>
                <a:spcPts val="400"/>
              </a:spcBef>
              <a:spcAft>
                <a:spcPts val="400"/>
              </a:spcAft>
              <a:buClr>
                <a:schemeClr val="tx1"/>
              </a:buClr>
              <a:buSzPct val="80000"/>
              <a:tabLst>
                <a:tab pos="2514600" algn="l"/>
                <a:tab pos="3703638" algn="l"/>
                <a:tab pos="4937125" algn="l"/>
                <a:tab pos="6172200" algn="l"/>
              </a:tabLst>
            </a:pPr>
            <a:r>
              <a:rPr lang="en-US" sz="2000" dirty="0">
                <a:solidFill>
                  <a:schemeClr val="accent2">
                    <a:lumMod val="75000"/>
                    <a:lumOff val="25000"/>
                  </a:schemeClr>
                </a:solidFill>
                <a:latin typeface="Arial" charset="0"/>
              </a:rPr>
              <a:t>An example of a metal clamp provided by the equipment manufacturer.</a:t>
            </a:r>
          </a:p>
        </p:txBody>
      </p:sp>
      <p:sp>
        <p:nvSpPr>
          <p:cNvPr id="418818" name="Rectangle 2"/>
          <p:cNvSpPr>
            <a:spLocks noGrp="1" noChangeArrowheads="1"/>
          </p:cNvSpPr>
          <p:nvPr>
            <p:ph type="title"/>
          </p:nvPr>
        </p:nvSpPr>
        <p:spPr/>
        <p:txBody>
          <a:bodyPr/>
          <a:lstStyle/>
          <a:p>
            <a:r>
              <a:rPr lang="en-US" dirty="0"/>
              <a:t>Thermal Bulb Clamps</a:t>
            </a:r>
          </a:p>
        </p:txBody>
      </p:sp>
      <p:pic>
        <p:nvPicPr>
          <p:cNvPr id="418820" name="Picture 4" descr="Platform TXV1"/>
          <p:cNvPicPr>
            <a:picLocks noGrp="1" noChangeAspect="1" noChangeArrowheads="1"/>
          </p:cNvPicPr>
          <p:nvPr>
            <p:ph idx="1"/>
          </p:nvPr>
        </p:nvPicPr>
        <p:blipFill>
          <a:blip r:embed="rId2" cstate="print"/>
          <a:srcRect/>
          <a:stretch>
            <a:fillRect/>
          </a:stretch>
        </p:blipFill>
        <p:spPr>
          <a:xfrm>
            <a:off x="407036" y="1309064"/>
            <a:ext cx="4055273" cy="3155696"/>
          </a:xfrm>
          <a:noFill/>
          <a:ln/>
        </p:spPr>
      </p:pic>
      <p:sp>
        <p:nvSpPr>
          <p:cNvPr id="2" name="Slide Number Placeholder 1"/>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32</a:t>
            </a:fld>
            <a:endParaRPr lang="en-US" dirty="0"/>
          </a:p>
        </p:txBody>
      </p:sp>
      <p:sp>
        <p:nvSpPr>
          <p:cNvPr id="418821" name="Line 5"/>
          <p:cNvSpPr>
            <a:spLocks noChangeShapeType="1"/>
          </p:cNvSpPr>
          <p:nvPr/>
        </p:nvSpPr>
        <p:spPr bwMode="auto">
          <a:xfrm flipH="1" flipV="1">
            <a:off x="1438183" y="3149601"/>
            <a:ext cx="676459" cy="2261774"/>
          </a:xfrm>
          <a:prstGeom prst="line">
            <a:avLst/>
          </a:prstGeom>
          <a:noFill/>
          <a:ln w="38100">
            <a:solidFill>
              <a:schemeClr val="tx2">
                <a:lumMod val="75000"/>
              </a:schemeClr>
            </a:solidFill>
            <a:round/>
            <a:headEnd/>
            <a:tailEnd type="triangle" w="lg" len="lg"/>
          </a:ln>
          <a:effectLst/>
        </p:spPr>
        <p:txBody>
          <a:bodyPr lIns="274320" tIns="137160" bIns="41275"/>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87416" y="1491219"/>
            <a:ext cx="3979031" cy="2477099"/>
          </a:xfrm>
          <a:prstGeom prst="rect">
            <a:avLst/>
          </a:prstGeom>
          <a:solidFill>
            <a:schemeClr val="accent1">
              <a:alpha val="27000"/>
            </a:schemeClr>
          </a:solidFill>
          <a:ln w="12700">
            <a:solidFill>
              <a:schemeClr val="accent1"/>
            </a:solidFill>
          </a:ln>
        </p:spPr>
      </p:pic>
      <p:sp>
        <p:nvSpPr>
          <p:cNvPr id="9" name="Rectangle 3"/>
          <p:cNvSpPr>
            <a:spLocks noChangeArrowheads="1"/>
          </p:cNvSpPr>
          <p:nvPr/>
        </p:nvSpPr>
        <p:spPr bwMode="auto">
          <a:xfrm>
            <a:off x="4987416" y="5411375"/>
            <a:ext cx="3867150" cy="10271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82550" tIns="41275" rIns="82550" bIns="41275" anchor="ctr"/>
          <a:lstStyle/>
          <a:p>
            <a:pPr algn="ctr" defTabSz="822325" eaLnBrk="1" hangingPunct="1">
              <a:lnSpc>
                <a:spcPct val="94000"/>
              </a:lnSpc>
              <a:spcBef>
                <a:spcPts val="400"/>
              </a:spcBef>
              <a:spcAft>
                <a:spcPts val="400"/>
              </a:spcAft>
              <a:buClr>
                <a:schemeClr val="tx1"/>
              </a:buClr>
              <a:buSzPct val="80000"/>
              <a:tabLst>
                <a:tab pos="2514600" algn="l"/>
                <a:tab pos="3703638" algn="l"/>
                <a:tab pos="4937125" algn="l"/>
                <a:tab pos="6172200" algn="l"/>
              </a:tabLst>
            </a:pPr>
            <a:r>
              <a:rPr lang="en-US" sz="2000" dirty="0">
                <a:solidFill>
                  <a:schemeClr val="accent2">
                    <a:lumMod val="75000"/>
                    <a:lumOff val="25000"/>
                  </a:schemeClr>
                </a:solidFill>
                <a:latin typeface="Arial" charset="0"/>
              </a:rPr>
              <a:t>New Style of a metal clamp provided by Parker.</a:t>
            </a:r>
          </a:p>
        </p:txBody>
      </p:sp>
      <p:sp>
        <p:nvSpPr>
          <p:cNvPr id="10" name="Line 5"/>
          <p:cNvSpPr>
            <a:spLocks noChangeShapeType="1"/>
          </p:cNvSpPr>
          <p:nvPr/>
        </p:nvSpPr>
        <p:spPr bwMode="auto">
          <a:xfrm flipH="1" flipV="1">
            <a:off x="6920990" y="3684233"/>
            <a:ext cx="0" cy="1727142"/>
          </a:xfrm>
          <a:prstGeom prst="line">
            <a:avLst/>
          </a:prstGeom>
          <a:noFill/>
          <a:ln w="38100">
            <a:solidFill>
              <a:schemeClr val="tx2">
                <a:lumMod val="75000"/>
              </a:schemeClr>
            </a:solidFill>
            <a:round/>
            <a:headEnd/>
            <a:tailEnd type="triangle" w="lg" len="lg"/>
          </a:ln>
          <a:effectLst/>
        </p:spPr>
        <p:txBody>
          <a:bodyPr lIns="274320" tIns="137160" bIns="41275"/>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250"/>
                                  </p:stCondLst>
                                  <p:childTnLst>
                                    <p:set>
                                      <p:cBhvr>
                                        <p:cTn id="6" dur="1" fill="hold">
                                          <p:stCondLst>
                                            <p:cond delay="0"/>
                                          </p:stCondLst>
                                        </p:cTn>
                                        <p:tgtEl>
                                          <p:spTgt spid="418820"/>
                                        </p:tgtEl>
                                        <p:attrNameLst>
                                          <p:attrName>style.visibility</p:attrName>
                                        </p:attrNameLst>
                                      </p:cBhvr>
                                      <p:to>
                                        <p:strVal val="visible"/>
                                      </p:to>
                                    </p:set>
                                    <p:animEffect transition="in" filter="circle(in)">
                                      <p:cBhvr>
                                        <p:cTn id="7" dur="2000"/>
                                        <p:tgtEl>
                                          <p:spTgt spid="418820"/>
                                        </p:tgtEl>
                                      </p:cBhvr>
                                    </p:animEffect>
                                  </p:childTnLst>
                                </p:cTn>
                              </p:par>
                            </p:childTnLst>
                          </p:cTn>
                        </p:par>
                        <p:par>
                          <p:cTn id="8" fill="hold">
                            <p:stCondLst>
                              <p:cond delay="2250"/>
                            </p:stCondLst>
                            <p:childTnLst>
                              <p:par>
                                <p:cTn id="9" presetID="6" presetClass="entr" presetSubtype="32" fill="hold" grpId="0" nodeType="afterEffect">
                                  <p:stCondLst>
                                    <p:cond delay="0"/>
                                  </p:stCondLst>
                                  <p:childTnLst>
                                    <p:set>
                                      <p:cBhvr>
                                        <p:cTn id="10" dur="1" fill="hold">
                                          <p:stCondLst>
                                            <p:cond delay="0"/>
                                          </p:stCondLst>
                                        </p:cTn>
                                        <p:tgtEl>
                                          <p:spTgt spid="418819"/>
                                        </p:tgtEl>
                                        <p:attrNameLst>
                                          <p:attrName>style.visibility</p:attrName>
                                        </p:attrNameLst>
                                      </p:cBhvr>
                                      <p:to>
                                        <p:strVal val="visible"/>
                                      </p:to>
                                    </p:set>
                                    <p:animEffect transition="in" filter="circle(out)">
                                      <p:cBhvr>
                                        <p:cTn id="11" dur="2000"/>
                                        <p:tgtEl>
                                          <p:spTgt spid="418819"/>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418821"/>
                                        </p:tgtEl>
                                        <p:attrNameLst>
                                          <p:attrName>style.visibility</p:attrName>
                                        </p:attrNameLst>
                                      </p:cBhvr>
                                      <p:to>
                                        <p:strVal val="visible"/>
                                      </p:to>
                                    </p:set>
                                    <p:animEffect transition="in" filter="wipe(down)">
                                      <p:cBhvr>
                                        <p:cTn id="14" dur="500"/>
                                        <p:tgtEl>
                                          <p:spTgt spid="41882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500"/>
                            </p:stCondLst>
                            <p:childTnLst>
                              <p:par>
                                <p:cTn id="21" presetID="6" presetClass="entr" presetSubtype="32"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out)">
                                      <p:cBhvr>
                                        <p:cTn id="23" dur="2000"/>
                                        <p:tgtEl>
                                          <p:spTgt spid="9"/>
                                        </p:tgtEl>
                                      </p:cBhvr>
                                    </p:animEffect>
                                  </p:childTnLst>
                                </p:cTn>
                              </p:par>
                              <p:par>
                                <p:cTn id="24" presetID="22" presetClass="entr" presetSubtype="4" fill="hold" grpId="0" nodeType="withEffect">
                                  <p:stCondLst>
                                    <p:cond delay="25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819" grpId="0" animBg="1"/>
      <p:bldP spid="418821" grpId="0" animBg="1"/>
      <p:bldP spid="9"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80" name="Rectangle 4"/>
          <p:cNvSpPr>
            <a:spLocks noGrp="1" noChangeArrowheads="1"/>
          </p:cNvSpPr>
          <p:nvPr>
            <p:ph type="title"/>
          </p:nvPr>
        </p:nvSpPr>
        <p:spPr>
          <a:xfrm>
            <a:off x="1571625" y="71439"/>
            <a:ext cx="7429500" cy="965200"/>
          </a:xfrm>
        </p:spPr>
        <p:txBody>
          <a:bodyPr/>
          <a:lstStyle/>
          <a:p>
            <a:r>
              <a:rPr lang="en-US" dirty="0">
                <a:latin typeface="Arial" charset="0"/>
              </a:rPr>
              <a:t>External Equalizer</a:t>
            </a:r>
            <a:endParaRPr lang="en-US" dirty="0"/>
          </a:p>
        </p:txBody>
      </p:sp>
      <p:sp>
        <p:nvSpPr>
          <p:cNvPr id="3" name="Slide Number Placeholder 2"/>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33</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7891" y="2797526"/>
            <a:ext cx="4626787" cy="3728780"/>
          </a:xfrm>
          <a:prstGeom prst="rect">
            <a:avLst/>
          </a:prstGeom>
        </p:spPr>
      </p:pic>
      <p:graphicFrame>
        <p:nvGraphicFramePr>
          <p:cNvPr id="4" name="Diagram 3"/>
          <p:cNvGraphicFramePr/>
          <p:nvPr>
            <p:extLst>
              <p:ext uri="{D42A27DB-BD31-4B8C-83A1-F6EECF244321}">
                <p14:modId xmlns:p14="http://schemas.microsoft.com/office/powerpoint/2010/main" val="3093750969"/>
              </p:ext>
            </p:extLst>
          </p:nvPr>
        </p:nvGraphicFramePr>
        <p:xfrm>
          <a:off x="76200" y="1219202"/>
          <a:ext cx="8763000" cy="24725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76828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7" name="Rectangle 5"/>
          <p:cNvSpPr>
            <a:spLocks noGrp="1" noChangeArrowheads="1"/>
          </p:cNvSpPr>
          <p:nvPr>
            <p:ph type="title"/>
          </p:nvPr>
        </p:nvSpPr>
        <p:spPr/>
        <p:txBody>
          <a:bodyPr/>
          <a:lstStyle/>
          <a:p>
            <a:r>
              <a:rPr lang="en-US" dirty="0"/>
              <a:t>Equalizer Line</a:t>
            </a:r>
          </a:p>
        </p:txBody>
      </p:sp>
      <p:sp>
        <p:nvSpPr>
          <p:cNvPr id="3" name="Slide Number Placeholder 2"/>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34</a:t>
            </a:fld>
            <a:endParaRPr lang="en-US" dirty="0"/>
          </a:p>
        </p:txBody>
      </p:sp>
      <p:sp>
        <p:nvSpPr>
          <p:cNvPr id="320519" name="Rectangle 7"/>
          <p:cNvSpPr>
            <a:spLocks noChangeArrowheads="1"/>
          </p:cNvSpPr>
          <p:nvPr/>
        </p:nvSpPr>
        <p:spPr bwMode="auto">
          <a:xfrm>
            <a:off x="76200" y="1219200"/>
            <a:ext cx="6248400" cy="533400"/>
          </a:xfrm>
          <a:prstGeom prst="rect">
            <a:avLst/>
          </a:prstGeom>
          <a:noFill/>
          <a:ln w="9525">
            <a:noFill/>
            <a:miter lim="800000"/>
            <a:headEnd/>
            <a:tailEnd/>
          </a:ln>
          <a:effectLst/>
        </p:spPr>
        <p:txBody>
          <a:bodyPr lIns="82550" tIns="41275" rIns="82550" bIns="41275"/>
          <a:lstStyle/>
          <a:p>
            <a:pPr marL="285750" indent="-285750" defTabSz="822325" eaLnBrk="1" hangingPunct="1">
              <a:lnSpc>
                <a:spcPct val="94000"/>
              </a:lnSpc>
              <a:spcBef>
                <a:spcPts val="400"/>
              </a:spcBef>
              <a:spcAft>
                <a:spcPts val="400"/>
              </a:spcAft>
              <a:buClr>
                <a:srgbClr val="FF0000"/>
              </a:buClr>
              <a:buSzPct val="80000"/>
              <a:buFont typeface="Wingdings 3" pitchFamily="18" charset="2"/>
              <a:buNone/>
              <a:tabLst>
                <a:tab pos="2514600" algn="l"/>
                <a:tab pos="3703638" algn="l"/>
                <a:tab pos="4937125" algn="l"/>
                <a:tab pos="6172200" algn="l"/>
              </a:tabLst>
            </a:pPr>
            <a:r>
              <a:rPr lang="en-US" sz="3600" b="1" u="sng" dirty="0">
                <a:solidFill>
                  <a:srgbClr val="FE0000"/>
                </a:solidFill>
                <a:latin typeface="Arial" charset="0"/>
              </a:rPr>
              <a:t>Installation issues</a:t>
            </a:r>
            <a:endParaRPr lang="en-US" sz="3600" b="1" dirty="0">
              <a:solidFill>
                <a:srgbClr val="FE0000"/>
              </a:solidFill>
              <a:latin typeface="Arial"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058" y="3012645"/>
            <a:ext cx="3937353" cy="322391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7824" y="1681578"/>
            <a:ext cx="3653931" cy="4892292"/>
          </a:xfrm>
          <a:prstGeom prst="rect">
            <a:avLst/>
          </a:prstGeom>
        </p:spPr>
      </p:pic>
      <p:sp>
        <p:nvSpPr>
          <p:cNvPr id="2" name="TextBox 1"/>
          <p:cNvSpPr txBox="1"/>
          <p:nvPr/>
        </p:nvSpPr>
        <p:spPr>
          <a:xfrm>
            <a:off x="252058" y="2550980"/>
            <a:ext cx="3937353" cy="46166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Frost on Equalizer Line</a:t>
            </a:r>
          </a:p>
        </p:txBody>
      </p:sp>
      <p:sp>
        <p:nvSpPr>
          <p:cNvPr id="8" name="TextBox 7"/>
          <p:cNvSpPr txBox="1"/>
          <p:nvPr/>
        </p:nvSpPr>
        <p:spPr>
          <a:xfrm>
            <a:off x="5237824" y="1219200"/>
            <a:ext cx="3653931" cy="461665"/>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Equalizer Line - bottom</a:t>
            </a:r>
          </a:p>
        </p:txBody>
      </p:sp>
    </p:spTree>
    <p:extLst>
      <p:ext uri="{BB962C8B-B14F-4D97-AF65-F5344CB8AC3E}">
        <p14:creationId xmlns:p14="http://schemas.microsoft.com/office/powerpoint/2010/main" val="2217049445"/>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3" name="Rectangle 3"/>
          <p:cNvSpPr>
            <a:spLocks noGrp="1" noChangeArrowheads="1"/>
          </p:cNvSpPr>
          <p:nvPr>
            <p:ph type="title"/>
          </p:nvPr>
        </p:nvSpPr>
        <p:spPr>
          <a:xfrm>
            <a:off x="1571625" y="71439"/>
            <a:ext cx="7429500" cy="965200"/>
          </a:xfrm>
        </p:spPr>
        <p:txBody>
          <a:bodyPr/>
          <a:lstStyle/>
          <a:p>
            <a:r>
              <a:rPr lang="en-US" dirty="0"/>
              <a:t>TXV Installation Considerations</a:t>
            </a:r>
          </a:p>
        </p:txBody>
      </p:sp>
      <p:sp>
        <p:nvSpPr>
          <p:cNvPr id="3" name="Slide Number Placeholder 2"/>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35</a:t>
            </a:fld>
            <a:endParaRPr lang="en-US" dirty="0"/>
          </a:p>
        </p:txBody>
      </p:sp>
      <p:pic>
        <p:nvPicPr>
          <p:cNvPr id="737286" name="Picture 6"/>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19350624">
            <a:off x="6684383" y="2745107"/>
            <a:ext cx="753691" cy="2168400"/>
          </a:xfrm>
          <a:prstGeom prst="rect">
            <a:avLst/>
          </a:prstGeom>
          <a:noFill/>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7508" y="1190901"/>
            <a:ext cx="2840395" cy="2188309"/>
          </a:xfrm>
          <a:prstGeom prst="rect">
            <a:avLst/>
          </a:prstGeom>
        </p:spPr>
      </p:pic>
      <p:sp>
        <p:nvSpPr>
          <p:cNvPr id="6" name="Explosion 2 5"/>
          <p:cNvSpPr/>
          <p:nvPr/>
        </p:nvSpPr>
        <p:spPr bwMode="auto">
          <a:xfrm rot="20807297">
            <a:off x="-108155" y="1151155"/>
            <a:ext cx="2723535" cy="1408220"/>
          </a:xfrm>
          <a:custGeom>
            <a:avLst/>
            <a:gdLst>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4942 w 21600"/>
              <a:gd name="connsiteY11" fmla="*/ 17370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4640 w 21600"/>
              <a:gd name="connsiteY10" fmla="*/ 14350 h 21600"/>
              <a:gd name="connsiteX11" fmla="*/ 15201 w 21600"/>
              <a:gd name="connsiteY11" fmla="*/ 19812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18270 w 21600"/>
              <a:gd name="connsiteY7" fmla="*/ 11290 h 21600"/>
              <a:gd name="connsiteX8" fmla="*/ 16380 w 21600"/>
              <a:gd name="connsiteY8" fmla="*/ 12310 h 21600"/>
              <a:gd name="connsiteX9" fmla="*/ 18877 w 21600"/>
              <a:gd name="connsiteY9" fmla="*/ 15632 h 21600"/>
              <a:gd name="connsiteX10" fmla="*/ 15850 w 21600"/>
              <a:gd name="connsiteY10" fmla="*/ 16094 h 21600"/>
              <a:gd name="connsiteX11" fmla="*/ 15201 w 21600"/>
              <a:gd name="connsiteY11" fmla="*/ 19812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20344 w 21600"/>
              <a:gd name="connsiteY7" fmla="*/ 11813 h 21600"/>
              <a:gd name="connsiteX8" fmla="*/ 16380 w 21600"/>
              <a:gd name="connsiteY8" fmla="*/ 12310 h 21600"/>
              <a:gd name="connsiteX9" fmla="*/ 18877 w 21600"/>
              <a:gd name="connsiteY9" fmla="*/ 15632 h 21600"/>
              <a:gd name="connsiteX10" fmla="*/ 15850 w 21600"/>
              <a:gd name="connsiteY10" fmla="*/ 16094 h 21600"/>
              <a:gd name="connsiteX11" fmla="*/ 15201 w 21600"/>
              <a:gd name="connsiteY11" fmla="*/ 19812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20344 w 21600"/>
              <a:gd name="connsiteY7" fmla="*/ 11813 h 21600"/>
              <a:gd name="connsiteX8" fmla="*/ 17503 w 21600"/>
              <a:gd name="connsiteY8" fmla="*/ 13357 h 21600"/>
              <a:gd name="connsiteX9" fmla="*/ 18877 w 21600"/>
              <a:gd name="connsiteY9" fmla="*/ 15632 h 21600"/>
              <a:gd name="connsiteX10" fmla="*/ 15850 w 21600"/>
              <a:gd name="connsiteY10" fmla="*/ 16094 h 21600"/>
              <a:gd name="connsiteX11" fmla="*/ 15201 w 21600"/>
              <a:gd name="connsiteY11" fmla="*/ 19812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3935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20344 w 21600"/>
              <a:gd name="connsiteY7" fmla="*/ 11813 h 21600"/>
              <a:gd name="connsiteX8" fmla="*/ 17503 w 21600"/>
              <a:gd name="connsiteY8" fmla="*/ 13357 h 21600"/>
              <a:gd name="connsiteX9" fmla="*/ 18877 w 21600"/>
              <a:gd name="connsiteY9" fmla="*/ 15632 h 21600"/>
              <a:gd name="connsiteX10" fmla="*/ 15850 w 21600"/>
              <a:gd name="connsiteY10" fmla="*/ 16094 h 21600"/>
              <a:gd name="connsiteX11" fmla="*/ 15201 w 21600"/>
              <a:gd name="connsiteY11" fmla="*/ 19812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5231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20344 w 21600"/>
              <a:gd name="connsiteY7" fmla="*/ 11813 h 21600"/>
              <a:gd name="connsiteX8" fmla="*/ 17503 w 21600"/>
              <a:gd name="connsiteY8" fmla="*/ 13357 h 21600"/>
              <a:gd name="connsiteX9" fmla="*/ 20173 w 21600"/>
              <a:gd name="connsiteY9" fmla="*/ 16679 h 21600"/>
              <a:gd name="connsiteX10" fmla="*/ 15850 w 21600"/>
              <a:gd name="connsiteY10" fmla="*/ 16094 h 21600"/>
              <a:gd name="connsiteX11" fmla="*/ 15201 w 21600"/>
              <a:gd name="connsiteY11" fmla="*/ 19812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5231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6985 w 21600"/>
              <a:gd name="connsiteY6" fmla="*/ 9402 h 21600"/>
              <a:gd name="connsiteX7" fmla="*/ 20344 w 21600"/>
              <a:gd name="connsiteY7" fmla="*/ 11813 h 21600"/>
              <a:gd name="connsiteX8" fmla="*/ 18367 w 21600"/>
              <a:gd name="connsiteY8" fmla="*/ 13706 h 21600"/>
              <a:gd name="connsiteX9" fmla="*/ 20173 w 21600"/>
              <a:gd name="connsiteY9" fmla="*/ 16679 h 21600"/>
              <a:gd name="connsiteX10" fmla="*/ 15850 w 21600"/>
              <a:gd name="connsiteY10" fmla="*/ 16094 h 21600"/>
              <a:gd name="connsiteX11" fmla="*/ 15201 w 21600"/>
              <a:gd name="connsiteY11" fmla="*/ 19812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5231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 name="connsiteX0" fmla="*/ 11462 w 21600"/>
              <a:gd name="connsiteY0" fmla="*/ 4342 h 21600"/>
              <a:gd name="connsiteX1" fmla="*/ 14790 w 21600"/>
              <a:gd name="connsiteY1" fmla="*/ 0 h 21600"/>
              <a:gd name="connsiteX2" fmla="*/ 14525 w 21600"/>
              <a:gd name="connsiteY2" fmla="*/ 5777 h 21600"/>
              <a:gd name="connsiteX3" fmla="*/ 18007 w 21600"/>
              <a:gd name="connsiteY3" fmla="*/ 3172 h 21600"/>
              <a:gd name="connsiteX4" fmla="*/ 16380 w 21600"/>
              <a:gd name="connsiteY4" fmla="*/ 6532 h 21600"/>
              <a:gd name="connsiteX5" fmla="*/ 21600 w 21600"/>
              <a:gd name="connsiteY5" fmla="*/ 6645 h 21600"/>
              <a:gd name="connsiteX6" fmla="*/ 18108 w 21600"/>
              <a:gd name="connsiteY6" fmla="*/ 8530 h 21600"/>
              <a:gd name="connsiteX7" fmla="*/ 20344 w 21600"/>
              <a:gd name="connsiteY7" fmla="*/ 11813 h 21600"/>
              <a:gd name="connsiteX8" fmla="*/ 18367 w 21600"/>
              <a:gd name="connsiteY8" fmla="*/ 13706 h 21600"/>
              <a:gd name="connsiteX9" fmla="*/ 20173 w 21600"/>
              <a:gd name="connsiteY9" fmla="*/ 16679 h 21600"/>
              <a:gd name="connsiteX10" fmla="*/ 15850 w 21600"/>
              <a:gd name="connsiteY10" fmla="*/ 16094 h 21600"/>
              <a:gd name="connsiteX11" fmla="*/ 15201 w 21600"/>
              <a:gd name="connsiteY11" fmla="*/ 19812 h 21600"/>
              <a:gd name="connsiteX12" fmla="*/ 12180 w 21600"/>
              <a:gd name="connsiteY12" fmla="*/ 15935 h 21600"/>
              <a:gd name="connsiteX13" fmla="*/ 11612 w 21600"/>
              <a:gd name="connsiteY13" fmla="*/ 18842 h 21600"/>
              <a:gd name="connsiteX14" fmla="*/ 9872 w 21600"/>
              <a:gd name="connsiteY14" fmla="*/ 17370 h 21600"/>
              <a:gd name="connsiteX15" fmla="*/ 8700 w 21600"/>
              <a:gd name="connsiteY15" fmla="*/ 19712 h 21600"/>
              <a:gd name="connsiteX16" fmla="*/ 7527 w 21600"/>
              <a:gd name="connsiteY16" fmla="*/ 18125 h 21600"/>
              <a:gd name="connsiteX17" fmla="*/ 4917 w 21600"/>
              <a:gd name="connsiteY17" fmla="*/ 21600 h 21600"/>
              <a:gd name="connsiteX18" fmla="*/ 4805 w 21600"/>
              <a:gd name="connsiteY18" fmla="*/ 18240 h 21600"/>
              <a:gd name="connsiteX19" fmla="*/ 1285 w 21600"/>
              <a:gd name="connsiteY19" fmla="*/ 17825 h 21600"/>
              <a:gd name="connsiteX20" fmla="*/ 3330 w 21600"/>
              <a:gd name="connsiteY20" fmla="*/ 15370 h 21600"/>
              <a:gd name="connsiteX21" fmla="*/ 0 w 21600"/>
              <a:gd name="connsiteY21" fmla="*/ 12877 h 21600"/>
              <a:gd name="connsiteX22" fmla="*/ 5231 w 21600"/>
              <a:gd name="connsiteY22" fmla="*/ 11592 h 21600"/>
              <a:gd name="connsiteX23" fmla="*/ 1172 w 21600"/>
              <a:gd name="connsiteY23" fmla="*/ 8270 h 21600"/>
              <a:gd name="connsiteX24" fmla="*/ 5372 w 21600"/>
              <a:gd name="connsiteY24" fmla="*/ 7817 h 21600"/>
              <a:gd name="connsiteX25" fmla="*/ 4502 w 21600"/>
              <a:gd name="connsiteY25" fmla="*/ 3625 h 21600"/>
              <a:gd name="connsiteX26" fmla="*/ 8550 w 21600"/>
              <a:gd name="connsiteY26" fmla="*/ 6382 h 21600"/>
              <a:gd name="connsiteX27" fmla="*/ 9722 w 21600"/>
              <a:gd name="connsiteY27" fmla="*/ 1887 h 21600"/>
              <a:gd name="connsiteX28" fmla="*/ 11462 w 21600"/>
              <a:gd name="connsiteY28" fmla="*/ 4342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600" h="21600">
                <a:moveTo>
                  <a:pt x="11462" y="4342"/>
                </a:moveTo>
                <a:lnTo>
                  <a:pt x="14790" y="0"/>
                </a:lnTo>
                <a:cubicBezTo>
                  <a:pt x="14702" y="1926"/>
                  <a:pt x="14613" y="3851"/>
                  <a:pt x="14525" y="5777"/>
                </a:cubicBezTo>
                <a:lnTo>
                  <a:pt x="18007" y="3172"/>
                </a:lnTo>
                <a:lnTo>
                  <a:pt x="16380" y="6532"/>
                </a:lnTo>
                <a:lnTo>
                  <a:pt x="21600" y="6645"/>
                </a:lnTo>
                <a:lnTo>
                  <a:pt x="18108" y="8530"/>
                </a:lnTo>
                <a:lnTo>
                  <a:pt x="20344" y="11813"/>
                </a:lnTo>
                <a:lnTo>
                  <a:pt x="18367" y="13706"/>
                </a:lnTo>
                <a:lnTo>
                  <a:pt x="20173" y="16679"/>
                </a:lnTo>
                <a:lnTo>
                  <a:pt x="15850" y="16094"/>
                </a:lnTo>
                <a:cubicBezTo>
                  <a:pt x="15951" y="17101"/>
                  <a:pt x="15100" y="18805"/>
                  <a:pt x="15201" y="19812"/>
                </a:cubicBezTo>
                <a:lnTo>
                  <a:pt x="12180" y="15935"/>
                </a:lnTo>
                <a:lnTo>
                  <a:pt x="11612" y="18842"/>
                </a:lnTo>
                <a:lnTo>
                  <a:pt x="9872" y="17370"/>
                </a:lnTo>
                <a:lnTo>
                  <a:pt x="8700" y="19712"/>
                </a:lnTo>
                <a:lnTo>
                  <a:pt x="7527" y="18125"/>
                </a:lnTo>
                <a:lnTo>
                  <a:pt x="4917" y="21600"/>
                </a:lnTo>
                <a:cubicBezTo>
                  <a:pt x="4880" y="20480"/>
                  <a:pt x="4842" y="19360"/>
                  <a:pt x="4805" y="18240"/>
                </a:cubicBezTo>
                <a:lnTo>
                  <a:pt x="1285" y="17825"/>
                </a:lnTo>
                <a:lnTo>
                  <a:pt x="3330" y="15370"/>
                </a:lnTo>
                <a:lnTo>
                  <a:pt x="0" y="12877"/>
                </a:lnTo>
                <a:lnTo>
                  <a:pt x="5231" y="11592"/>
                </a:lnTo>
                <a:lnTo>
                  <a:pt x="1172" y="8270"/>
                </a:lnTo>
                <a:lnTo>
                  <a:pt x="5372" y="7817"/>
                </a:lnTo>
                <a:lnTo>
                  <a:pt x="4502" y="3625"/>
                </a:lnTo>
                <a:lnTo>
                  <a:pt x="8550" y="6382"/>
                </a:lnTo>
                <a:lnTo>
                  <a:pt x="9722" y="1887"/>
                </a:lnTo>
                <a:lnTo>
                  <a:pt x="11462" y="4342"/>
                </a:lnTo>
                <a:close/>
              </a:path>
            </a:pathLst>
          </a:custGeom>
          <a:solidFill>
            <a:srgbClr val="FF0000"/>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algn="ctr" defTabSz="822325">
              <a:buClr>
                <a:schemeClr val="tx1"/>
              </a:buClr>
              <a:tabLst>
                <a:tab pos="2514600" algn="l"/>
                <a:tab pos="3703638" algn="l"/>
                <a:tab pos="4937125" algn="l"/>
                <a:tab pos="6172200" algn="l"/>
              </a:tabLst>
            </a:pPr>
            <a:r>
              <a:rPr lang="en-US" sz="2800" b="1" dirty="0">
                <a:latin typeface="Arial" charset="0"/>
              </a:rPr>
              <a:t>Brazing</a:t>
            </a:r>
          </a:p>
        </p:txBody>
      </p:sp>
      <p:sp>
        <p:nvSpPr>
          <p:cNvPr id="7" name="Horizontal Scroll 6"/>
          <p:cNvSpPr/>
          <p:nvPr/>
        </p:nvSpPr>
        <p:spPr bwMode="auto">
          <a:xfrm>
            <a:off x="2104104" y="1485555"/>
            <a:ext cx="3696928" cy="1572277"/>
          </a:xfrm>
          <a:prstGeom prst="horizontalScroll">
            <a:avLst/>
          </a:prstGeom>
          <a:solidFill>
            <a:srgbClr val="FF6699"/>
          </a:solidFill>
          <a:ln w="9525" cap="flat" cmpd="sng" algn="ctr">
            <a:solidFill>
              <a:schemeClr val="tx1"/>
            </a:solidFill>
            <a:prstDash val="solid"/>
            <a:round/>
            <a:headEnd type="none" w="med" len="med"/>
            <a:tailEnd type="none" w="med" len="med"/>
          </a:ln>
          <a:effectLst/>
        </p:spPr>
        <p:txBody>
          <a:bodyPr vert="horz" wrap="square" lIns="182880" tIns="137160" rIns="91440" bIns="41275" numCol="1" rtlCol="0" anchor="ctr" anchorCtr="0" compatLnSpc="1">
            <a:prstTxWarp prst="textNoShape">
              <a:avLst/>
            </a:prstTxWarp>
            <a:normAutofit fontScale="92500" lnSpcReduction="10000"/>
          </a:bodyPr>
          <a:lstStyle/>
          <a:p>
            <a:r>
              <a:rPr lang="en-US" dirty="0">
                <a:solidFill>
                  <a:schemeClr val="bg1"/>
                </a:solidFill>
                <a:latin typeface="Arial" charset="0"/>
              </a:rPr>
              <a:t>Limit body temperature to 250°F to prevent internal seals damage.</a:t>
            </a:r>
            <a:endParaRPr kumimoji="0" lang="en-US" sz="2400" b="0" i="0" u="none" strike="noStrike" cap="none" normalizeH="0" baseline="0" dirty="0">
              <a:ln>
                <a:noFill/>
              </a:ln>
              <a:solidFill>
                <a:schemeClr val="bg1"/>
              </a:solidFill>
              <a:effectLst/>
            </a:endParaRPr>
          </a:p>
        </p:txBody>
      </p:sp>
      <p:sp>
        <p:nvSpPr>
          <p:cNvPr id="11" name="Horizontal Scroll 10"/>
          <p:cNvSpPr/>
          <p:nvPr/>
        </p:nvSpPr>
        <p:spPr bwMode="auto">
          <a:xfrm>
            <a:off x="1071716" y="3185648"/>
            <a:ext cx="4935792" cy="1572277"/>
          </a:xfrm>
          <a:prstGeom prst="horizontalScroll">
            <a:avLst/>
          </a:prstGeom>
          <a:solidFill>
            <a:srgbClr val="00B050"/>
          </a:solidFill>
          <a:ln w="9525" cap="flat" cmpd="sng" algn="ctr">
            <a:solidFill>
              <a:schemeClr val="tx1"/>
            </a:solidFill>
            <a:prstDash val="solid"/>
            <a:round/>
            <a:headEnd type="none" w="med" len="med"/>
            <a:tailEnd type="none" w="med" len="med"/>
          </a:ln>
          <a:effectLst/>
        </p:spPr>
        <p:txBody>
          <a:bodyPr vert="horz" wrap="square" lIns="0" tIns="137160" rIns="91440" bIns="41275" numCol="1" rtlCol="0" anchor="ctr" anchorCtr="0" compatLnSpc="1">
            <a:prstTxWarp prst="textNoShape">
              <a:avLst/>
            </a:prstTxWarp>
            <a:noAutofit/>
          </a:bodyPr>
          <a:lstStyle/>
          <a:p>
            <a:pPr marL="534987" lvl="1" defTabSz="822325">
              <a:buClr>
                <a:schemeClr val="tx1"/>
              </a:buClr>
              <a:tabLst>
                <a:tab pos="2514600" algn="l"/>
                <a:tab pos="3703638" algn="l"/>
                <a:tab pos="4937125" algn="l"/>
                <a:tab pos="6172200" algn="l"/>
              </a:tabLst>
            </a:pPr>
            <a:r>
              <a:rPr lang="en-US" sz="2200" dirty="0">
                <a:latin typeface="Arial" charset="0"/>
              </a:rPr>
              <a:t> Do not disassemble valves for installation, WRAP VALVE BODY, or use a Thermal Block.</a:t>
            </a:r>
          </a:p>
        </p:txBody>
      </p:sp>
      <p:sp>
        <p:nvSpPr>
          <p:cNvPr id="12" name="Horizontal Scroll 11"/>
          <p:cNvSpPr/>
          <p:nvPr/>
        </p:nvSpPr>
        <p:spPr bwMode="auto">
          <a:xfrm>
            <a:off x="1071716" y="4918936"/>
            <a:ext cx="4935792" cy="1572277"/>
          </a:xfrm>
          <a:prstGeom prst="horizontalScroll">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0" tIns="137160" rIns="0" bIns="41275" numCol="1" rtlCol="0" anchor="ctr" anchorCtr="0" compatLnSpc="1">
            <a:prstTxWarp prst="textNoShape">
              <a:avLst/>
            </a:prstTxWarp>
            <a:noAutofit/>
          </a:bodyPr>
          <a:lstStyle/>
          <a:p>
            <a:pPr marL="534987" lvl="1" defTabSz="822325">
              <a:buClr>
                <a:schemeClr val="tx1"/>
              </a:buClr>
              <a:tabLst>
                <a:tab pos="2514600" algn="l"/>
                <a:tab pos="3703638" algn="l"/>
                <a:tab pos="4937125" algn="l"/>
                <a:tab pos="6172200" algn="l"/>
              </a:tabLst>
            </a:pPr>
            <a:r>
              <a:rPr lang="en-US" sz="2200" dirty="0">
                <a:solidFill>
                  <a:schemeClr val="accent3">
                    <a:lumMod val="85000"/>
                  </a:schemeClr>
                </a:solidFill>
                <a:latin typeface="Arial" charset="0"/>
              </a:rPr>
              <a:t> </a:t>
            </a:r>
            <a:r>
              <a:rPr lang="en-US" sz="2200" i="1" dirty="0">
                <a:solidFill>
                  <a:schemeClr val="bg1"/>
                </a:solidFill>
                <a:latin typeface="Arial" charset="0"/>
              </a:rPr>
              <a:t>Remove Thermal Bulb from suction line before brazing</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741042">
            <a:off x="6424824" y="5029632"/>
            <a:ext cx="2107797" cy="177963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anim calcmode="lin" valueType="num">
                                      <p:cBhvr>
                                        <p:cTn id="9" dur="1250" fill="hold"/>
                                        <p:tgtEl>
                                          <p:spTgt spid="6"/>
                                        </p:tgtEl>
                                        <p:attrNameLst>
                                          <p:attrName>style.rotation</p:attrName>
                                        </p:attrNameLst>
                                      </p:cBhvr>
                                      <p:tavLst>
                                        <p:tav tm="0">
                                          <p:val>
                                            <p:fltVal val="90"/>
                                          </p:val>
                                        </p:tav>
                                        <p:tav tm="100000">
                                          <p:val>
                                            <p:fltVal val="0"/>
                                          </p:val>
                                        </p:tav>
                                      </p:tavLst>
                                    </p:anim>
                                    <p:animEffect transition="in" filter="fade">
                                      <p:cBhvr>
                                        <p:cTn id="10" dur="1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1000"/>
                                        <p:tgtEl>
                                          <p:spTgt spid="11"/>
                                        </p:tgtEl>
                                      </p:cBhvr>
                                    </p:animEffect>
                                  </p:childTnLst>
                                </p:cTn>
                              </p:par>
                            </p:childTnLst>
                          </p:cTn>
                        </p:par>
                        <p:par>
                          <p:cTn id="25" fill="hold">
                            <p:stCondLst>
                              <p:cond delay="1000"/>
                            </p:stCondLst>
                            <p:childTnLst>
                              <p:par>
                                <p:cTn id="26" presetID="9" presetClass="entr" presetSubtype="0" fill="hold" nodeType="afterEffect">
                                  <p:stCondLst>
                                    <p:cond delay="0"/>
                                  </p:stCondLst>
                                  <p:childTnLst>
                                    <p:set>
                                      <p:cBhvr>
                                        <p:cTn id="27" dur="1" fill="hold">
                                          <p:stCondLst>
                                            <p:cond delay="0"/>
                                          </p:stCondLst>
                                        </p:cTn>
                                        <p:tgtEl>
                                          <p:spTgt spid="737286"/>
                                        </p:tgtEl>
                                        <p:attrNameLst>
                                          <p:attrName>style.visibility</p:attrName>
                                        </p:attrNameLst>
                                      </p:cBhvr>
                                      <p:to>
                                        <p:strVal val="visible"/>
                                      </p:to>
                                    </p:set>
                                    <p:animEffect transition="in" filter="dissolve">
                                      <p:cBhvr>
                                        <p:cTn id="28" dur="500"/>
                                        <p:tgtEl>
                                          <p:spTgt spid="73728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1000"/>
                                        <p:tgtEl>
                                          <p:spTgt spid="12"/>
                                        </p:tgtEl>
                                      </p:cBhvr>
                                    </p:animEffect>
                                  </p:childTnLst>
                                </p:cTn>
                              </p:par>
                              <p:par>
                                <p:cTn id="34" presetID="26"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down)">
                                      <p:cBhvr>
                                        <p:cTn id="36" dur="580">
                                          <p:stCondLst>
                                            <p:cond delay="0"/>
                                          </p:stCondLst>
                                        </p:cTn>
                                        <p:tgtEl>
                                          <p:spTgt spid="8"/>
                                        </p:tgtEl>
                                      </p:cBhvr>
                                    </p:animEffect>
                                    <p:anim calcmode="lin" valueType="num">
                                      <p:cBhvr>
                                        <p:cTn id="37"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2" dur="26">
                                          <p:stCondLst>
                                            <p:cond delay="650"/>
                                          </p:stCondLst>
                                        </p:cTn>
                                        <p:tgtEl>
                                          <p:spTgt spid="8"/>
                                        </p:tgtEl>
                                      </p:cBhvr>
                                      <p:to x="100000" y="60000"/>
                                    </p:animScale>
                                    <p:animScale>
                                      <p:cBhvr>
                                        <p:cTn id="43" dur="166" decel="50000">
                                          <p:stCondLst>
                                            <p:cond delay="676"/>
                                          </p:stCondLst>
                                        </p:cTn>
                                        <p:tgtEl>
                                          <p:spTgt spid="8"/>
                                        </p:tgtEl>
                                      </p:cBhvr>
                                      <p:to x="100000" y="100000"/>
                                    </p:animScale>
                                    <p:animScale>
                                      <p:cBhvr>
                                        <p:cTn id="44" dur="26">
                                          <p:stCondLst>
                                            <p:cond delay="1312"/>
                                          </p:stCondLst>
                                        </p:cTn>
                                        <p:tgtEl>
                                          <p:spTgt spid="8"/>
                                        </p:tgtEl>
                                      </p:cBhvr>
                                      <p:to x="100000" y="80000"/>
                                    </p:animScale>
                                    <p:animScale>
                                      <p:cBhvr>
                                        <p:cTn id="45" dur="166" decel="50000">
                                          <p:stCondLst>
                                            <p:cond delay="1338"/>
                                          </p:stCondLst>
                                        </p:cTn>
                                        <p:tgtEl>
                                          <p:spTgt spid="8"/>
                                        </p:tgtEl>
                                      </p:cBhvr>
                                      <p:to x="100000" y="100000"/>
                                    </p:animScale>
                                    <p:animScale>
                                      <p:cBhvr>
                                        <p:cTn id="46" dur="26">
                                          <p:stCondLst>
                                            <p:cond delay="1642"/>
                                          </p:stCondLst>
                                        </p:cTn>
                                        <p:tgtEl>
                                          <p:spTgt spid="8"/>
                                        </p:tgtEl>
                                      </p:cBhvr>
                                      <p:to x="100000" y="90000"/>
                                    </p:animScale>
                                    <p:animScale>
                                      <p:cBhvr>
                                        <p:cTn id="47" dur="166" decel="50000">
                                          <p:stCondLst>
                                            <p:cond delay="1668"/>
                                          </p:stCondLst>
                                        </p:cTn>
                                        <p:tgtEl>
                                          <p:spTgt spid="8"/>
                                        </p:tgtEl>
                                      </p:cBhvr>
                                      <p:to x="100000" y="100000"/>
                                    </p:animScale>
                                    <p:animScale>
                                      <p:cBhvr>
                                        <p:cTn id="48" dur="26">
                                          <p:stCondLst>
                                            <p:cond delay="1808"/>
                                          </p:stCondLst>
                                        </p:cTn>
                                        <p:tgtEl>
                                          <p:spTgt spid="8"/>
                                        </p:tgtEl>
                                      </p:cBhvr>
                                      <p:to x="100000" y="95000"/>
                                    </p:animScale>
                                    <p:animScale>
                                      <p:cBhvr>
                                        <p:cTn id="49"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735715964"/>
              </p:ext>
            </p:extLst>
          </p:nvPr>
        </p:nvGraphicFramePr>
        <p:xfrm>
          <a:off x="0" y="1117600"/>
          <a:ext cx="9072880" cy="2676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6180" name="Rectangle 4"/>
          <p:cNvSpPr>
            <a:spLocks noGrp="1" noChangeArrowheads="1"/>
          </p:cNvSpPr>
          <p:nvPr>
            <p:ph type="title"/>
          </p:nvPr>
        </p:nvSpPr>
        <p:spPr>
          <a:xfrm>
            <a:off x="1571625" y="71439"/>
            <a:ext cx="7429500" cy="965200"/>
          </a:xfrm>
        </p:spPr>
        <p:txBody>
          <a:bodyPr/>
          <a:lstStyle/>
          <a:p>
            <a:r>
              <a:rPr lang="en-US" dirty="0"/>
              <a:t>TXV Valve Orientation</a:t>
            </a:r>
          </a:p>
        </p:txBody>
      </p:sp>
      <p:sp>
        <p:nvSpPr>
          <p:cNvPr id="4" name="Slide Number Placeholder 3"/>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36</a:t>
            </a:fld>
            <a:endParaRPr lang="en-US" dirty="0"/>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2868706" y="3794315"/>
            <a:ext cx="2658333" cy="2664946"/>
          </a:xfrm>
          <a:prstGeom prst="rect">
            <a:avLst/>
          </a:prstGeom>
        </p:spPr>
      </p:pic>
      <p:sp>
        <p:nvSpPr>
          <p:cNvPr id="5" name="Hyperlink to &quot;bulb orientation&quot;">
            <a:hlinkClick r:id="rId9" action="ppaction://hlinkpres?slideindex=1&amp;slidetitle="/>
          </p:cNvPr>
          <p:cNvSpPr/>
          <p:nvPr/>
        </p:nvSpPr>
        <p:spPr bwMode="auto">
          <a:xfrm>
            <a:off x="2235200" y="3715797"/>
            <a:ext cx="3749040" cy="2821982"/>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1" i="1" u="none" strike="noStrike" cap="none" normalizeH="0" baseline="0">
              <a:ln>
                <a:noFill/>
              </a:ln>
              <a:solidFill>
                <a:schemeClr val="tx2"/>
              </a:solidFill>
              <a:effectLst>
                <a:outerShdw blurRad="38100" dist="38100" dir="2700000" algn="tl">
                  <a:srgbClr val="000000">
                    <a:alpha val="43137"/>
                  </a:srgbClr>
                </a:outerShdw>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fltVal val="0"/>
                                          </p:val>
                                        </p:tav>
                                        <p:tav tm="100000">
                                          <p:val>
                                            <p:strVal val="#ppt_w"/>
                                          </p:val>
                                        </p:tav>
                                      </p:tavLst>
                                    </p:anim>
                                    <p:anim calcmode="lin" valueType="num">
                                      <p:cBhvr>
                                        <p:cTn id="8" dur="1500" fill="hold"/>
                                        <p:tgtEl>
                                          <p:spTgt spid="2"/>
                                        </p:tgtEl>
                                        <p:attrNameLst>
                                          <p:attrName>ppt_h</p:attrName>
                                        </p:attrNameLst>
                                      </p:cBhvr>
                                      <p:tavLst>
                                        <p:tav tm="0">
                                          <p:val>
                                            <p:fltVal val="0"/>
                                          </p:val>
                                        </p:tav>
                                        <p:tav tm="100000">
                                          <p:val>
                                            <p:strVal val="#ppt_h"/>
                                          </p:val>
                                        </p:tav>
                                      </p:tavLst>
                                    </p:anim>
                                    <p:animEffect transition="in" filter="fade">
                                      <p:cBhvr>
                                        <p:cTn id="9" dur="1500"/>
                                        <p:tgtEl>
                                          <p:spTgt spid="2"/>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7">
                                            <p:graphicEl>
                                              <a:dgm id="{E481C525-537E-4E87-A208-43311F805188}"/>
                                            </p:graphicEl>
                                          </p:spTgt>
                                        </p:tgtEl>
                                        <p:attrNameLst>
                                          <p:attrName>style.visibility</p:attrName>
                                        </p:attrNameLst>
                                      </p:cBhvr>
                                      <p:to>
                                        <p:strVal val="visible"/>
                                      </p:to>
                                    </p:set>
                                    <p:animEffect transition="in" filter="fade">
                                      <p:cBhvr>
                                        <p:cTn id="12" dur="500"/>
                                        <p:tgtEl>
                                          <p:spTgt spid="7">
                                            <p:graphicEl>
                                              <a:dgm id="{E481C525-537E-4E87-A208-43311F80518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graphicEl>
                                              <a:dgm id="{48915683-FF7F-445C-B1A5-1D9506961C35}"/>
                                            </p:graphicEl>
                                          </p:spTgt>
                                        </p:tgtEl>
                                        <p:attrNameLst>
                                          <p:attrName>style.visibility</p:attrName>
                                        </p:attrNameLst>
                                      </p:cBhvr>
                                      <p:to>
                                        <p:strVal val="visible"/>
                                      </p:to>
                                    </p:set>
                                    <p:animEffect transition="in" filter="fade">
                                      <p:cBhvr>
                                        <p:cTn id="17" dur="500"/>
                                        <p:tgtEl>
                                          <p:spTgt spid="7">
                                            <p:graphicEl>
                                              <a:dgm id="{48915683-FF7F-445C-B1A5-1D9506961C35}"/>
                                            </p:graphicEl>
                                          </p:spTgt>
                                        </p:tgtEl>
                                      </p:cBhvr>
                                    </p:animEffect>
                                  </p:childTnLst>
                                </p:cTn>
                              </p:par>
                              <p:par>
                                <p:cTn id="18" presetID="8" presetClass="emph" presetSubtype="0" fill="hold" nodeType="withEffect">
                                  <p:stCondLst>
                                    <p:cond delay="0"/>
                                  </p:stCondLst>
                                  <p:childTnLst>
                                    <p:animRot by="10800000">
                                      <p:cBhvr>
                                        <p:cTn id="19" dur="25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1841" name="Rectangle 17"/>
          <p:cNvSpPr>
            <a:spLocks noChangeArrowheads="1"/>
          </p:cNvSpPr>
          <p:nvPr/>
        </p:nvSpPr>
        <p:spPr bwMode="auto">
          <a:xfrm>
            <a:off x="6278880" y="3678155"/>
            <a:ext cx="2858568" cy="2849204"/>
          </a:xfrm>
          <a:prstGeom prst="rect">
            <a:avLst/>
          </a:prstGeom>
          <a:noFill/>
          <a:ln w="9525" algn="ctr">
            <a:noFill/>
            <a:miter lim="800000"/>
            <a:headEnd/>
            <a:tailEnd/>
          </a:ln>
          <a:effectLst/>
        </p:spPr>
        <p:txBody>
          <a:bodyPr lIns="82550" tIns="41275" rIns="82550" bIns="41275" anchor="ctr"/>
          <a:lstStyle/>
          <a:p>
            <a:pPr marL="285750" indent="-285750" algn="ctr" defTabSz="822325" eaLnBrk="1" hangingPunct="1">
              <a:lnSpc>
                <a:spcPct val="104000"/>
              </a:lnSpc>
              <a:spcBef>
                <a:spcPts val="400"/>
              </a:spcBef>
              <a:spcAft>
                <a:spcPts val="400"/>
              </a:spcAft>
              <a:buClr>
                <a:srgbClr val="FF0000"/>
              </a:buClr>
              <a:buSzPct val="80000"/>
              <a:tabLst>
                <a:tab pos="2514600" algn="l"/>
                <a:tab pos="3703638" algn="l"/>
                <a:tab pos="4937125" algn="l"/>
                <a:tab pos="6172200" algn="l"/>
              </a:tabLst>
            </a:pPr>
            <a:r>
              <a:rPr lang="en-US" sz="2600" dirty="0">
                <a:latin typeface="+mn-lt"/>
                <a:cs typeface="Calibri" pitchFamily="34" charset="0"/>
              </a:rPr>
              <a:t>Counter-clockwise increases refrigerant flow thus decreasing superheat</a:t>
            </a:r>
          </a:p>
        </p:txBody>
      </p:sp>
      <p:sp>
        <p:nvSpPr>
          <p:cNvPr id="461843" name="Rectangle 19"/>
          <p:cNvSpPr>
            <a:spLocks noGrp="1" noChangeArrowheads="1"/>
          </p:cNvSpPr>
          <p:nvPr>
            <p:ph type="title"/>
          </p:nvPr>
        </p:nvSpPr>
        <p:spPr>
          <a:xfrm>
            <a:off x="1571625" y="71439"/>
            <a:ext cx="7035800" cy="965200"/>
          </a:xfrm>
          <a:prstGeom prst="rect">
            <a:avLst/>
          </a:prstGeom>
        </p:spPr>
        <p:txBody>
          <a:bodyPr/>
          <a:lstStyle/>
          <a:p>
            <a:r>
              <a:rPr lang="en-US"/>
              <a:t>TXV Superheat Adjustment</a:t>
            </a:r>
          </a:p>
        </p:txBody>
      </p:sp>
      <p:sp>
        <p:nvSpPr>
          <p:cNvPr id="2" name="Slide Number Placeholder 1"/>
          <p:cNvSpPr>
            <a:spLocks noGrp="1"/>
          </p:cNvSpPr>
          <p:nvPr>
            <p:ph type="sldNum" sz="quarter" idx="12"/>
          </p:nvPr>
        </p:nvSpPr>
        <p:spPr>
          <a:xfrm>
            <a:off x="8011114" y="6561138"/>
            <a:ext cx="1132885" cy="296861"/>
          </a:xfrm>
        </p:spPr>
        <p:txBody>
          <a:bodyPr/>
          <a:lstStyle/>
          <a:p>
            <a:fld id="{ED558AE7-9682-4A0C-9194-A2DBBDD05CA4}" type="slidenum">
              <a:rPr lang="en-US" smtClean="0"/>
              <a:pPr/>
              <a:t>37</a:t>
            </a:fld>
            <a:endParaRPr lang="en-US" dirty="0"/>
          </a:p>
        </p:txBody>
      </p:sp>
      <p:sp>
        <p:nvSpPr>
          <p:cNvPr id="461826" name="Rectangle 2"/>
          <p:cNvSpPr>
            <a:spLocks noGrp="1" noChangeArrowheads="1"/>
          </p:cNvSpPr>
          <p:nvPr>
            <p:ph type="body" sz="half" idx="4294967295"/>
          </p:nvPr>
        </p:nvSpPr>
        <p:spPr>
          <a:xfrm>
            <a:off x="71120" y="3674745"/>
            <a:ext cx="3008313" cy="2328863"/>
          </a:xfrm>
        </p:spPr>
        <p:txBody>
          <a:bodyPr anchor="ctr"/>
          <a:lstStyle/>
          <a:p>
            <a:pPr algn="ctr">
              <a:buFont typeface="Times"/>
              <a:buNone/>
            </a:pPr>
            <a:r>
              <a:rPr lang="en-US" sz="2600" dirty="0">
                <a:latin typeface="+mn-lt"/>
              </a:rPr>
              <a:t>Clockwise </a:t>
            </a:r>
            <a:r>
              <a:rPr lang="en-US" sz="2600" dirty="0"/>
              <a:t>decreases refrigerant flow thus increasing </a:t>
            </a:r>
            <a:r>
              <a:rPr lang="en-US" sz="2600" dirty="0">
                <a:latin typeface="+mn-lt"/>
              </a:rPr>
              <a:t>superheat</a:t>
            </a:r>
          </a:p>
        </p:txBody>
      </p:sp>
      <p:sp>
        <p:nvSpPr>
          <p:cNvPr id="461827" name="Text Box 3"/>
          <p:cNvSpPr txBox="1">
            <a:spLocks noChangeArrowheads="1"/>
          </p:cNvSpPr>
          <p:nvPr/>
        </p:nvSpPr>
        <p:spPr bwMode="auto">
          <a:xfrm>
            <a:off x="3773139" y="5773976"/>
            <a:ext cx="2282221" cy="646331"/>
          </a:xfrm>
          <a:prstGeom prst="rect">
            <a:avLst/>
          </a:prstGeom>
          <a:noFill/>
          <a:ln w="9525">
            <a:noFill/>
            <a:miter lim="800000"/>
            <a:headEnd/>
            <a:tailEnd/>
          </a:ln>
          <a:effectLst/>
        </p:spPr>
        <p:txBody>
          <a:bodyPr wrap="square">
            <a:spAutoFit/>
          </a:bodyPr>
          <a:lstStyle/>
          <a:p>
            <a:pPr algn="ctr">
              <a:spcBef>
                <a:spcPct val="50000"/>
              </a:spcBef>
            </a:pPr>
            <a:r>
              <a:rPr lang="en-US" sz="1800" b="1" dirty="0">
                <a:latin typeface="+mn-lt"/>
                <a:cs typeface="Calibri" pitchFamily="34" charset="0"/>
              </a:rPr>
              <a:t>View of Adjustment Stem</a:t>
            </a:r>
            <a:endParaRPr lang="en-US" dirty="0">
              <a:latin typeface="+mn-lt"/>
              <a:cs typeface="Calibri" pitchFamily="34" charset="0"/>
            </a:endParaRPr>
          </a:p>
        </p:txBody>
      </p:sp>
      <p:grpSp>
        <p:nvGrpSpPr>
          <p:cNvPr id="461839" name="Group 15"/>
          <p:cNvGrpSpPr>
            <a:grpSpLocks/>
          </p:cNvGrpSpPr>
          <p:nvPr/>
        </p:nvGrpSpPr>
        <p:grpSpPr bwMode="auto">
          <a:xfrm>
            <a:off x="4038600" y="4004787"/>
            <a:ext cx="1722438" cy="1550987"/>
            <a:chOff x="1695" y="2963"/>
            <a:chExt cx="1085" cy="977"/>
          </a:xfrm>
        </p:grpSpPr>
        <p:sp>
          <p:nvSpPr>
            <p:cNvPr id="461830" name="AutoShape 6"/>
            <p:cNvSpPr>
              <a:spLocks noChangeArrowheads="1"/>
            </p:cNvSpPr>
            <p:nvPr/>
          </p:nvSpPr>
          <p:spPr bwMode="auto">
            <a:xfrm>
              <a:off x="1695" y="2963"/>
              <a:ext cx="1085" cy="977"/>
            </a:xfrm>
            <a:prstGeom prst="hexagon">
              <a:avLst>
                <a:gd name="adj" fmla="val 27764"/>
                <a:gd name="vf" fmla="val 115470"/>
              </a:avLst>
            </a:prstGeom>
            <a:solidFill>
              <a:srgbClr val="CC9900"/>
            </a:solidFill>
            <a:ln w="9525">
              <a:solidFill>
                <a:schemeClr val="tx1"/>
              </a:solidFill>
              <a:miter lim="800000"/>
              <a:headEnd/>
              <a:tailEnd/>
            </a:ln>
            <a:effectLst/>
          </p:spPr>
          <p:txBody>
            <a:bodyPr wrap="none" anchor="ctr"/>
            <a:lstStyle/>
            <a:p>
              <a:endParaRPr lang="en-US"/>
            </a:p>
          </p:txBody>
        </p:sp>
        <p:sp>
          <p:nvSpPr>
            <p:cNvPr id="461831" name="Oval 7"/>
            <p:cNvSpPr>
              <a:spLocks noChangeArrowheads="1"/>
            </p:cNvSpPr>
            <p:nvPr/>
          </p:nvSpPr>
          <p:spPr bwMode="auto">
            <a:xfrm>
              <a:off x="1983" y="3157"/>
              <a:ext cx="543" cy="601"/>
            </a:xfrm>
            <a:prstGeom prst="ellipse">
              <a:avLst/>
            </a:prstGeom>
            <a:solidFill>
              <a:srgbClr val="333333">
                <a:alpha val="50000"/>
              </a:srgbClr>
            </a:solidFill>
            <a:ln w="25400">
              <a:solidFill>
                <a:schemeClr val="tx1"/>
              </a:solidFill>
              <a:prstDash val="sysDot"/>
              <a:round/>
              <a:headEnd/>
              <a:tailEnd/>
            </a:ln>
            <a:effectLst/>
          </p:spPr>
          <p:txBody>
            <a:bodyPr wrap="none" anchor="ctr"/>
            <a:lstStyle/>
            <a:p>
              <a:endParaRPr lang="en-US"/>
            </a:p>
          </p:txBody>
        </p:sp>
        <p:sp>
          <p:nvSpPr>
            <p:cNvPr id="461832" name="Oval 8"/>
            <p:cNvSpPr>
              <a:spLocks noChangeArrowheads="1"/>
            </p:cNvSpPr>
            <p:nvPr/>
          </p:nvSpPr>
          <p:spPr bwMode="auto">
            <a:xfrm>
              <a:off x="2048" y="3237"/>
              <a:ext cx="407" cy="451"/>
            </a:xfrm>
            <a:prstGeom prst="ellipse">
              <a:avLst/>
            </a:prstGeom>
            <a:solidFill>
              <a:srgbClr val="CC9900"/>
            </a:solidFill>
            <a:ln w="25400">
              <a:solidFill>
                <a:schemeClr val="tx1"/>
              </a:solidFill>
              <a:round/>
              <a:headEnd/>
              <a:tailEnd/>
            </a:ln>
            <a:effectLst/>
          </p:spPr>
          <p:txBody>
            <a:bodyPr wrap="none" anchor="ctr"/>
            <a:lstStyle/>
            <a:p>
              <a:endParaRPr lang="en-US"/>
            </a:p>
          </p:txBody>
        </p:sp>
      </p:grpSp>
      <p:sp>
        <p:nvSpPr>
          <p:cNvPr id="461833" name="Rectangle 9"/>
          <p:cNvSpPr>
            <a:spLocks noChangeArrowheads="1"/>
          </p:cNvSpPr>
          <p:nvPr/>
        </p:nvSpPr>
        <p:spPr bwMode="auto">
          <a:xfrm>
            <a:off x="4775200" y="4600893"/>
            <a:ext cx="323850" cy="358775"/>
          </a:xfrm>
          <a:prstGeom prst="rect">
            <a:avLst/>
          </a:prstGeom>
          <a:solidFill>
            <a:srgbClr val="FF9933"/>
          </a:solidFill>
          <a:ln w="25400">
            <a:solidFill>
              <a:schemeClr val="tx1"/>
            </a:solidFill>
            <a:miter lim="800000"/>
            <a:headEnd/>
            <a:tailEnd/>
          </a:ln>
          <a:effectLst/>
        </p:spPr>
        <p:txBody>
          <a:bodyPr wrap="none" anchor="ctr"/>
          <a:lstStyle/>
          <a:p>
            <a:endParaRPr lang="en-US"/>
          </a:p>
        </p:txBody>
      </p:sp>
      <p:sp>
        <p:nvSpPr>
          <p:cNvPr id="461834" name="AutoShape 10"/>
          <p:cNvSpPr>
            <a:spLocks noChangeArrowheads="1"/>
          </p:cNvSpPr>
          <p:nvPr/>
        </p:nvSpPr>
        <p:spPr bwMode="auto">
          <a:xfrm rot="-5749108">
            <a:off x="3228182" y="4155678"/>
            <a:ext cx="1598613" cy="12446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F0000"/>
          </a:solidFill>
          <a:ln w="9525">
            <a:solidFill>
              <a:schemeClr val="tx1"/>
            </a:solidFill>
            <a:miter lim="800000"/>
            <a:headEnd/>
            <a:tailEnd/>
          </a:ln>
          <a:effectLst/>
        </p:spPr>
        <p:txBody>
          <a:bodyPr wrap="none" anchor="ctr"/>
          <a:lstStyle/>
          <a:p>
            <a:endParaRPr lang="en-US"/>
          </a:p>
        </p:txBody>
      </p:sp>
      <p:graphicFrame>
        <p:nvGraphicFramePr>
          <p:cNvPr id="3" name="Diagram 2"/>
          <p:cNvGraphicFramePr/>
          <p:nvPr>
            <p:extLst>
              <p:ext uri="{D42A27DB-BD31-4B8C-83A1-F6EECF244321}">
                <p14:modId xmlns:p14="http://schemas.microsoft.com/office/powerpoint/2010/main" val="1229643701"/>
              </p:ext>
            </p:extLst>
          </p:nvPr>
        </p:nvGraphicFramePr>
        <p:xfrm>
          <a:off x="2794000" y="2560320"/>
          <a:ext cx="1804987" cy="12745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ext uri="{D42A27DB-BD31-4B8C-83A1-F6EECF244321}">
                <p14:modId xmlns:p14="http://schemas.microsoft.com/office/powerpoint/2010/main" val="3092027044"/>
              </p:ext>
            </p:extLst>
          </p:nvPr>
        </p:nvGraphicFramePr>
        <p:xfrm>
          <a:off x="5227003" y="2540000"/>
          <a:ext cx="1828800" cy="145110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AutoShape 10"/>
          <p:cNvSpPr>
            <a:spLocks noChangeArrowheads="1"/>
          </p:cNvSpPr>
          <p:nvPr/>
        </p:nvSpPr>
        <p:spPr bwMode="auto">
          <a:xfrm rot="16872730" flipV="1">
            <a:off x="5021239" y="4077493"/>
            <a:ext cx="1541712" cy="140097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799 w 21600"/>
              <a:gd name="T5" fmla="*/ 0 h 21600"/>
              <a:gd name="T6" fmla="*/ 2700 w 21600"/>
              <a:gd name="T7" fmla="*/ 10800 h 21600"/>
              <a:gd name="T8" fmla="*/ 10799 w 21600"/>
              <a:gd name="T9" fmla="*/ 5400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0000FF"/>
          </a:solidFill>
          <a:ln w="9525">
            <a:solidFill>
              <a:schemeClr val="tx1"/>
            </a:solidFill>
            <a:miter lim="800000"/>
            <a:headEnd/>
            <a:tailEnd/>
          </a:ln>
          <a:effectLst/>
        </p:spPr>
        <p:txBody>
          <a:bodyPr wrap="none" anchor="ctr"/>
          <a:lstStyle/>
          <a:p>
            <a:endParaRPr lang="en-US"/>
          </a:p>
        </p:txBody>
      </p:sp>
      <p:sp>
        <p:nvSpPr>
          <p:cNvPr id="17" name="Rectangle 2"/>
          <p:cNvSpPr>
            <a:spLocks noChangeArrowheads="1"/>
          </p:cNvSpPr>
          <p:nvPr/>
        </p:nvSpPr>
        <p:spPr bwMode="auto">
          <a:xfrm>
            <a:off x="164688" y="1219202"/>
            <a:ext cx="8763000" cy="12362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82550" tIns="41275" rIns="82550" bIns="41275"/>
          <a:lstStyle/>
          <a:p>
            <a:pPr marL="992187" lvl="1" indent="-457200" defTabSz="822325">
              <a:buClr>
                <a:schemeClr val="tx1"/>
              </a:buClr>
              <a:buFont typeface="+mj-lt"/>
              <a:buAutoNum type="arabicPeriod"/>
              <a:tabLst>
                <a:tab pos="2514600" algn="l"/>
                <a:tab pos="3703638" algn="l"/>
                <a:tab pos="4937125" algn="l"/>
                <a:tab pos="6172200" algn="l"/>
              </a:tabLst>
            </a:pPr>
            <a:r>
              <a:rPr lang="en-US" dirty="0">
                <a:latin typeface="Arial" charset="0"/>
              </a:rPr>
              <a:t>Must have Proper system refrigerant charge.</a:t>
            </a:r>
          </a:p>
          <a:p>
            <a:pPr marL="992187" lvl="1" indent="-457200" defTabSz="822325">
              <a:buClr>
                <a:schemeClr val="tx1"/>
              </a:buClr>
              <a:buFont typeface="+mj-lt"/>
              <a:buAutoNum type="arabicPeriod"/>
              <a:tabLst>
                <a:tab pos="2514600" algn="l"/>
                <a:tab pos="3703638" algn="l"/>
                <a:tab pos="4937125" algn="l"/>
                <a:tab pos="6172200" algn="l"/>
              </a:tabLst>
            </a:pPr>
            <a:r>
              <a:rPr lang="en-US" dirty="0">
                <a:latin typeface="Arial" charset="0"/>
              </a:rPr>
              <a:t>Must have Proper Air Flow across coil.</a:t>
            </a:r>
          </a:p>
          <a:p>
            <a:pPr marL="992187" lvl="1" indent="-457200" defTabSz="822325">
              <a:buClr>
                <a:schemeClr val="tx1"/>
              </a:buClr>
              <a:buFont typeface="+mj-lt"/>
              <a:buAutoNum type="arabicPeriod"/>
              <a:tabLst>
                <a:tab pos="2514600" algn="l"/>
                <a:tab pos="3703638" algn="l"/>
                <a:tab pos="4937125" algn="l"/>
                <a:tab pos="6172200" algn="l"/>
              </a:tabLst>
            </a:pPr>
            <a:r>
              <a:rPr lang="en-US" dirty="0">
                <a:latin typeface="Arial" charset="0"/>
              </a:rPr>
              <a:t>Must be AT or NEAR design operating conditions.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left)">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left)">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left)">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61826">
                                            <p:txEl>
                                              <p:pRg st="0" end="0"/>
                                            </p:txEl>
                                          </p:spTgt>
                                        </p:tgtEl>
                                        <p:attrNameLst>
                                          <p:attrName>style.visibility</p:attrName>
                                        </p:attrNameLst>
                                      </p:cBhvr>
                                      <p:to>
                                        <p:strVal val="visible"/>
                                      </p:to>
                                    </p:set>
                                    <p:animEffect transition="in" filter="box(in)">
                                      <p:cBhvr>
                                        <p:cTn id="22" dur="500"/>
                                        <p:tgtEl>
                                          <p:spTgt spid="461826">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61834"/>
                                        </p:tgtEl>
                                        <p:attrNameLst>
                                          <p:attrName>style.visibility</p:attrName>
                                        </p:attrNameLst>
                                      </p:cBhvr>
                                      <p:to>
                                        <p:strVal val="visible"/>
                                      </p:to>
                                    </p:set>
                                    <p:animEffect transition="in" filter="wipe(down)">
                                      <p:cBhvr>
                                        <p:cTn id="25" dur="500"/>
                                        <p:tgtEl>
                                          <p:spTgt spid="461834"/>
                                        </p:tgtEl>
                                      </p:cBhvr>
                                    </p:animEffect>
                                  </p:childTnLst>
                                </p:cTn>
                              </p:par>
                            </p:childTnLst>
                          </p:cTn>
                        </p:par>
                        <p:par>
                          <p:cTn id="26" fill="hold">
                            <p:stCondLst>
                              <p:cond delay="500"/>
                            </p:stCondLst>
                            <p:childTnLst>
                              <p:par>
                                <p:cTn id="27" presetID="6" presetClass="entr" presetSubtype="32"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out)">
                                      <p:cBhvr>
                                        <p:cTn id="29" dur="1000"/>
                                        <p:tgtEl>
                                          <p:spTgt spid="3"/>
                                        </p:tgtEl>
                                      </p:cBhvr>
                                    </p:animEffect>
                                  </p:childTnLst>
                                </p:cTn>
                              </p:par>
                              <p:par>
                                <p:cTn id="30" presetID="8" presetClass="emph" presetSubtype="0" fill="hold" grpId="0" nodeType="withEffect">
                                  <p:stCondLst>
                                    <p:cond delay="0"/>
                                  </p:stCondLst>
                                  <p:childTnLst>
                                    <p:animRot by="21600000">
                                      <p:cBhvr>
                                        <p:cTn id="31" dur="2000" fill="hold"/>
                                        <p:tgtEl>
                                          <p:spTgt spid="461833"/>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461841"/>
                                        </p:tgtEl>
                                        <p:attrNameLst>
                                          <p:attrName>style.visibility</p:attrName>
                                        </p:attrNameLst>
                                      </p:cBhvr>
                                      <p:to>
                                        <p:strVal val="visible"/>
                                      </p:to>
                                    </p:set>
                                    <p:animEffect transition="in" filter="wipe(right)">
                                      <p:cBhvr>
                                        <p:cTn id="36" dur="500"/>
                                        <p:tgtEl>
                                          <p:spTgt spid="46184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8" presetClass="emph" presetSubtype="0" fill="hold" grpId="1" nodeType="withEffect">
                                  <p:stCondLst>
                                    <p:cond delay="0"/>
                                  </p:stCondLst>
                                  <p:childTnLst>
                                    <p:animRot by="-21600000">
                                      <p:cBhvr>
                                        <p:cTn id="45" dur="2000" fill="hold"/>
                                        <p:tgtEl>
                                          <p:spTgt spid="4618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41" grpId="0"/>
      <p:bldP spid="461826" grpId="0" build="p" autoUpdateAnimBg="0"/>
      <p:bldP spid="461833" grpId="0" animBg="1"/>
      <p:bldP spid="461833" grpId="1" animBg="1"/>
      <p:bldP spid="461834" grpId="0" animBg="1"/>
      <p:bldGraphic spid="3" grpId="0">
        <p:bldAsOne/>
      </p:bldGraphic>
      <p:bldGraphic spid="4" grpId="0">
        <p:bldAsOne/>
      </p:bldGraphic>
      <p:bldP spid="16" grpId="0" animBg="1"/>
      <p:bldP spid="1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82" name="Rectangle 10"/>
          <p:cNvSpPr>
            <a:spLocks noGrp="1" noChangeArrowheads="1"/>
          </p:cNvSpPr>
          <p:nvPr>
            <p:ph type="title"/>
          </p:nvPr>
        </p:nvSpPr>
        <p:spPr>
          <a:xfrm>
            <a:off x="1571625" y="71439"/>
            <a:ext cx="7035800" cy="965200"/>
          </a:xfrm>
          <a:prstGeom prst="rect">
            <a:avLst/>
          </a:prstGeom>
        </p:spPr>
        <p:txBody>
          <a:bodyPr/>
          <a:lstStyle/>
          <a:p>
            <a:r>
              <a:rPr lang="en-US"/>
              <a:t>TXV Troubleshooting</a:t>
            </a:r>
          </a:p>
        </p:txBody>
      </p:sp>
      <p:sp>
        <p:nvSpPr>
          <p:cNvPr id="3" name="Slide Number Placeholder 2"/>
          <p:cNvSpPr>
            <a:spLocks noGrp="1"/>
          </p:cNvSpPr>
          <p:nvPr>
            <p:ph type="sldNum" sz="quarter" idx="12"/>
          </p:nvPr>
        </p:nvSpPr>
        <p:spPr>
          <a:xfrm>
            <a:off x="8011114" y="6561138"/>
            <a:ext cx="1132885" cy="296861"/>
          </a:xfrm>
        </p:spPr>
        <p:txBody>
          <a:bodyPr/>
          <a:lstStyle/>
          <a:p>
            <a:fld id="{ED558AE7-9682-4A0C-9194-A2DBBDD05CA4}" type="slidenum">
              <a:rPr lang="en-US" smtClean="0"/>
              <a:pPr/>
              <a:t>38</a:t>
            </a:fld>
            <a:endParaRPr lang="en-US" dirty="0"/>
          </a:p>
        </p:txBody>
      </p:sp>
      <p:sp>
        <p:nvSpPr>
          <p:cNvPr id="310274" name="Text Box 2"/>
          <p:cNvSpPr txBox="1">
            <a:spLocks noChangeArrowheads="1"/>
          </p:cNvSpPr>
          <p:nvPr/>
        </p:nvSpPr>
        <p:spPr bwMode="auto">
          <a:xfrm>
            <a:off x="228600" y="1347789"/>
            <a:ext cx="2209800" cy="646331"/>
          </a:xfrm>
          <a:prstGeom prst="rect">
            <a:avLst/>
          </a:prstGeom>
          <a:noFill/>
          <a:ln w="9525">
            <a:noFill/>
            <a:miter lim="800000"/>
            <a:headEnd/>
            <a:tailEnd/>
          </a:ln>
          <a:effectLst/>
        </p:spPr>
        <p:txBody>
          <a:bodyPr>
            <a:spAutoFit/>
          </a:bodyPr>
          <a:lstStyle/>
          <a:p>
            <a:pPr>
              <a:spcBef>
                <a:spcPct val="50000"/>
              </a:spcBef>
              <a:buClr>
                <a:schemeClr val="hlink"/>
              </a:buClr>
              <a:buFont typeface="Wingdings 3" pitchFamily="18" charset="2"/>
              <a:buNone/>
            </a:pPr>
            <a:r>
              <a:rPr lang="en-US" sz="3600">
                <a:latin typeface="Arial" charset="0"/>
              </a:rPr>
              <a:t>Symptom</a:t>
            </a:r>
          </a:p>
        </p:txBody>
      </p:sp>
      <p:sp>
        <p:nvSpPr>
          <p:cNvPr id="310275" name="Text Box 3"/>
          <p:cNvSpPr txBox="1">
            <a:spLocks noChangeArrowheads="1"/>
          </p:cNvSpPr>
          <p:nvPr/>
        </p:nvSpPr>
        <p:spPr bwMode="auto">
          <a:xfrm>
            <a:off x="2667000" y="1347789"/>
            <a:ext cx="5867400" cy="646331"/>
          </a:xfrm>
          <a:prstGeom prst="rect">
            <a:avLst/>
          </a:prstGeom>
          <a:noFill/>
          <a:ln w="9525">
            <a:noFill/>
            <a:miter lim="800000"/>
            <a:headEnd/>
            <a:tailEnd/>
          </a:ln>
          <a:effectLst/>
        </p:spPr>
        <p:txBody>
          <a:bodyPr>
            <a:spAutoFit/>
          </a:bodyPr>
          <a:lstStyle/>
          <a:p>
            <a:pPr algn="ctr">
              <a:spcBef>
                <a:spcPct val="50000"/>
              </a:spcBef>
              <a:buClr>
                <a:schemeClr val="hlink"/>
              </a:buClr>
              <a:buFont typeface="Wingdings 3" pitchFamily="18" charset="2"/>
              <a:buNone/>
            </a:pPr>
            <a:r>
              <a:rPr lang="en-US" sz="3600">
                <a:latin typeface="Arial" charset="0"/>
              </a:rPr>
              <a:t>Look for . . .</a:t>
            </a:r>
          </a:p>
        </p:txBody>
      </p:sp>
      <p:sp>
        <p:nvSpPr>
          <p:cNvPr id="310276" name="Text Box 4"/>
          <p:cNvSpPr txBox="1">
            <a:spLocks noChangeArrowheads="1"/>
          </p:cNvSpPr>
          <p:nvPr/>
        </p:nvSpPr>
        <p:spPr bwMode="auto">
          <a:xfrm>
            <a:off x="228600" y="2819401"/>
            <a:ext cx="2209800" cy="1569660"/>
          </a:xfrm>
          <a:prstGeom prst="rect">
            <a:avLst/>
          </a:prstGeom>
          <a:noFill/>
          <a:ln w="9525">
            <a:noFill/>
            <a:miter lim="800000"/>
            <a:headEnd/>
            <a:tailEnd/>
          </a:ln>
          <a:effectLst/>
        </p:spPr>
        <p:txBody>
          <a:bodyPr>
            <a:spAutoFit/>
          </a:bodyPr>
          <a:lstStyle/>
          <a:p>
            <a:pPr>
              <a:spcBef>
                <a:spcPct val="50000"/>
              </a:spcBef>
              <a:buClr>
                <a:schemeClr val="hlink"/>
              </a:buClr>
              <a:buFont typeface="Wingdings 3" pitchFamily="18" charset="2"/>
              <a:buNone/>
            </a:pPr>
            <a:r>
              <a:rPr lang="en-US" sz="3200" b="1" dirty="0">
                <a:solidFill>
                  <a:srgbClr val="FE0000"/>
                </a:solidFill>
                <a:latin typeface="Arial" charset="0"/>
              </a:rPr>
              <a:t>High Operating Superheat</a:t>
            </a:r>
          </a:p>
        </p:txBody>
      </p:sp>
      <p:grpSp>
        <p:nvGrpSpPr>
          <p:cNvPr id="310277" name="Group 5"/>
          <p:cNvGrpSpPr>
            <a:grpSpLocks/>
          </p:cNvGrpSpPr>
          <p:nvPr/>
        </p:nvGrpSpPr>
        <p:grpSpPr bwMode="auto">
          <a:xfrm>
            <a:off x="304800" y="1219200"/>
            <a:ext cx="8610600" cy="4876800"/>
            <a:chOff x="192" y="1056"/>
            <a:chExt cx="5424" cy="3072"/>
          </a:xfrm>
        </p:grpSpPr>
        <p:sp>
          <p:nvSpPr>
            <p:cNvPr id="310278" name="Line 6"/>
            <p:cNvSpPr>
              <a:spLocks noChangeShapeType="1"/>
            </p:cNvSpPr>
            <p:nvPr/>
          </p:nvSpPr>
          <p:spPr bwMode="auto">
            <a:xfrm>
              <a:off x="192" y="1536"/>
              <a:ext cx="5424" cy="0"/>
            </a:xfrm>
            <a:prstGeom prst="line">
              <a:avLst/>
            </a:prstGeom>
            <a:noFill/>
            <a:ln w="38100">
              <a:solidFill>
                <a:schemeClr val="tx1"/>
              </a:solidFill>
              <a:round/>
              <a:headEnd/>
              <a:tailEnd/>
            </a:ln>
            <a:effectLst/>
          </p:spPr>
          <p:txBody>
            <a:bodyPr/>
            <a:lstStyle/>
            <a:p>
              <a:endParaRPr lang="en-US"/>
            </a:p>
          </p:txBody>
        </p:sp>
        <p:sp>
          <p:nvSpPr>
            <p:cNvPr id="310279" name="Line 7"/>
            <p:cNvSpPr>
              <a:spLocks noChangeShapeType="1"/>
            </p:cNvSpPr>
            <p:nvPr/>
          </p:nvSpPr>
          <p:spPr bwMode="auto">
            <a:xfrm>
              <a:off x="1584" y="1056"/>
              <a:ext cx="0" cy="3072"/>
            </a:xfrm>
            <a:prstGeom prst="line">
              <a:avLst/>
            </a:prstGeom>
            <a:noFill/>
            <a:ln w="38100">
              <a:solidFill>
                <a:schemeClr val="tx1"/>
              </a:solidFill>
              <a:round/>
              <a:headEnd/>
              <a:tailEnd/>
            </a:ln>
            <a:effectLst/>
          </p:spPr>
          <p:txBody>
            <a:bodyPr/>
            <a:lstStyle/>
            <a:p>
              <a:endParaRPr lang="en-US"/>
            </a:p>
          </p:txBody>
        </p:sp>
      </p:grpSp>
      <p:sp>
        <p:nvSpPr>
          <p:cNvPr id="310280" name="Text Box 8"/>
          <p:cNvSpPr txBox="1">
            <a:spLocks noChangeArrowheads="1"/>
          </p:cNvSpPr>
          <p:nvPr/>
        </p:nvSpPr>
        <p:spPr bwMode="auto">
          <a:xfrm>
            <a:off x="2667000" y="2133600"/>
            <a:ext cx="6477000" cy="3715224"/>
          </a:xfrm>
          <a:prstGeom prst="rect">
            <a:avLst/>
          </a:prstGeom>
          <a:noFill/>
          <a:ln w="9525" algn="ctr">
            <a:noFill/>
            <a:miter lim="800000"/>
            <a:headEnd/>
            <a:tailEnd/>
          </a:ln>
          <a:effectLst/>
        </p:spPr>
        <p:txBody>
          <a:bodyPr lIns="82550" tIns="41275" rIns="82550" bIns="41275"/>
          <a:lstStyle/>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rPr>
              <a:t>Low refrigerant charge.</a:t>
            </a:r>
            <a:endParaRPr lang="en-US" sz="2000" dirty="0">
              <a:latin typeface="Arial" charset="0"/>
            </a:endParaRPr>
          </a:p>
          <a:p>
            <a:pPr marL="742950" lvl="1" indent="-285750" defTabSz="822325">
              <a:buClr>
                <a:schemeClr val="tx1"/>
              </a:buClr>
              <a:buFont typeface="Wingdings" pitchFamily="2" charset="2"/>
              <a:buChar char="§"/>
              <a:tabLst>
                <a:tab pos="2514600" algn="l"/>
                <a:tab pos="3703638" algn="l"/>
                <a:tab pos="4937125" algn="l"/>
                <a:tab pos="6172200" algn="l"/>
              </a:tabLst>
            </a:pPr>
            <a:r>
              <a:rPr lang="en-US" dirty="0">
                <a:latin typeface="Arial" charset="0"/>
              </a:rPr>
              <a:t>Insufficient Subcooling</a:t>
            </a:r>
            <a:endParaRPr lang="en-US" sz="2000" dirty="0">
              <a:latin typeface="Arial" charset="0"/>
            </a:endParaRP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cs typeface="Times New Roman" pitchFamily="18" charset="0"/>
              </a:rPr>
              <a:t>Improperly adjusted TXV.</a:t>
            </a:r>
            <a:endParaRPr lang="en-US" sz="2600" dirty="0">
              <a:latin typeface="Arial" charset="0"/>
            </a:endParaRP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rPr>
              <a:t>Excessive pressure drop w/ internally equalized TXV.</a:t>
            </a: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rPr>
              <a:t>Contamination blocking valve.</a:t>
            </a: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rPr>
              <a:t>TXV leaking bulb charge.</a:t>
            </a:r>
          </a:p>
        </p:txBody>
      </p:sp>
      <p:sp>
        <p:nvSpPr>
          <p:cNvPr id="310283" name="Hyperlink to Flush">
            <a:hlinkClick r:id="rId2" action="ppaction://hlinkpres?slideindex=1&amp;slidetitle="/>
          </p:cNvPr>
          <p:cNvSpPr>
            <a:spLocks noChangeArrowheads="1"/>
          </p:cNvSpPr>
          <p:nvPr/>
        </p:nvSpPr>
        <p:spPr bwMode="auto">
          <a:xfrm>
            <a:off x="2627315" y="4105822"/>
            <a:ext cx="5153025" cy="392113"/>
          </a:xfrm>
          <a:prstGeom prst="rect">
            <a:avLst/>
          </a:prstGeom>
          <a:solidFill>
            <a:schemeClr val="accent1">
              <a:alpha val="0"/>
            </a:schemeClr>
          </a:solidFill>
          <a:ln w="9525" algn="ctr">
            <a:noFill/>
            <a:miter lim="800000"/>
            <a:headEnd/>
            <a:tailEnd/>
          </a:ln>
          <a:effectLst/>
        </p:spPr>
        <p:txBody>
          <a:bodyPr wrap="none" lIns="274320" tIns="137160" bIns="41275" anchor="ctr"/>
          <a:lstStyle/>
          <a:p>
            <a:endParaRPr lang="en-US"/>
          </a:p>
        </p:txBody>
      </p:sp>
      <p:sp>
        <p:nvSpPr>
          <p:cNvPr id="12" name="Hyperlink to TXV Evolution">
            <a:hlinkClick r:id="rId3" action="ppaction://hlinkpres?slideindex=1&amp;slidetitle="/>
          </p:cNvPr>
          <p:cNvSpPr/>
          <p:nvPr/>
        </p:nvSpPr>
        <p:spPr bwMode="auto">
          <a:xfrm>
            <a:off x="2676295" y="4497935"/>
            <a:ext cx="4360127" cy="412595"/>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 name="Hyperlink to Condenser extra charge">
            <a:hlinkClick r:id="rId4" action="ppaction://hlinkpres?slideindex=1&amp;slidetitle="/>
          </p:cNvPr>
          <p:cNvSpPr/>
          <p:nvPr/>
        </p:nvSpPr>
        <p:spPr bwMode="auto">
          <a:xfrm>
            <a:off x="2958353" y="2133600"/>
            <a:ext cx="6078071" cy="1470631"/>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0280">
                                            <p:txEl>
                                              <p:pRg st="0" end="0"/>
                                            </p:txEl>
                                          </p:spTgt>
                                        </p:tgtEl>
                                        <p:attrNameLst>
                                          <p:attrName>style.visibility</p:attrName>
                                        </p:attrNameLst>
                                      </p:cBhvr>
                                      <p:to>
                                        <p:strVal val="visible"/>
                                      </p:to>
                                    </p:set>
                                    <p:animEffect transition="in" filter="blinds(horizontal)">
                                      <p:cBhvr>
                                        <p:cTn id="7" dur="500"/>
                                        <p:tgtEl>
                                          <p:spTgt spid="310280">
                                            <p:txEl>
                                              <p:pRg st="0" end="0"/>
                                            </p:txEl>
                                          </p:spTgt>
                                        </p:tgtEl>
                                      </p:cBhvr>
                                    </p:animEffect>
                                  </p:childTnLst>
                                  <p:subTnLst>
                                    <p:animClr clrSpc="rgb" dir="cw">
                                      <p:cBhvr override="childStyle">
                                        <p:cTn dur="1" fill="hold" display="0" masterRel="nextClick" afterEffect="1"/>
                                        <p:tgtEl>
                                          <p:spTgt spid="310280">
                                            <p:txEl>
                                              <p:pRg st="0" end="0"/>
                                            </p:txEl>
                                          </p:spTgt>
                                        </p:tgtEl>
                                        <p:attrNameLst>
                                          <p:attrName>ppt_c</p:attrName>
                                        </p:attrNameLst>
                                      </p:cBhvr>
                                      <p:to>
                                        <a:schemeClr val="accent2"/>
                                      </p:to>
                                    </p:animClr>
                                  </p:subTnLst>
                                </p:cTn>
                              </p:par>
                              <p:par>
                                <p:cTn id="8" presetID="3" presetClass="entr" presetSubtype="10" fill="hold" grpId="0" nodeType="withEffect">
                                  <p:stCondLst>
                                    <p:cond delay="0"/>
                                  </p:stCondLst>
                                  <p:childTnLst>
                                    <p:set>
                                      <p:cBhvr>
                                        <p:cTn id="9" dur="1" fill="hold">
                                          <p:stCondLst>
                                            <p:cond delay="0"/>
                                          </p:stCondLst>
                                        </p:cTn>
                                        <p:tgtEl>
                                          <p:spTgt spid="310280">
                                            <p:txEl>
                                              <p:pRg st="1" end="1"/>
                                            </p:txEl>
                                          </p:spTgt>
                                        </p:tgtEl>
                                        <p:attrNameLst>
                                          <p:attrName>style.visibility</p:attrName>
                                        </p:attrNameLst>
                                      </p:cBhvr>
                                      <p:to>
                                        <p:strVal val="visible"/>
                                      </p:to>
                                    </p:set>
                                    <p:animEffect transition="in" filter="blinds(horizontal)">
                                      <p:cBhvr>
                                        <p:cTn id="10" dur="500"/>
                                        <p:tgtEl>
                                          <p:spTgt spid="310280">
                                            <p:txEl>
                                              <p:pRg st="1" end="1"/>
                                            </p:txEl>
                                          </p:spTgt>
                                        </p:tgtEl>
                                      </p:cBhvr>
                                    </p:animEffect>
                                  </p:childTnLst>
                                  <p:subTnLst>
                                    <p:animClr clrSpc="rgb" dir="cw">
                                      <p:cBhvr override="childStyle">
                                        <p:cTn dur="1" fill="hold" display="0" masterRel="nextClick" afterEffect="1"/>
                                        <p:tgtEl>
                                          <p:spTgt spid="310280">
                                            <p:txEl>
                                              <p:pRg st="1" end="1"/>
                                            </p:txEl>
                                          </p:spTgt>
                                        </p:tgtEl>
                                        <p:attrNameLst>
                                          <p:attrName>ppt_c</p:attrName>
                                        </p:attrNameLst>
                                      </p:cBhvr>
                                      <p:to>
                                        <a:schemeClr val="accent2"/>
                                      </p:to>
                                    </p:animClr>
                                  </p:sub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10280">
                                            <p:txEl>
                                              <p:pRg st="2" end="2"/>
                                            </p:txEl>
                                          </p:spTgt>
                                        </p:tgtEl>
                                        <p:attrNameLst>
                                          <p:attrName>style.visibility</p:attrName>
                                        </p:attrNameLst>
                                      </p:cBhvr>
                                      <p:to>
                                        <p:strVal val="visible"/>
                                      </p:to>
                                    </p:set>
                                    <p:animEffect transition="in" filter="blinds(horizontal)">
                                      <p:cBhvr>
                                        <p:cTn id="15" dur="500"/>
                                        <p:tgtEl>
                                          <p:spTgt spid="310280">
                                            <p:txEl>
                                              <p:pRg st="2" end="2"/>
                                            </p:txEl>
                                          </p:spTgt>
                                        </p:tgtEl>
                                      </p:cBhvr>
                                    </p:animEffect>
                                  </p:childTnLst>
                                  <p:subTnLst>
                                    <p:animClr clrSpc="rgb" dir="cw">
                                      <p:cBhvr override="childStyle">
                                        <p:cTn dur="1" fill="hold" display="0" masterRel="nextClick" afterEffect="1"/>
                                        <p:tgtEl>
                                          <p:spTgt spid="310280">
                                            <p:txEl>
                                              <p:pRg st="2" end="2"/>
                                            </p:txEl>
                                          </p:spTgt>
                                        </p:tgtEl>
                                        <p:attrNameLst>
                                          <p:attrName>ppt_c</p:attrName>
                                        </p:attrNameLst>
                                      </p:cBhvr>
                                      <p:to>
                                        <a:schemeClr val="accent2"/>
                                      </p:to>
                                    </p:animClr>
                                  </p:sub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10280">
                                            <p:txEl>
                                              <p:pRg st="3" end="3"/>
                                            </p:txEl>
                                          </p:spTgt>
                                        </p:tgtEl>
                                        <p:attrNameLst>
                                          <p:attrName>style.visibility</p:attrName>
                                        </p:attrNameLst>
                                      </p:cBhvr>
                                      <p:to>
                                        <p:strVal val="visible"/>
                                      </p:to>
                                    </p:set>
                                    <p:animEffect transition="in" filter="blinds(horizontal)">
                                      <p:cBhvr>
                                        <p:cTn id="20" dur="500"/>
                                        <p:tgtEl>
                                          <p:spTgt spid="310280">
                                            <p:txEl>
                                              <p:pRg st="3" end="3"/>
                                            </p:txEl>
                                          </p:spTgt>
                                        </p:tgtEl>
                                      </p:cBhvr>
                                    </p:animEffect>
                                  </p:childTnLst>
                                  <p:subTnLst>
                                    <p:animClr clrSpc="rgb" dir="cw">
                                      <p:cBhvr override="childStyle">
                                        <p:cTn dur="1" fill="hold" display="0" masterRel="nextClick" afterEffect="1"/>
                                        <p:tgtEl>
                                          <p:spTgt spid="310280">
                                            <p:txEl>
                                              <p:pRg st="3" end="3"/>
                                            </p:txEl>
                                          </p:spTgt>
                                        </p:tgtEl>
                                        <p:attrNameLst>
                                          <p:attrName>ppt_c</p:attrName>
                                        </p:attrNameLst>
                                      </p:cBhvr>
                                      <p:to>
                                        <a:schemeClr val="accent2"/>
                                      </p:to>
                                    </p:animClr>
                                  </p:sub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10280">
                                            <p:txEl>
                                              <p:pRg st="4" end="4"/>
                                            </p:txEl>
                                          </p:spTgt>
                                        </p:tgtEl>
                                        <p:attrNameLst>
                                          <p:attrName>style.visibility</p:attrName>
                                        </p:attrNameLst>
                                      </p:cBhvr>
                                      <p:to>
                                        <p:strVal val="visible"/>
                                      </p:to>
                                    </p:set>
                                    <p:animEffect transition="in" filter="blinds(horizontal)">
                                      <p:cBhvr>
                                        <p:cTn id="25" dur="500"/>
                                        <p:tgtEl>
                                          <p:spTgt spid="310280">
                                            <p:txEl>
                                              <p:pRg st="4" end="4"/>
                                            </p:txEl>
                                          </p:spTgt>
                                        </p:tgtEl>
                                      </p:cBhvr>
                                    </p:animEffect>
                                  </p:childTnLst>
                                  <p:subTnLst>
                                    <p:animClr clrSpc="rgb" dir="cw">
                                      <p:cBhvr override="childStyle">
                                        <p:cTn dur="1" fill="hold" display="0" masterRel="nextClick" afterEffect="1"/>
                                        <p:tgtEl>
                                          <p:spTgt spid="310280">
                                            <p:txEl>
                                              <p:pRg st="4" end="4"/>
                                            </p:txEl>
                                          </p:spTgt>
                                        </p:tgtEl>
                                        <p:attrNameLst>
                                          <p:attrName>ppt_c</p:attrName>
                                        </p:attrNameLst>
                                      </p:cBhvr>
                                      <p:to>
                                        <a:schemeClr val="accent2"/>
                                      </p:to>
                                    </p:animClr>
                                  </p:subTnLst>
                                </p:cTn>
                              </p:par>
                              <p:par>
                                <p:cTn id="26" presetID="55" presetClass="entr" presetSubtype="0" fill="hold" grpId="0" nodeType="withEffect">
                                  <p:stCondLst>
                                    <p:cond delay="0"/>
                                  </p:stCondLst>
                                  <p:childTnLst>
                                    <p:set>
                                      <p:cBhvr>
                                        <p:cTn id="27" dur="1" fill="hold">
                                          <p:stCondLst>
                                            <p:cond delay="0"/>
                                          </p:stCondLst>
                                        </p:cTn>
                                        <p:tgtEl>
                                          <p:spTgt spid="310283"/>
                                        </p:tgtEl>
                                        <p:attrNameLst>
                                          <p:attrName>style.visibility</p:attrName>
                                        </p:attrNameLst>
                                      </p:cBhvr>
                                      <p:to>
                                        <p:strVal val="visible"/>
                                      </p:to>
                                    </p:set>
                                    <p:anim calcmode="lin" valueType="num">
                                      <p:cBhvr>
                                        <p:cTn id="28" dur="1000" fill="hold"/>
                                        <p:tgtEl>
                                          <p:spTgt spid="310283"/>
                                        </p:tgtEl>
                                        <p:attrNameLst>
                                          <p:attrName>ppt_w</p:attrName>
                                        </p:attrNameLst>
                                      </p:cBhvr>
                                      <p:tavLst>
                                        <p:tav tm="0">
                                          <p:val>
                                            <p:strVal val="#ppt_w*0.70"/>
                                          </p:val>
                                        </p:tav>
                                        <p:tav tm="100000">
                                          <p:val>
                                            <p:strVal val="#ppt_w"/>
                                          </p:val>
                                        </p:tav>
                                      </p:tavLst>
                                    </p:anim>
                                    <p:anim calcmode="lin" valueType="num">
                                      <p:cBhvr>
                                        <p:cTn id="29" dur="1000" fill="hold"/>
                                        <p:tgtEl>
                                          <p:spTgt spid="310283"/>
                                        </p:tgtEl>
                                        <p:attrNameLst>
                                          <p:attrName>ppt_h</p:attrName>
                                        </p:attrNameLst>
                                      </p:cBhvr>
                                      <p:tavLst>
                                        <p:tav tm="0">
                                          <p:val>
                                            <p:strVal val="#ppt_h"/>
                                          </p:val>
                                        </p:tav>
                                        <p:tav tm="100000">
                                          <p:val>
                                            <p:strVal val="#ppt_h"/>
                                          </p:val>
                                        </p:tav>
                                      </p:tavLst>
                                    </p:anim>
                                    <p:animEffect transition="in" filter="fade">
                                      <p:cBhvr>
                                        <p:cTn id="30" dur="1000"/>
                                        <p:tgtEl>
                                          <p:spTgt spid="310283"/>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310280">
                                            <p:txEl>
                                              <p:pRg st="5" end="5"/>
                                            </p:txEl>
                                          </p:spTgt>
                                        </p:tgtEl>
                                        <p:attrNameLst>
                                          <p:attrName>style.visibility</p:attrName>
                                        </p:attrNameLst>
                                      </p:cBhvr>
                                      <p:to>
                                        <p:strVal val="visible"/>
                                      </p:to>
                                    </p:set>
                                    <p:animEffect transition="in" filter="blinds(horizontal)">
                                      <p:cBhvr>
                                        <p:cTn id="35" dur="500"/>
                                        <p:tgtEl>
                                          <p:spTgt spid="31028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80" grpId="0" build="p" autoUpdateAnimBg="0"/>
      <p:bldP spid="31028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6" name="Rectangle 10"/>
          <p:cNvSpPr>
            <a:spLocks noGrp="1" noChangeArrowheads="1"/>
          </p:cNvSpPr>
          <p:nvPr>
            <p:ph type="title"/>
          </p:nvPr>
        </p:nvSpPr>
        <p:spPr>
          <a:xfrm>
            <a:off x="1571625" y="71439"/>
            <a:ext cx="7035800" cy="965200"/>
          </a:xfrm>
          <a:prstGeom prst="rect">
            <a:avLst/>
          </a:prstGeom>
        </p:spPr>
        <p:txBody>
          <a:bodyPr/>
          <a:lstStyle/>
          <a:p>
            <a:r>
              <a:rPr lang="en-US"/>
              <a:t>TXV Troubleshooting</a:t>
            </a:r>
          </a:p>
        </p:txBody>
      </p:sp>
      <p:sp>
        <p:nvSpPr>
          <p:cNvPr id="2" name="Slide Number Placeholder 1"/>
          <p:cNvSpPr>
            <a:spLocks noGrp="1"/>
          </p:cNvSpPr>
          <p:nvPr>
            <p:ph type="sldNum" sz="quarter" idx="12"/>
          </p:nvPr>
        </p:nvSpPr>
        <p:spPr>
          <a:xfrm>
            <a:off x="8011114" y="6561138"/>
            <a:ext cx="1132885" cy="296861"/>
          </a:xfrm>
        </p:spPr>
        <p:txBody>
          <a:bodyPr/>
          <a:lstStyle/>
          <a:p>
            <a:fld id="{ED558AE7-9682-4A0C-9194-A2DBBDD05CA4}" type="slidenum">
              <a:rPr lang="en-US" smtClean="0"/>
              <a:pPr/>
              <a:t>39</a:t>
            </a:fld>
            <a:endParaRPr lang="en-US" dirty="0"/>
          </a:p>
        </p:txBody>
      </p:sp>
      <p:sp>
        <p:nvSpPr>
          <p:cNvPr id="311298" name="Text Box 2"/>
          <p:cNvSpPr txBox="1">
            <a:spLocks noChangeArrowheads="1"/>
          </p:cNvSpPr>
          <p:nvPr/>
        </p:nvSpPr>
        <p:spPr bwMode="auto">
          <a:xfrm>
            <a:off x="228600" y="2819401"/>
            <a:ext cx="2209800" cy="1569660"/>
          </a:xfrm>
          <a:prstGeom prst="rect">
            <a:avLst/>
          </a:prstGeom>
          <a:noFill/>
          <a:ln w="9525">
            <a:noFill/>
            <a:miter lim="800000"/>
            <a:headEnd/>
            <a:tailEnd/>
          </a:ln>
          <a:effectLst/>
        </p:spPr>
        <p:txBody>
          <a:bodyPr>
            <a:spAutoFit/>
          </a:bodyPr>
          <a:lstStyle/>
          <a:p>
            <a:pPr>
              <a:spcBef>
                <a:spcPct val="50000"/>
              </a:spcBef>
              <a:buClr>
                <a:schemeClr val="hlink"/>
              </a:buClr>
              <a:buFont typeface="Wingdings 3" pitchFamily="18" charset="2"/>
              <a:buNone/>
            </a:pPr>
            <a:r>
              <a:rPr lang="en-US" sz="3200" b="1">
                <a:solidFill>
                  <a:srgbClr val="2806D0"/>
                </a:solidFill>
                <a:latin typeface="Arial" charset="0"/>
              </a:rPr>
              <a:t>Low Operating Superheat</a:t>
            </a:r>
          </a:p>
        </p:txBody>
      </p:sp>
      <p:sp>
        <p:nvSpPr>
          <p:cNvPr id="311299" name="Text Box 3"/>
          <p:cNvSpPr txBox="1">
            <a:spLocks noChangeArrowheads="1"/>
          </p:cNvSpPr>
          <p:nvPr/>
        </p:nvSpPr>
        <p:spPr bwMode="auto">
          <a:xfrm>
            <a:off x="2667000" y="2133601"/>
            <a:ext cx="6324600" cy="3876675"/>
          </a:xfrm>
          <a:prstGeom prst="rect">
            <a:avLst/>
          </a:prstGeom>
          <a:noFill/>
          <a:ln w="9525" algn="ctr">
            <a:noFill/>
            <a:miter lim="800000"/>
            <a:headEnd/>
            <a:tailEnd/>
          </a:ln>
          <a:effectLst/>
        </p:spPr>
        <p:txBody>
          <a:bodyPr lIns="82550" tIns="41275" rIns="82550" bIns="41275"/>
          <a:lstStyle/>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cs typeface="Times New Roman" pitchFamily="18" charset="0"/>
              </a:rPr>
              <a:t>Poor bulb mounting / contact </a:t>
            </a:r>
            <a:r>
              <a:rPr lang="en-US" sz="2000" dirty="0">
                <a:latin typeface="Arial" charset="0"/>
                <a:cs typeface="Times New Roman" pitchFamily="18" charset="0"/>
              </a:rPr>
              <a:t>(bulb senses too high temp.)</a:t>
            </a:r>
            <a:r>
              <a:rPr lang="en-US" sz="2000" dirty="0">
                <a:latin typeface="Arial" charset="0"/>
              </a:rPr>
              <a:t> </a:t>
            </a: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cs typeface="Times New Roman" pitchFamily="18" charset="0"/>
              </a:rPr>
              <a:t>Improperly adjusted TXV.</a:t>
            </a:r>
            <a:endParaRPr lang="en-US" sz="2600" dirty="0">
              <a:latin typeface="Arial" charset="0"/>
            </a:endParaRP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cs typeface="Times New Roman" pitchFamily="18" charset="0"/>
              </a:rPr>
              <a:t>Contamination in valve not allowing it to close fully</a:t>
            </a:r>
            <a:r>
              <a:rPr lang="en-US" sz="2600" dirty="0">
                <a:latin typeface="Arial" charset="0"/>
              </a:rPr>
              <a:t>.</a:t>
            </a: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rPr>
              <a:t>An oversized valve</a:t>
            </a: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rPr>
              <a:t>Oil logging in the evaporator</a:t>
            </a:r>
          </a:p>
        </p:txBody>
      </p:sp>
      <p:grpSp>
        <p:nvGrpSpPr>
          <p:cNvPr id="311300" name="Group 4"/>
          <p:cNvGrpSpPr>
            <a:grpSpLocks/>
          </p:cNvGrpSpPr>
          <p:nvPr/>
        </p:nvGrpSpPr>
        <p:grpSpPr bwMode="auto">
          <a:xfrm>
            <a:off x="304800" y="1219200"/>
            <a:ext cx="8610600" cy="4876800"/>
            <a:chOff x="192" y="1056"/>
            <a:chExt cx="5424" cy="3072"/>
          </a:xfrm>
        </p:grpSpPr>
        <p:sp>
          <p:nvSpPr>
            <p:cNvPr id="311301" name="Line 5"/>
            <p:cNvSpPr>
              <a:spLocks noChangeShapeType="1"/>
            </p:cNvSpPr>
            <p:nvPr/>
          </p:nvSpPr>
          <p:spPr bwMode="auto">
            <a:xfrm>
              <a:off x="192" y="1536"/>
              <a:ext cx="5424" cy="0"/>
            </a:xfrm>
            <a:prstGeom prst="line">
              <a:avLst/>
            </a:prstGeom>
            <a:noFill/>
            <a:ln w="38100">
              <a:solidFill>
                <a:schemeClr val="tx1"/>
              </a:solidFill>
              <a:round/>
              <a:headEnd/>
              <a:tailEnd/>
            </a:ln>
            <a:effectLst/>
          </p:spPr>
          <p:txBody>
            <a:bodyPr/>
            <a:lstStyle/>
            <a:p>
              <a:endParaRPr lang="en-US"/>
            </a:p>
          </p:txBody>
        </p:sp>
        <p:sp>
          <p:nvSpPr>
            <p:cNvPr id="311302" name="Line 6"/>
            <p:cNvSpPr>
              <a:spLocks noChangeShapeType="1"/>
            </p:cNvSpPr>
            <p:nvPr/>
          </p:nvSpPr>
          <p:spPr bwMode="auto">
            <a:xfrm>
              <a:off x="1584" y="1056"/>
              <a:ext cx="0" cy="3072"/>
            </a:xfrm>
            <a:prstGeom prst="line">
              <a:avLst/>
            </a:prstGeom>
            <a:noFill/>
            <a:ln w="38100">
              <a:solidFill>
                <a:schemeClr val="tx1"/>
              </a:solidFill>
              <a:round/>
              <a:headEnd/>
              <a:tailEnd/>
            </a:ln>
            <a:effectLst/>
          </p:spPr>
          <p:txBody>
            <a:bodyPr/>
            <a:lstStyle/>
            <a:p>
              <a:endParaRPr lang="en-US"/>
            </a:p>
          </p:txBody>
        </p:sp>
      </p:grpSp>
      <p:sp>
        <p:nvSpPr>
          <p:cNvPr id="311303" name="Text Box 7"/>
          <p:cNvSpPr txBox="1">
            <a:spLocks noChangeArrowheads="1"/>
          </p:cNvSpPr>
          <p:nvPr/>
        </p:nvSpPr>
        <p:spPr bwMode="auto">
          <a:xfrm>
            <a:off x="228600" y="1347789"/>
            <a:ext cx="2209800" cy="646331"/>
          </a:xfrm>
          <a:prstGeom prst="rect">
            <a:avLst/>
          </a:prstGeom>
          <a:noFill/>
          <a:ln w="9525">
            <a:noFill/>
            <a:miter lim="800000"/>
            <a:headEnd/>
            <a:tailEnd/>
          </a:ln>
          <a:effectLst/>
        </p:spPr>
        <p:txBody>
          <a:bodyPr>
            <a:spAutoFit/>
          </a:bodyPr>
          <a:lstStyle/>
          <a:p>
            <a:pPr>
              <a:spcBef>
                <a:spcPct val="50000"/>
              </a:spcBef>
              <a:buClr>
                <a:schemeClr val="hlink"/>
              </a:buClr>
              <a:buFont typeface="Wingdings 3" pitchFamily="18" charset="2"/>
              <a:buNone/>
            </a:pPr>
            <a:r>
              <a:rPr lang="en-US" sz="3600">
                <a:latin typeface="Arial" charset="0"/>
              </a:rPr>
              <a:t>Symptom</a:t>
            </a:r>
          </a:p>
        </p:txBody>
      </p:sp>
      <p:sp>
        <p:nvSpPr>
          <p:cNvPr id="311304" name="Text Box 8"/>
          <p:cNvSpPr txBox="1">
            <a:spLocks noChangeArrowheads="1"/>
          </p:cNvSpPr>
          <p:nvPr/>
        </p:nvSpPr>
        <p:spPr bwMode="auto">
          <a:xfrm>
            <a:off x="2667000" y="1347789"/>
            <a:ext cx="5867400" cy="646331"/>
          </a:xfrm>
          <a:prstGeom prst="rect">
            <a:avLst/>
          </a:prstGeom>
          <a:noFill/>
          <a:ln w="9525">
            <a:noFill/>
            <a:miter lim="800000"/>
            <a:headEnd/>
            <a:tailEnd/>
          </a:ln>
          <a:effectLst/>
        </p:spPr>
        <p:txBody>
          <a:bodyPr>
            <a:spAutoFit/>
          </a:bodyPr>
          <a:lstStyle/>
          <a:p>
            <a:pPr algn="ctr">
              <a:spcBef>
                <a:spcPct val="50000"/>
              </a:spcBef>
              <a:buClr>
                <a:schemeClr val="hlink"/>
              </a:buClr>
              <a:buFont typeface="Wingdings 3" pitchFamily="18" charset="2"/>
              <a:buNone/>
            </a:pPr>
            <a:r>
              <a:rPr lang="en-US" sz="3600">
                <a:latin typeface="Arial" charset="0"/>
              </a:rPr>
              <a:t>Look for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1299">
                                            <p:txEl>
                                              <p:pRg st="0" end="0"/>
                                            </p:txEl>
                                          </p:spTgt>
                                        </p:tgtEl>
                                        <p:attrNameLst>
                                          <p:attrName>style.visibility</p:attrName>
                                        </p:attrNameLst>
                                      </p:cBhvr>
                                      <p:to>
                                        <p:strVal val="visible"/>
                                      </p:to>
                                    </p:set>
                                    <p:animEffect transition="in" filter="blinds(horizontal)">
                                      <p:cBhvr>
                                        <p:cTn id="7" dur="500"/>
                                        <p:tgtEl>
                                          <p:spTgt spid="311299">
                                            <p:txEl>
                                              <p:pRg st="0" end="0"/>
                                            </p:txEl>
                                          </p:spTgt>
                                        </p:tgtEl>
                                      </p:cBhvr>
                                    </p:animEffect>
                                  </p:childTnLst>
                                  <p:subTnLst>
                                    <p:animClr clrSpc="rgb" dir="cw">
                                      <p:cBhvr override="childStyle">
                                        <p:cTn dur="1" fill="hold" display="0" masterRel="nextClick" afterEffect="1"/>
                                        <p:tgtEl>
                                          <p:spTgt spid="311299">
                                            <p:txEl>
                                              <p:pRg st="0" end="0"/>
                                            </p:txEl>
                                          </p:spTgt>
                                        </p:tgtEl>
                                        <p:attrNameLst>
                                          <p:attrName>ppt_c</p:attrName>
                                        </p:attrNameLst>
                                      </p:cBhvr>
                                      <p:to>
                                        <a:schemeClr val="accent2"/>
                                      </p:to>
                                    </p:animClr>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1299">
                                            <p:txEl>
                                              <p:pRg st="1" end="1"/>
                                            </p:txEl>
                                          </p:spTgt>
                                        </p:tgtEl>
                                        <p:attrNameLst>
                                          <p:attrName>style.visibility</p:attrName>
                                        </p:attrNameLst>
                                      </p:cBhvr>
                                      <p:to>
                                        <p:strVal val="visible"/>
                                      </p:to>
                                    </p:set>
                                    <p:animEffect transition="in" filter="blinds(horizontal)">
                                      <p:cBhvr>
                                        <p:cTn id="12" dur="500"/>
                                        <p:tgtEl>
                                          <p:spTgt spid="311299">
                                            <p:txEl>
                                              <p:pRg st="1" end="1"/>
                                            </p:txEl>
                                          </p:spTgt>
                                        </p:tgtEl>
                                      </p:cBhvr>
                                    </p:animEffect>
                                  </p:childTnLst>
                                  <p:subTnLst>
                                    <p:animClr clrSpc="rgb" dir="cw">
                                      <p:cBhvr override="childStyle">
                                        <p:cTn dur="1" fill="hold" display="0" masterRel="nextClick" afterEffect="1"/>
                                        <p:tgtEl>
                                          <p:spTgt spid="311299">
                                            <p:txEl>
                                              <p:pRg st="1" end="1"/>
                                            </p:txEl>
                                          </p:spTgt>
                                        </p:tgtEl>
                                        <p:attrNameLst>
                                          <p:attrName>ppt_c</p:attrName>
                                        </p:attrNameLst>
                                      </p:cBhvr>
                                      <p:to>
                                        <a:schemeClr val="accent2"/>
                                      </p:to>
                                    </p:animClr>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1299">
                                            <p:txEl>
                                              <p:pRg st="2" end="2"/>
                                            </p:txEl>
                                          </p:spTgt>
                                        </p:tgtEl>
                                        <p:attrNameLst>
                                          <p:attrName>style.visibility</p:attrName>
                                        </p:attrNameLst>
                                      </p:cBhvr>
                                      <p:to>
                                        <p:strVal val="visible"/>
                                      </p:to>
                                    </p:set>
                                    <p:animEffect transition="in" filter="blinds(horizontal)">
                                      <p:cBhvr>
                                        <p:cTn id="17" dur="500"/>
                                        <p:tgtEl>
                                          <p:spTgt spid="311299">
                                            <p:txEl>
                                              <p:pRg st="2" end="2"/>
                                            </p:txEl>
                                          </p:spTgt>
                                        </p:tgtEl>
                                      </p:cBhvr>
                                    </p:animEffect>
                                  </p:childTnLst>
                                  <p:subTnLst>
                                    <p:animClr clrSpc="rgb" dir="cw">
                                      <p:cBhvr override="childStyle">
                                        <p:cTn dur="1" fill="hold" display="0" masterRel="nextClick" afterEffect="1"/>
                                        <p:tgtEl>
                                          <p:spTgt spid="311299">
                                            <p:txEl>
                                              <p:pRg st="2" end="2"/>
                                            </p:txEl>
                                          </p:spTgt>
                                        </p:tgtEl>
                                        <p:attrNameLst>
                                          <p:attrName>ppt_c</p:attrName>
                                        </p:attrNameLst>
                                      </p:cBhvr>
                                      <p:to>
                                        <a:schemeClr val="accent2"/>
                                      </p:to>
                                    </p:animClr>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1299">
                                            <p:txEl>
                                              <p:pRg st="3" end="3"/>
                                            </p:txEl>
                                          </p:spTgt>
                                        </p:tgtEl>
                                        <p:attrNameLst>
                                          <p:attrName>style.visibility</p:attrName>
                                        </p:attrNameLst>
                                      </p:cBhvr>
                                      <p:to>
                                        <p:strVal val="visible"/>
                                      </p:to>
                                    </p:set>
                                    <p:animEffect transition="in" filter="blinds(horizontal)">
                                      <p:cBhvr>
                                        <p:cTn id="22" dur="500"/>
                                        <p:tgtEl>
                                          <p:spTgt spid="311299">
                                            <p:txEl>
                                              <p:pRg st="3" end="3"/>
                                            </p:txEl>
                                          </p:spTgt>
                                        </p:tgtEl>
                                      </p:cBhvr>
                                    </p:animEffect>
                                  </p:childTnLst>
                                  <p:subTnLst>
                                    <p:animClr clrSpc="rgb" dir="cw">
                                      <p:cBhvr override="childStyle">
                                        <p:cTn dur="1" fill="hold" display="0" masterRel="nextClick" afterEffect="1"/>
                                        <p:tgtEl>
                                          <p:spTgt spid="311299">
                                            <p:txEl>
                                              <p:pRg st="3" end="3"/>
                                            </p:txEl>
                                          </p:spTgt>
                                        </p:tgtEl>
                                        <p:attrNameLst>
                                          <p:attrName>ppt_c</p:attrName>
                                        </p:attrNameLst>
                                      </p:cBhvr>
                                      <p:to>
                                        <a:schemeClr val="accent2"/>
                                      </p:to>
                                    </p:animClr>
                                  </p:sub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1299">
                                            <p:txEl>
                                              <p:pRg st="4" end="4"/>
                                            </p:txEl>
                                          </p:spTgt>
                                        </p:tgtEl>
                                        <p:attrNameLst>
                                          <p:attrName>style.visibility</p:attrName>
                                        </p:attrNameLst>
                                      </p:cBhvr>
                                      <p:to>
                                        <p:strVal val="visible"/>
                                      </p:to>
                                    </p:set>
                                    <p:animEffect transition="in" filter="blinds(horizontal)">
                                      <p:cBhvr>
                                        <p:cTn id="27" dur="500"/>
                                        <p:tgtEl>
                                          <p:spTgt spid="311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9"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Parker Overview</a:t>
            </a:r>
          </a:p>
        </p:txBody>
      </p:sp>
      <p:sp>
        <p:nvSpPr>
          <p:cNvPr id="17" name="Slide Number Placeholder 3"/>
          <p:cNvSpPr>
            <a:spLocks noGrp="1"/>
          </p:cNvSpPr>
          <p:nvPr>
            <p:ph type="sldNum" sz="quarter" idx="12"/>
          </p:nvPr>
        </p:nvSpPr>
        <p:spPr>
          <a:prstGeom prst="rect">
            <a:avLst/>
          </a:prstGeom>
        </p:spPr>
        <p:txBody>
          <a:bodyPr anchor="ctr"/>
          <a:lstStyle/>
          <a:p>
            <a:pPr algn="r"/>
            <a:fld id="{57D831FC-B75B-4CDB-89E2-57B0AC49D3CD}" type="slidenum">
              <a:rPr lang="en-US" sz="800">
                <a:latin typeface="+mn-lt"/>
                <a:cs typeface="Calibri" pitchFamily="34" charset="0"/>
              </a:rPr>
              <a:pPr algn="r"/>
              <a:t>4</a:t>
            </a:fld>
            <a:endParaRPr lang="en-US" sz="800" dirty="0">
              <a:latin typeface="+mn-lt"/>
              <a:cs typeface="Calibri" pitchFamily="34" charset="0"/>
            </a:endParaRPr>
          </a:p>
        </p:txBody>
      </p:sp>
      <p:sp>
        <p:nvSpPr>
          <p:cNvPr id="28" name="Content Placeholder 2"/>
          <p:cNvSpPr txBox="1">
            <a:spLocks/>
          </p:cNvSpPr>
          <p:nvPr/>
        </p:nvSpPr>
        <p:spPr>
          <a:xfrm>
            <a:off x="319315" y="1524000"/>
            <a:ext cx="5729514"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defTabSz="914400" eaLnBrk="1" latinLnBrk="0" hangingPunct="1">
              <a:lnSpc>
                <a:spcPct val="119000"/>
              </a:lnSpc>
              <a:spcBef>
                <a:spcPts val="0"/>
              </a:spcBef>
              <a:spcAft>
                <a:spcPts val="1200"/>
              </a:spcAft>
              <a:buFont typeface="Arial" pitchFamily="34" charset="0"/>
              <a:buNone/>
              <a:defRPr sz="3200" b="1">
                <a:latin typeface="Franklin Gothic Medium" panose="020B0603020102020204" pitchFamily="34" charset="0"/>
              </a:defRPr>
            </a:lvl1pPr>
            <a:lvl2pPr marL="742950" lvl="1" indent="-285750" defTabSz="914400" eaLnBrk="1" latinLnBrk="0" hangingPunct="1">
              <a:spcBef>
                <a:spcPct val="20000"/>
              </a:spcBef>
              <a:buFont typeface="Arial" pitchFamily="34" charset="0"/>
              <a:buChar char="–"/>
              <a:defRPr sz="2800">
                <a:latin typeface="Franklin Gothic Medium" panose="020B0603020102020204" pitchFamily="34" charset="0"/>
              </a:defRPr>
            </a:lvl2pPr>
            <a:lvl3pPr marL="1143000" indent="-228600" defTabSz="914400" eaLnBrk="1" latinLnBrk="0" hangingPunct="1">
              <a:spcBef>
                <a:spcPct val="20000"/>
              </a:spcBef>
              <a:buFont typeface="Arial" pitchFamily="34" charset="0"/>
              <a:buChar char="•"/>
              <a:defRPr>
                <a:latin typeface="Franklin Gothic Medium" panose="020B0603020102020204" pitchFamily="34" charset="0"/>
              </a:defRPr>
            </a:lvl3pPr>
            <a:lvl4pPr marL="1600200" indent="-228600" defTabSz="914400" eaLnBrk="1" latinLnBrk="0" hangingPunct="1">
              <a:spcBef>
                <a:spcPct val="20000"/>
              </a:spcBef>
              <a:buFont typeface="Arial" pitchFamily="34" charset="0"/>
              <a:buChar char="–"/>
              <a:defRPr sz="2000">
                <a:latin typeface="Franklin Gothic Medium" panose="020B0603020102020204" pitchFamily="34" charset="0"/>
              </a:defRPr>
            </a:lvl4pPr>
            <a:lvl5pPr marL="2057400" indent="-228600" defTabSz="914400" eaLnBrk="1" latinLnBrk="0" hangingPunct="1">
              <a:spcBef>
                <a:spcPct val="20000"/>
              </a:spcBef>
              <a:buFont typeface="Arial" pitchFamily="34" charset="0"/>
              <a:buChar char="»"/>
              <a:defRPr sz="1800">
                <a:latin typeface="Franklin Gothic Medium" panose="020B0603020102020204"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r>
              <a:rPr lang="en-US" sz="3600" dirty="0">
                <a:solidFill>
                  <a:srgbClr val="000099"/>
                </a:solidFill>
                <a:latin typeface="Calibri" panose="020F0502020204030204" pitchFamily="34" charset="0"/>
                <a:cs typeface="Calibri" panose="020F0502020204030204" pitchFamily="34" charset="0"/>
              </a:rPr>
              <a:t>Parker can be found on and around everything that moves.</a:t>
            </a:r>
          </a:p>
        </p:txBody>
      </p:sp>
      <p:grpSp>
        <p:nvGrpSpPr>
          <p:cNvPr id="1025" name="Group 1024"/>
          <p:cNvGrpSpPr/>
          <p:nvPr/>
        </p:nvGrpSpPr>
        <p:grpSpPr>
          <a:xfrm>
            <a:off x="5564865" y="2346960"/>
            <a:ext cx="3065983" cy="1572399"/>
            <a:chOff x="5246543" y="1066800"/>
            <a:chExt cx="3065983" cy="1572399"/>
          </a:xfrm>
        </p:grpSpPr>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543" y="1066800"/>
              <a:ext cx="3065983" cy="1280160"/>
            </a:xfrm>
            <a:prstGeom prst="rect">
              <a:avLst/>
            </a:prstGeom>
          </p:spPr>
        </p:pic>
        <p:sp>
          <p:nvSpPr>
            <p:cNvPr id="1024" name="TextBox 1023"/>
            <p:cNvSpPr txBox="1"/>
            <p:nvPr/>
          </p:nvSpPr>
          <p:spPr>
            <a:xfrm>
              <a:off x="5246543" y="2362200"/>
              <a:ext cx="1382857" cy="276999"/>
            </a:xfrm>
            <a:prstGeom prst="rect">
              <a:avLst/>
            </a:prstGeom>
            <a:noFill/>
          </p:spPr>
          <p:txBody>
            <a:bodyPr wrap="square" rtlCol="0">
              <a:spAutoFit/>
            </a:bodyPr>
            <a:lstStyle/>
            <a:p>
              <a:pPr algn="ctr"/>
              <a:r>
                <a:rPr lang="en-US" sz="1200" dirty="0">
                  <a:latin typeface="DINOT-Regular" pitchFamily="50" charset="0"/>
                </a:rPr>
                <a:t>Fluid Connectors</a:t>
              </a:r>
            </a:p>
          </p:txBody>
        </p:sp>
        <p:sp>
          <p:nvSpPr>
            <p:cNvPr id="34" name="TextBox 33"/>
            <p:cNvSpPr txBox="1"/>
            <p:nvPr/>
          </p:nvSpPr>
          <p:spPr>
            <a:xfrm>
              <a:off x="6897012" y="2362200"/>
              <a:ext cx="1382857" cy="276999"/>
            </a:xfrm>
            <a:prstGeom prst="rect">
              <a:avLst/>
            </a:prstGeom>
            <a:noFill/>
          </p:spPr>
          <p:txBody>
            <a:bodyPr wrap="square" rtlCol="0">
              <a:spAutoFit/>
            </a:bodyPr>
            <a:lstStyle>
              <a:defPPr>
                <a:defRPr lang="en-US"/>
              </a:defPPr>
              <a:lvl1pPr>
                <a:defRPr sz="1200">
                  <a:latin typeface="DINOT-Regular" pitchFamily="50" charset="0"/>
                </a:defRPr>
              </a:lvl1pPr>
            </a:lstStyle>
            <a:p>
              <a:pPr algn="ctr"/>
              <a:r>
                <a:rPr lang="en-US" dirty="0"/>
                <a:t>Instrumentation</a:t>
              </a:r>
            </a:p>
          </p:txBody>
        </p:sp>
      </p:grpSp>
      <p:grpSp>
        <p:nvGrpSpPr>
          <p:cNvPr id="1027" name="Group 1026"/>
          <p:cNvGrpSpPr/>
          <p:nvPr/>
        </p:nvGrpSpPr>
        <p:grpSpPr>
          <a:xfrm>
            <a:off x="5715000" y="4473688"/>
            <a:ext cx="3065984" cy="1578931"/>
            <a:chOff x="5246543" y="2743200"/>
            <a:chExt cx="3065984" cy="1578931"/>
          </a:xfrm>
        </p:grpSpPr>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6544" y="2743200"/>
              <a:ext cx="3065983" cy="1280160"/>
            </a:xfrm>
            <a:prstGeom prst="rect">
              <a:avLst/>
            </a:prstGeom>
          </p:spPr>
        </p:pic>
        <p:sp>
          <p:nvSpPr>
            <p:cNvPr id="35" name="TextBox 34"/>
            <p:cNvSpPr txBox="1"/>
            <p:nvPr/>
          </p:nvSpPr>
          <p:spPr>
            <a:xfrm>
              <a:off x="5246543" y="4045132"/>
              <a:ext cx="1382857" cy="276999"/>
            </a:xfrm>
            <a:prstGeom prst="rect">
              <a:avLst/>
            </a:prstGeom>
            <a:noFill/>
          </p:spPr>
          <p:txBody>
            <a:bodyPr wrap="square" rtlCol="0">
              <a:spAutoFit/>
            </a:bodyPr>
            <a:lstStyle/>
            <a:p>
              <a:pPr algn="ctr"/>
              <a:r>
                <a:rPr lang="en-US" sz="1200" dirty="0">
                  <a:latin typeface="DINOT-Regular" pitchFamily="50" charset="0"/>
                </a:rPr>
                <a:t>Hydraulics</a:t>
              </a:r>
            </a:p>
          </p:txBody>
        </p:sp>
        <p:sp>
          <p:nvSpPr>
            <p:cNvPr id="36" name="TextBox 35"/>
            <p:cNvSpPr txBox="1"/>
            <p:nvPr/>
          </p:nvSpPr>
          <p:spPr>
            <a:xfrm>
              <a:off x="6897012" y="4045132"/>
              <a:ext cx="1382857" cy="276999"/>
            </a:xfrm>
            <a:prstGeom prst="rect">
              <a:avLst/>
            </a:prstGeom>
            <a:noFill/>
          </p:spPr>
          <p:txBody>
            <a:bodyPr wrap="square" rtlCol="0">
              <a:spAutoFit/>
            </a:bodyPr>
            <a:lstStyle>
              <a:defPPr>
                <a:defRPr lang="en-US"/>
              </a:defPPr>
              <a:lvl1pPr>
                <a:defRPr sz="1200">
                  <a:latin typeface="DINOT-Regular" pitchFamily="50" charset="0"/>
                </a:defRPr>
              </a:lvl1pPr>
            </a:lstStyle>
            <a:p>
              <a:pPr algn="ctr"/>
              <a:r>
                <a:rPr lang="en-US" dirty="0"/>
                <a:t>Automation</a:t>
              </a:r>
            </a:p>
          </p:txBody>
        </p:sp>
      </p:grpSp>
      <p:grpSp>
        <p:nvGrpSpPr>
          <p:cNvPr id="1028" name="Group 1027"/>
          <p:cNvGrpSpPr/>
          <p:nvPr/>
        </p:nvGrpSpPr>
        <p:grpSpPr>
          <a:xfrm>
            <a:off x="685800" y="4434840"/>
            <a:ext cx="4685385" cy="1753211"/>
            <a:chOff x="4436844" y="4434840"/>
            <a:chExt cx="4685385" cy="1753211"/>
          </a:xfrm>
        </p:grpSpPr>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6844" y="4434840"/>
              <a:ext cx="4685385" cy="1280160"/>
            </a:xfrm>
            <a:prstGeom prst="rect">
              <a:avLst/>
            </a:prstGeom>
          </p:spPr>
        </p:pic>
        <p:sp>
          <p:nvSpPr>
            <p:cNvPr id="37" name="TextBox 36"/>
            <p:cNvSpPr txBox="1"/>
            <p:nvPr/>
          </p:nvSpPr>
          <p:spPr>
            <a:xfrm>
              <a:off x="4495800" y="5726386"/>
              <a:ext cx="1382857" cy="276999"/>
            </a:xfrm>
            <a:prstGeom prst="rect">
              <a:avLst/>
            </a:prstGeom>
            <a:noFill/>
          </p:spPr>
          <p:txBody>
            <a:bodyPr wrap="square" rtlCol="0">
              <a:spAutoFit/>
            </a:bodyPr>
            <a:lstStyle/>
            <a:p>
              <a:pPr algn="ctr"/>
              <a:r>
                <a:rPr lang="en-US" sz="1200" dirty="0">
                  <a:latin typeface="DINOT-Regular" pitchFamily="50" charset="0"/>
                </a:rPr>
                <a:t>Filtration</a:t>
              </a:r>
            </a:p>
          </p:txBody>
        </p:sp>
        <p:sp>
          <p:nvSpPr>
            <p:cNvPr id="38" name="TextBox 37"/>
            <p:cNvSpPr txBox="1"/>
            <p:nvPr/>
          </p:nvSpPr>
          <p:spPr>
            <a:xfrm>
              <a:off x="6019800" y="5726386"/>
              <a:ext cx="1568639" cy="461665"/>
            </a:xfrm>
            <a:prstGeom prst="rect">
              <a:avLst/>
            </a:prstGeom>
            <a:noFill/>
          </p:spPr>
          <p:txBody>
            <a:bodyPr wrap="square" rtlCol="0">
              <a:spAutoFit/>
            </a:bodyPr>
            <a:lstStyle>
              <a:defPPr>
                <a:defRPr lang="en-US"/>
              </a:defPPr>
              <a:lvl1pPr algn="ctr">
                <a:defRPr sz="1200">
                  <a:latin typeface="DINOT-Regular" pitchFamily="50" charset="0"/>
                </a:defRPr>
              </a:lvl1pPr>
            </a:lstStyle>
            <a:p>
              <a:r>
                <a:rPr lang="en-US" dirty="0"/>
                <a:t>Engineered Materials</a:t>
              </a:r>
            </a:p>
          </p:txBody>
        </p:sp>
        <p:sp>
          <p:nvSpPr>
            <p:cNvPr id="39" name="TextBox 38"/>
            <p:cNvSpPr txBox="1"/>
            <p:nvPr/>
          </p:nvSpPr>
          <p:spPr>
            <a:xfrm>
              <a:off x="7739372" y="5726386"/>
              <a:ext cx="1382857" cy="276999"/>
            </a:xfrm>
            <a:prstGeom prst="rect">
              <a:avLst/>
            </a:prstGeom>
            <a:noFill/>
          </p:spPr>
          <p:txBody>
            <a:bodyPr wrap="square" rtlCol="0">
              <a:spAutoFit/>
            </a:bodyPr>
            <a:lstStyle/>
            <a:p>
              <a:pPr algn="ctr"/>
              <a:r>
                <a:rPr lang="en-US" sz="1200" dirty="0">
                  <a:latin typeface="DINOT-Regular" pitchFamily="50" charset="0"/>
                </a:rPr>
                <a:t>Aerospace</a:t>
              </a: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30" name="Rectangle 10"/>
          <p:cNvSpPr>
            <a:spLocks noGrp="1" noChangeArrowheads="1"/>
          </p:cNvSpPr>
          <p:nvPr>
            <p:ph type="title"/>
          </p:nvPr>
        </p:nvSpPr>
        <p:spPr>
          <a:xfrm>
            <a:off x="1571625" y="71439"/>
            <a:ext cx="7035800" cy="965200"/>
          </a:xfrm>
          <a:prstGeom prst="rect">
            <a:avLst/>
          </a:prstGeom>
        </p:spPr>
        <p:txBody>
          <a:bodyPr/>
          <a:lstStyle/>
          <a:p>
            <a:r>
              <a:rPr lang="en-US" dirty="0"/>
              <a:t>TXV Troubleshooting</a:t>
            </a:r>
          </a:p>
        </p:txBody>
      </p:sp>
      <p:sp>
        <p:nvSpPr>
          <p:cNvPr id="2" name="Slide Number Placeholder 1"/>
          <p:cNvSpPr>
            <a:spLocks noGrp="1"/>
          </p:cNvSpPr>
          <p:nvPr>
            <p:ph type="sldNum" sz="quarter" idx="12"/>
          </p:nvPr>
        </p:nvSpPr>
        <p:spPr>
          <a:xfrm>
            <a:off x="8011114" y="6561138"/>
            <a:ext cx="1132885" cy="296861"/>
          </a:xfrm>
        </p:spPr>
        <p:txBody>
          <a:bodyPr/>
          <a:lstStyle/>
          <a:p>
            <a:fld id="{ED558AE7-9682-4A0C-9194-A2DBBDD05CA4}" type="slidenum">
              <a:rPr lang="en-US" smtClean="0"/>
              <a:pPr/>
              <a:t>40</a:t>
            </a:fld>
            <a:endParaRPr lang="en-US" dirty="0"/>
          </a:p>
        </p:txBody>
      </p:sp>
      <p:sp>
        <p:nvSpPr>
          <p:cNvPr id="312322" name="Text Box 2"/>
          <p:cNvSpPr txBox="1">
            <a:spLocks noChangeArrowheads="1"/>
          </p:cNvSpPr>
          <p:nvPr/>
        </p:nvSpPr>
        <p:spPr bwMode="auto">
          <a:xfrm>
            <a:off x="228600" y="2819400"/>
            <a:ext cx="2209800" cy="1077218"/>
          </a:xfrm>
          <a:prstGeom prst="rect">
            <a:avLst/>
          </a:prstGeom>
          <a:noFill/>
          <a:ln w="9525">
            <a:noFill/>
            <a:miter lim="800000"/>
            <a:headEnd/>
            <a:tailEnd/>
          </a:ln>
          <a:effectLst/>
        </p:spPr>
        <p:txBody>
          <a:bodyPr>
            <a:spAutoFit/>
          </a:bodyPr>
          <a:lstStyle/>
          <a:p>
            <a:pPr algn="ctr">
              <a:spcBef>
                <a:spcPct val="50000"/>
              </a:spcBef>
              <a:buClr>
                <a:schemeClr val="hlink"/>
              </a:buClr>
              <a:buFont typeface="Wingdings 3" pitchFamily="18" charset="2"/>
              <a:buNone/>
            </a:pPr>
            <a:r>
              <a:rPr lang="en-US" sz="3200" b="1">
                <a:solidFill>
                  <a:srgbClr val="B60023"/>
                </a:solidFill>
                <a:latin typeface="Arial" charset="0"/>
              </a:rPr>
              <a:t>Valve Hunting</a:t>
            </a:r>
          </a:p>
        </p:txBody>
      </p:sp>
      <p:sp>
        <p:nvSpPr>
          <p:cNvPr id="312323" name="Text Box 3"/>
          <p:cNvSpPr txBox="1">
            <a:spLocks noChangeArrowheads="1"/>
          </p:cNvSpPr>
          <p:nvPr/>
        </p:nvSpPr>
        <p:spPr bwMode="auto">
          <a:xfrm>
            <a:off x="2667000" y="2133603"/>
            <a:ext cx="6324600" cy="3962398"/>
          </a:xfrm>
          <a:prstGeom prst="rect">
            <a:avLst/>
          </a:prstGeom>
          <a:noFill/>
          <a:ln w="9525" algn="ctr">
            <a:noFill/>
            <a:miter lim="800000"/>
            <a:headEnd/>
            <a:tailEnd/>
          </a:ln>
          <a:effectLst/>
        </p:spPr>
        <p:txBody>
          <a:bodyPr lIns="82550" tIns="41275" rIns="82550" bIns="41275"/>
          <a:lstStyle/>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cs typeface="Times New Roman" pitchFamily="18" charset="0"/>
              </a:rPr>
              <a:t>Oversized expansion valve </a:t>
            </a:r>
            <a:r>
              <a:rPr lang="en-US" sz="2000" dirty="0">
                <a:latin typeface="Arial" charset="0"/>
                <a:cs typeface="Times New Roman" pitchFamily="18" charset="0"/>
              </a:rPr>
              <a:t>(valve overcompensates)</a:t>
            </a: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cs typeface="Times New Roman" pitchFamily="18" charset="0"/>
              </a:rPr>
              <a:t>Thermal bulb too far from Evap. Outlet.</a:t>
            </a: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cs typeface="Times New Roman" pitchFamily="18" charset="0"/>
              </a:rPr>
              <a:t>Incorrect type bulb charge </a:t>
            </a:r>
            <a:r>
              <a:rPr lang="en-US" sz="2000" dirty="0">
                <a:latin typeface="Arial" charset="0"/>
                <a:cs typeface="Times New Roman" pitchFamily="18" charset="0"/>
              </a:rPr>
              <a:t>(“X” charges have best stability)</a:t>
            </a: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cs typeface="Times New Roman" pitchFamily="18" charset="0"/>
              </a:rPr>
              <a:t>Uneven heat loading in multi-circuit evaporator </a:t>
            </a:r>
            <a:r>
              <a:rPr lang="en-US" sz="2000" dirty="0">
                <a:latin typeface="Arial" charset="0"/>
                <a:cs typeface="Times New Roman" pitchFamily="18" charset="0"/>
              </a:rPr>
              <a:t>(flooding circuit(s) </a:t>
            </a:r>
            <a:r>
              <a:rPr lang="en-US" sz="2600" dirty="0">
                <a:latin typeface="Arial" charset="0"/>
                <a:cs typeface="Times New Roman" pitchFamily="18" charset="0"/>
              </a:rPr>
              <a:t>affects suction line temperature)</a:t>
            </a:r>
          </a:p>
          <a:p>
            <a:pPr marL="285750" indent="-285750" defTabSz="822325">
              <a:buClr>
                <a:schemeClr val="tx1"/>
              </a:buClr>
              <a:buFont typeface="Wingdings" pitchFamily="2" charset="2"/>
              <a:buChar char="§"/>
              <a:tabLst>
                <a:tab pos="2514600" algn="l"/>
                <a:tab pos="3703638" algn="l"/>
                <a:tab pos="4937125" algn="l"/>
                <a:tab pos="6172200" algn="l"/>
              </a:tabLst>
            </a:pPr>
            <a:r>
              <a:rPr lang="en-US" sz="2600" dirty="0">
                <a:latin typeface="Arial" charset="0"/>
                <a:cs typeface="Times New Roman" pitchFamily="18" charset="0"/>
              </a:rPr>
              <a:t>Poor distribution or unequal circuit loading </a:t>
            </a:r>
            <a:r>
              <a:rPr lang="en-US" sz="2000" dirty="0">
                <a:latin typeface="Arial" charset="0"/>
                <a:cs typeface="Times New Roman" pitchFamily="18" charset="0"/>
              </a:rPr>
              <a:t>(Oil logging?)</a:t>
            </a:r>
          </a:p>
        </p:txBody>
      </p:sp>
      <p:grpSp>
        <p:nvGrpSpPr>
          <p:cNvPr id="312324" name="Group 4"/>
          <p:cNvGrpSpPr>
            <a:grpSpLocks/>
          </p:cNvGrpSpPr>
          <p:nvPr/>
        </p:nvGrpSpPr>
        <p:grpSpPr bwMode="auto">
          <a:xfrm>
            <a:off x="304800" y="1219200"/>
            <a:ext cx="8610600" cy="4876800"/>
            <a:chOff x="192" y="1056"/>
            <a:chExt cx="5424" cy="3072"/>
          </a:xfrm>
        </p:grpSpPr>
        <p:sp>
          <p:nvSpPr>
            <p:cNvPr id="312325" name="Line 5"/>
            <p:cNvSpPr>
              <a:spLocks noChangeShapeType="1"/>
            </p:cNvSpPr>
            <p:nvPr/>
          </p:nvSpPr>
          <p:spPr bwMode="auto">
            <a:xfrm>
              <a:off x="192" y="1536"/>
              <a:ext cx="5424" cy="0"/>
            </a:xfrm>
            <a:prstGeom prst="line">
              <a:avLst/>
            </a:prstGeom>
            <a:noFill/>
            <a:ln w="38100">
              <a:solidFill>
                <a:schemeClr val="tx1"/>
              </a:solidFill>
              <a:round/>
              <a:headEnd/>
              <a:tailEnd/>
            </a:ln>
            <a:effectLst/>
          </p:spPr>
          <p:txBody>
            <a:bodyPr/>
            <a:lstStyle/>
            <a:p>
              <a:endParaRPr lang="en-US"/>
            </a:p>
          </p:txBody>
        </p:sp>
        <p:sp>
          <p:nvSpPr>
            <p:cNvPr id="312326" name="Line 6"/>
            <p:cNvSpPr>
              <a:spLocks noChangeShapeType="1"/>
            </p:cNvSpPr>
            <p:nvPr/>
          </p:nvSpPr>
          <p:spPr bwMode="auto">
            <a:xfrm>
              <a:off x="1584" y="1056"/>
              <a:ext cx="0" cy="3072"/>
            </a:xfrm>
            <a:prstGeom prst="line">
              <a:avLst/>
            </a:prstGeom>
            <a:noFill/>
            <a:ln w="38100">
              <a:solidFill>
                <a:schemeClr val="tx1"/>
              </a:solidFill>
              <a:round/>
              <a:headEnd/>
              <a:tailEnd/>
            </a:ln>
            <a:effectLst/>
          </p:spPr>
          <p:txBody>
            <a:bodyPr/>
            <a:lstStyle/>
            <a:p>
              <a:endParaRPr lang="en-US"/>
            </a:p>
          </p:txBody>
        </p:sp>
      </p:grpSp>
      <p:sp>
        <p:nvSpPr>
          <p:cNvPr id="312327" name="Text Box 7"/>
          <p:cNvSpPr txBox="1">
            <a:spLocks noChangeArrowheads="1"/>
          </p:cNvSpPr>
          <p:nvPr/>
        </p:nvSpPr>
        <p:spPr bwMode="auto">
          <a:xfrm>
            <a:off x="228600" y="1347789"/>
            <a:ext cx="2209800" cy="646331"/>
          </a:xfrm>
          <a:prstGeom prst="rect">
            <a:avLst/>
          </a:prstGeom>
          <a:noFill/>
          <a:ln w="9525">
            <a:noFill/>
            <a:miter lim="800000"/>
            <a:headEnd/>
            <a:tailEnd/>
          </a:ln>
          <a:effectLst/>
        </p:spPr>
        <p:txBody>
          <a:bodyPr>
            <a:spAutoFit/>
          </a:bodyPr>
          <a:lstStyle/>
          <a:p>
            <a:pPr>
              <a:spcBef>
                <a:spcPct val="50000"/>
              </a:spcBef>
              <a:buClr>
                <a:schemeClr val="hlink"/>
              </a:buClr>
              <a:buFont typeface="Wingdings 3" pitchFamily="18" charset="2"/>
              <a:buNone/>
            </a:pPr>
            <a:r>
              <a:rPr lang="en-US" sz="3600">
                <a:latin typeface="Arial" charset="0"/>
              </a:rPr>
              <a:t>Symptom</a:t>
            </a:r>
          </a:p>
        </p:txBody>
      </p:sp>
      <p:sp>
        <p:nvSpPr>
          <p:cNvPr id="312328" name="Text Box 8"/>
          <p:cNvSpPr txBox="1">
            <a:spLocks noChangeArrowheads="1"/>
          </p:cNvSpPr>
          <p:nvPr/>
        </p:nvSpPr>
        <p:spPr bwMode="auto">
          <a:xfrm>
            <a:off x="2667000" y="1347789"/>
            <a:ext cx="5867400" cy="646331"/>
          </a:xfrm>
          <a:prstGeom prst="rect">
            <a:avLst/>
          </a:prstGeom>
          <a:noFill/>
          <a:ln w="9525">
            <a:noFill/>
            <a:miter lim="800000"/>
            <a:headEnd/>
            <a:tailEnd/>
          </a:ln>
          <a:effectLst/>
        </p:spPr>
        <p:txBody>
          <a:bodyPr>
            <a:spAutoFit/>
          </a:bodyPr>
          <a:lstStyle/>
          <a:p>
            <a:pPr algn="ctr">
              <a:spcBef>
                <a:spcPct val="50000"/>
              </a:spcBef>
              <a:buClr>
                <a:schemeClr val="hlink"/>
              </a:buClr>
              <a:buFont typeface="Wingdings 3" pitchFamily="18" charset="2"/>
              <a:buNone/>
            </a:pPr>
            <a:r>
              <a:rPr lang="en-US" sz="3600">
                <a:latin typeface="Arial" charset="0"/>
              </a:rPr>
              <a:t>Look for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2323">
                                            <p:txEl>
                                              <p:pRg st="0" end="0"/>
                                            </p:txEl>
                                          </p:spTgt>
                                        </p:tgtEl>
                                        <p:attrNameLst>
                                          <p:attrName>style.visibility</p:attrName>
                                        </p:attrNameLst>
                                      </p:cBhvr>
                                      <p:to>
                                        <p:strVal val="visible"/>
                                      </p:to>
                                    </p:set>
                                    <p:animEffect transition="in" filter="blinds(horizontal)">
                                      <p:cBhvr>
                                        <p:cTn id="7" dur="500"/>
                                        <p:tgtEl>
                                          <p:spTgt spid="312323">
                                            <p:txEl>
                                              <p:pRg st="0" end="0"/>
                                            </p:txEl>
                                          </p:spTgt>
                                        </p:tgtEl>
                                      </p:cBhvr>
                                    </p:animEffect>
                                  </p:childTnLst>
                                  <p:subTnLst>
                                    <p:animClr clrSpc="rgb" dir="cw">
                                      <p:cBhvr override="childStyle">
                                        <p:cTn dur="1" fill="hold" display="0" masterRel="nextClick" afterEffect="1"/>
                                        <p:tgtEl>
                                          <p:spTgt spid="312323">
                                            <p:txEl>
                                              <p:pRg st="0" end="0"/>
                                            </p:txEl>
                                          </p:spTgt>
                                        </p:tgtEl>
                                        <p:attrNameLst>
                                          <p:attrName>ppt_c</p:attrName>
                                        </p:attrNameLst>
                                      </p:cBhvr>
                                      <p:to>
                                        <a:schemeClr val="accent2"/>
                                      </p:to>
                                    </p:animClr>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12323">
                                            <p:txEl>
                                              <p:pRg st="1" end="1"/>
                                            </p:txEl>
                                          </p:spTgt>
                                        </p:tgtEl>
                                        <p:attrNameLst>
                                          <p:attrName>style.visibility</p:attrName>
                                        </p:attrNameLst>
                                      </p:cBhvr>
                                      <p:to>
                                        <p:strVal val="visible"/>
                                      </p:to>
                                    </p:set>
                                    <p:animEffect transition="in" filter="blinds(horizontal)">
                                      <p:cBhvr>
                                        <p:cTn id="12" dur="500"/>
                                        <p:tgtEl>
                                          <p:spTgt spid="312323">
                                            <p:txEl>
                                              <p:pRg st="1" end="1"/>
                                            </p:txEl>
                                          </p:spTgt>
                                        </p:tgtEl>
                                      </p:cBhvr>
                                    </p:animEffect>
                                  </p:childTnLst>
                                  <p:subTnLst>
                                    <p:animClr clrSpc="rgb" dir="cw">
                                      <p:cBhvr override="childStyle">
                                        <p:cTn dur="1" fill="hold" display="0" masterRel="nextClick" afterEffect="1"/>
                                        <p:tgtEl>
                                          <p:spTgt spid="312323">
                                            <p:txEl>
                                              <p:pRg st="1" end="1"/>
                                            </p:txEl>
                                          </p:spTgt>
                                        </p:tgtEl>
                                        <p:attrNameLst>
                                          <p:attrName>ppt_c</p:attrName>
                                        </p:attrNameLst>
                                      </p:cBhvr>
                                      <p:to>
                                        <a:schemeClr val="accent2"/>
                                      </p:to>
                                    </p:animClr>
                                  </p:sub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2323">
                                            <p:txEl>
                                              <p:pRg st="2" end="2"/>
                                            </p:txEl>
                                          </p:spTgt>
                                        </p:tgtEl>
                                        <p:attrNameLst>
                                          <p:attrName>style.visibility</p:attrName>
                                        </p:attrNameLst>
                                      </p:cBhvr>
                                      <p:to>
                                        <p:strVal val="visible"/>
                                      </p:to>
                                    </p:set>
                                    <p:animEffect transition="in" filter="blinds(horizontal)">
                                      <p:cBhvr>
                                        <p:cTn id="17" dur="500"/>
                                        <p:tgtEl>
                                          <p:spTgt spid="312323">
                                            <p:txEl>
                                              <p:pRg st="2" end="2"/>
                                            </p:txEl>
                                          </p:spTgt>
                                        </p:tgtEl>
                                      </p:cBhvr>
                                    </p:animEffect>
                                  </p:childTnLst>
                                  <p:subTnLst>
                                    <p:animClr clrSpc="rgb" dir="cw">
                                      <p:cBhvr override="childStyle">
                                        <p:cTn dur="1" fill="hold" display="0" masterRel="nextClick" afterEffect="1"/>
                                        <p:tgtEl>
                                          <p:spTgt spid="312323">
                                            <p:txEl>
                                              <p:pRg st="2" end="2"/>
                                            </p:txEl>
                                          </p:spTgt>
                                        </p:tgtEl>
                                        <p:attrNameLst>
                                          <p:attrName>ppt_c</p:attrName>
                                        </p:attrNameLst>
                                      </p:cBhvr>
                                      <p:to>
                                        <a:schemeClr val="accent2"/>
                                      </p:to>
                                    </p:animClr>
                                  </p:sub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2323">
                                            <p:txEl>
                                              <p:pRg st="3" end="3"/>
                                            </p:txEl>
                                          </p:spTgt>
                                        </p:tgtEl>
                                        <p:attrNameLst>
                                          <p:attrName>style.visibility</p:attrName>
                                        </p:attrNameLst>
                                      </p:cBhvr>
                                      <p:to>
                                        <p:strVal val="visible"/>
                                      </p:to>
                                    </p:set>
                                    <p:animEffect transition="in" filter="blinds(horizontal)">
                                      <p:cBhvr>
                                        <p:cTn id="22" dur="500"/>
                                        <p:tgtEl>
                                          <p:spTgt spid="312323">
                                            <p:txEl>
                                              <p:pRg st="3" end="3"/>
                                            </p:txEl>
                                          </p:spTgt>
                                        </p:tgtEl>
                                      </p:cBhvr>
                                    </p:animEffect>
                                  </p:childTnLst>
                                  <p:subTnLst>
                                    <p:animClr clrSpc="rgb" dir="cw">
                                      <p:cBhvr override="childStyle">
                                        <p:cTn dur="1" fill="hold" display="0" masterRel="nextClick" afterEffect="1"/>
                                        <p:tgtEl>
                                          <p:spTgt spid="312323">
                                            <p:txEl>
                                              <p:pRg st="3" end="3"/>
                                            </p:txEl>
                                          </p:spTgt>
                                        </p:tgtEl>
                                        <p:attrNameLst>
                                          <p:attrName>ppt_c</p:attrName>
                                        </p:attrNameLst>
                                      </p:cBhvr>
                                      <p:to>
                                        <a:schemeClr val="accent2"/>
                                      </p:to>
                                    </p:animClr>
                                  </p:sub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12323">
                                            <p:txEl>
                                              <p:pRg st="4" end="4"/>
                                            </p:txEl>
                                          </p:spTgt>
                                        </p:tgtEl>
                                        <p:attrNameLst>
                                          <p:attrName>style.visibility</p:attrName>
                                        </p:attrNameLst>
                                      </p:cBhvr>
                                      <p:to>
                                        <p:strVal val="visible"/>
                                      </p:to>
                                    </p:set>
                                    <p:animEffect transition="in" filter="blinds(horizontal)">
                                      <p:cBhvr>
                                        <p:cTn id="27" dur="500"/>
                                        <p:tgtEl>
                                          <p:spTgt spid="3123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uiExpand="1"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301" name="WordArt 5"/>
          <p:cNvSpPr>
            <a:spLocks noChangeArrowheads="1" noChangeShapeType="1" noTextEdit="1"/>
          </p:cNvSpPr>
          <p:nvPr/>
        </p:nvSpPr>
        <p:spPr bwMode="auto">
          <a:xfrm>
            <a:off x="2514602" y="1691790"/>
            <a:ext cx="3048000" cy="1790700"/>
          </a:xfrm>
          <a:prstGeom prst="rect">
            <a:avLst/>
          </a:prstGeom>
        </p:spPr>
        <p:txBody>
          <a:bodyPr wrap="none" fromWordArt="1">
            <a:prstTxWarp prst="textPlain">
              <a:avLst>
                <a:gd name="adj" fmla="val 50000"/>
              </a:avLst>
            </a:prstTxWarp>
          </a:bodyPr>
          <a:lstStyle/>
          <a:p>
            <a:pPr algn="ctr"/>
            <a:endParaRPr lang="en-US" sz="6600" kern="10" dirty="0">
              <a:ln w="12700">
                <a:solidFill>
                  <a:srgbClr val="3333CC"/>
                </a:solidFill>
                <a:round/>
                <a:headEnd/>
                <a:tailEnd/>
              </a:ln>
              <a:solidFill>
                <a:srgbClr val="4B009D"/>
              </a:solidFill>
              <a:effectLst>
                <a:outerShdw dist="45791" dir="2021404" algn="ctr" rotWithShape="0">
                  <a:srgbClr val="9999FF"/>
                </a:outerShdw>
              </a:effectLst>
              <a:latin typeface="Arial Rounded MT Bold"/>
            </a:endParaRPr>
          </a:p>
        </p:txBody>
      </p:sp>
      <p:sp>
        <p:nvSpPr>
          <p:cNvPr id="823302" name="Text Box 6"/>
          <p:cNvSpPr txBox="1">
            <a:spLocks noChangeArrowheads="1"/>
          </p:cNvSpPr>
          <p:nvPr/>
        </p:nvSpPr>
        <p:spPr bwMode="auto">
          <a:xfrm>
            <a:off x="7710095" y="3583158"/>
            <a:ext cx="369395" cy="623376"/>
          </a:xfrm>
          <a:prstGeom prst="rect">
            <a:avLst/>
          </a:prstGeom>
          <a:noFill/>
          <a:ln w="9525" algn="ctr">
            <a:noFill/>
            <a:miter lim="800000"/>
            <a:headEnd/>
            <a:tailEnd/>
          </a:ln>
          <a:effectLst/>
        </p:spPr>
        <p:txBody>
          <a:bodyPr wrap="none" lIns="274320" tIns="137160" bIns="41275" anchor="ctr" anchorCtr="1">
            <a:spAutoFit/>
          </a:bodyPr>
          <a:lstStyle/>
          <a:p>
            <a:pPr algn="r" defTabSz="822325" eaLnBrk="1" hangingPunct="1">
              <a:lnSpc>
                <a:spcPct val="80000"/>
              </a:lnSpc>
              <a:spcBef>
                <a:spcPct val="50000"/>
              </a:spcBef>
            </a:pPr>
            <a:endParaRPr lang="en-US" sz="3600" b="1" dirty="0">
              <a:effectLst>
                <a:outerShdw blurRad="38100" dist="38100" dir="2700000" algn="tl">
                  <a:srgbClr val="C0C0C0"/>
                </a:outerShdw>
              </a:effectLst>
              <a:latin typeface="Arial" charset="0"/>
            </a:endParaRPr>
          </a:p>
        </p:txBody>
      </p:sp>
      <p:sp>
        <p:nvSpPr>
          <p:cNvPr id="823308" name="Text Box 12"/>
          <p:cNvSpPr txBox="1">
            <a:spLocks noChangeArrowheads="1"/>
          </p:cNvSpPr>
          <p:nvPr/>
        </p:nvSpPr>
        <p:spPr bwMode="auto">
          <a:xfrm>
            <a:off x="1052624" y="2699112"/>
            <a:ext cx="7336464" cy="954107"/>
          </a:xfrm>
          <a:prstGeom prst="rect">
            <a:avLst/>
          </a:prstGeom>
          <a:noFill/>
          <a:ln w="12700">
            <a:noFill/>
            <a:miter lim="800000"/>
            <a:headEnd type="none" w="sm" len="sm"/>
            <a:tailEnd type="none" w="sm" len="sm"/>
          </a:ln>
          <a:effectLst/>
        </p:spPr>
        <p:txBody>
          <a:bodyPr wrap="square" anchor="ctr" anchorCtr="1">
            <a:spAutoFit/>
          </a:bodyPr>
          <a:lstStyle/>
          <a:p>
            <a:r>
              <a:rPr lang="en-US" sz="2800" dirty="0">
                <a:solidFill>
                  <a:srgbClr val="0000FF"/>
                </a:solidFill>
                <a:latin typeface="Arial" charset="0"/>
              </a:rPr>
              <a:t>www.parker.com/coolparts</a:t>
            </a:r>
          </a:p>
          <a:p>
            <a:r>
              <a:rPr lang="en-US" sz="2800" dirty="0">
                <a:solidFill>
                  <a:schemeClr val="folHlink"/>
                </a:solidFill>
                <a:latin typeface="Arial" charset="0"/>
              </a:rPr>
              <a:t>1-800-742-2681</a:t>
            </a:r>
          </a:p>
        </p:txBody>
      </p:sp>
      <p:sp>
        <p:nvSpPr>
          <p:cNvPr id="2" name="Hyperlink to coolparts web site">
            <a:hlinkClick r:id="rId3" action="ppaction://hlinkpres?slideindex=1&amp;slidetitle="/>
          </p:cNvPr>
          <p:cNvSpPr/>
          <p:nvPr/>
        </p:nvSpPr>
        <p:spPr bwMode="auto">
          <a:xfrm>
            <a:off x="2879165" y="2147777"/>
            <a:ext cx="4953000" cy="680483"/>
          </a:xfrm>
          <a:prstGeom prst="rect">
            <a:avLst/>
          </a:prstGeom>
          <a:no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3" name="Title 2"/>
          <p:cNvSpPr>
            <a:spLocks noGrp="1"/>
          </p:cNvSpPr>
          <p:nvPr>
            <p:ph type="title"/>
          </p:nvPr>
        </p:nvSpPr>
        <p:spPr/>
        <p:txBody>
          <a:bodyPr/>
          <a:lstStyle/>
          <a:p>
            <a:r>
              <a:rPr lang="en-US" dirty="0"/>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nodePh="1">
                                  <p:stCondLst>
                                    <p:cond delay="0"/>
                                  </p:stCondLst>
                                  <p:endCondLst>
                                    <p:cond evt="begin" delay="0">
                                      <p:tn val="5"/>
                                    </p:cond>
                                  </p:endCondLst>
                                  <p:childTnLst>
                                    <p:set>
                                      <p:cBhvr>
                                        <p:cTn id="6" dur="1" fill="hold">
                                          <p:stCondLst>
                                            <p:cond delay="0"/>
                                          </p:stCondLst>
                                        </p:cTn>
                                        <p:tgtEl>
                                          <p:spTgt spid="823301"/>
                                        </p:tgtEl>
                                        <p:attrNameLst>
                                          <p:attrName>style.visibility</p:attrName>
                                        </p:attrNameLst>
                                      </p:cBhvr>
                                      <p:to>
                                        <p:strVal val="visible"/>
                                      </p:to>
                                    </p:set>
                                    <p:animEffect transition="in" filter="wipe(up)">
                                      <p:cBhvr>
                                        <p:cTn id="7" dur="500"/>
                                        <p:tgtEl>
                                          <p:spTgt spid="823301"/>
                                        </p:tgtEl>
                                      </p:cBhvr>
                                    </p:animEffect>
                                  </p:childTnLst>
                                </p:cTn>
                              </p:par>
                            </p:childTnLst>
                          </p:cTn>
                        </p:par>
                        <p:par>
                          <p:cTn id="8" fill="hold">
                            <p:stCondLst>
                              <p:cond delay="500"/>
                            </p:stCondLst>
                            <p:childTnLst>
                              <p:par>
                                <p:cTn id="9" presetID="22" presetClass="entr" presetSubtype="4" fill="hold" grpId="0" nodeType="afterEffect" nodePh="1">
                                  <p:stCondLst>
                                    <p:cond delay="0"/>
                                  </p:stCondLst>
                                  <p:endCondLst>
                                    <p:cond evt="begin" delay="0">
                                      <p:tn val="9"/>
                                    </p:cond>
                                  </p:endCondLst>
                                  <p:childTnLst>
                                    <p:set>
                                      <p:cBhvr>
                                        <p:cTn id="10" dur="1" fill="hold">
                                          <p:stCondLst>
                                            <p:cond delay="0"/>
                                          </p:stCondLst>
                                        </p:cTn>
                                        <p:tgtEl>
                                          <p:spTgt spid="823302"/>
                                        </p:tgtEl>
                                        <p:attrNameLst>
                                          <p:attrName>style.visibility</p:attrName>
                                        </p:attrNameLst>
                                      </p:cBhvr>
                                      <p:to>
                                        <p:strVal val="visible"/>
                                      </p:to>
                                    </p:set>
                                    <p:animEffect transition="in" filter="wipe(down)">
                                      <p:cBhvr>
                                        <p:cTn id="11" dur="500"/>
                                        <p:tgtEl>
                                          <p:spTgt spid="823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3301" grpId="0"/>
      <p:bldP spid="82330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37" name="Tittle"/>
          <p:cNvSpPr>
            <a:spLocks noGrp="1" noChangeArrowheads="1"/>
          </p:cNvSpPr>
          <p:nvPr>
            <p:ph type="title"/>
          </p:nvPr>
        </p:nvSpPr>
        <p:spPr/>
        <p:txBody>
          <a:bodyPr/>
          <a:lstStyle/>
          <a:p>
            <a:r>
              <a:rPr lang="en-US" dirty="0"/>
              <a:t>Parker – Sporlan Division</a:t>
            </a:r>
            <a:endParaRPr lang="en-US" sz="2800" dirty="0"/>
          </a:p>
        </p:txBody>
      </p:sp>
      <p:sp>
        <p:nvSpPr>
          <p:cNvPr id="4" name="Slide Number Placeholder 3"/>
          <p:cNvSpPr>
            <a:spLocks noGrp="1"/>
          </p:cNvSpPr>
          <p:nvPr>
            <p:ph type="sldNum" sz="quarter" idx="12"/>
          </p:nvPr>
        </p:nvSpPr>
        <p:spPr/>
        <p:txBody>
          <a:bodyPr/>
          <a:lstStyle/>
          <a:p>
            <a:fld id="{57D831FC-B75B-4CDB-89E2-57B0AC49D3CD}" type="slidenum">
              <a:rPr lang="en-US" smtClean="0"/>
              <a:pPr/>
              <a:t>5</a:t>
            </a:fld>
            <a:endParaRPr lang="en-US" dirty="0"/>
          </a:p>
        </p:txBody>
      </p:sp>
      <p:grpSp>
        <p:nvGrpSpPr>
          <p:cNvPr id="9" name="Group 8"/>
          <p:cNvGrpSpPr/>
          <p:nvPr/>
        </p:nvGrpSpPr>
        <p:grpSpPr>
          <a:xfrm>
            <a:off x="5547257" y="1207008"/>
            <a:ext cx="1083671" cy="1231519"/>
            <a:chOff x="5380432" y="1207008"/>
            <a:chExt cx="1083671" cy="1231519"/>
          </a:xfrm>
        </p:grpSpPr>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0432" y="1207008"/>
              <a:ext cx="1083671" cy="95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5527" name="Text Box 7"/>
            <p:cNvSpPr txBox="1">
              <a:spLocks noChangeArrowheads="1"/>
            </p:cNvSpPr>
            <p:nvPr/>
          </p:nvSpPr>
          <p:spPr bwMode="auto">
            <a:xfrm>
              <a:off x="5390823" y="2130552"/>
              <a:ext cx="1066801" cy="307975"/>
            </a:xfrm>
            <a:prstGeom prst="rect">
              <a:avLst/>
            </a:prstGeom>
            <a:noFill/>
            <a:ln w="9525" algn="ctr">
              <a:noFill/>
              <a:miter lim="800000"/>
              <a:headEnd/>
              <a:tailEnd/>
            </a:ln>
            <a:effectLst/>
          </p:spPr>
          <p:txBody>
            <a:bodyPr wrap="square" anchor="ctr">
              <a:spAutoFit/>
            </a:bodyPr>
            <a:lstStyle/>
            <a:p>
              <a:pPr algn="ctr"/>
              <a:r>
                <a:rPr lang="en-US" sz="1400" dirty="0">
                  <a:latin typeface="Arial" charset="0"/>
                </a:rPr>
                <a:t>Filtration</a:t>
              </a:r>
            </a:p>
          </p:txBody>
        </p:sp>
      </p:grpSp>
      <p:grpSp>
        <p:nvGrpSpPr>
          <p:cNvPr id="10" name="Group 9"/>
          <p:cNvGrpSpPr/>
          <p:nvPr/>
        </p:nvGrpSpPr>
        <p:grpSpPr>
          <a:xfrm>
            <a:off x="6753493" y="1207008"/>
            <a:ext cx="1083670" cy="1231321"/>
            <a:chOff x="6694807" y="1207008"/>
            <a:chExt cx="1083670" cy="1231321"/>
          </a:xfrm>
        </p:grpSpPr>
        <p:pic>
          <p:nvPicPr>
            <p:cNvPr id="205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4807" y="1207008"/>
              <a:ext cx="1083670" cy="95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5533" name="Text Box 13"/>
            <p:cNvSpPr txBox="1">
              <a:spLocks noChangeArrowheads="1"/>
            </p:cNvSpPr>
            <p:nvPr/>
          </p:nvSpPr>
          <p:spPr bwMode="auto">
            <a:xfrm>
              <a:off x="6694807" y="2130552"/>
              <a:ext cx="1083669" cy="307777"/>
            </a:xfrm>
            <a:prstGeom prst="rect">
              <a:avLst/>
            </a:prstGeom>
            <a:noFill/>
            <a:ln w="9525">
              <a:noFill/>
              <a:miter lim="800000"/>
              <a:headEnd/>
              <a:tailEnd/>
            </a:ln>
            <a:effectLst/>
          </p:spPr>
          <p:txBody>
            <a:bodyPr wrap="square" anchor="ctr">
              <a:spAutoFit/>
            </a:bodyPr>
            <a:lstStyle/>
            <a:p>
              <a:pPr algn="ctr"/>
              <a:r>
                <a:rPr lang="en-US" sz="1400" dirty="0">
                  <a:latin typeface="Arial" charset="0"/>
                </a:rPr>
                <a:t>Seal</a:t>
              </a:r>
            </a:p>
          </p:txBody>
        </p:sp>
      </p:gr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2997" y="2985600"/>
            <a:ext cx="1335343" cy="1398931"/>
          </a:xfrm>
          <a:prstGeom prst="rect">
            <a:avLst/>
          </a:prstGeom>
        </p:spPr>
      </p:pic>
      <p:grpSp>
        <p:nvGrpSpPr>
          <p:cNvPr id="5" name="Group 4"/>
          <p:cNvGrpSpPr/>
          <p:nvPr/>
        </p:nvGrpSpPr>
        <p:grpSpPr>
          <a:xfrm>
            <a:off x="1367877" y="1205579"/>
            <a:ext cx="1085007" cy="1230010"/>
            <a:chOff x="76200" y="1205579"/>
            <a:chExt cx="1085007" cy="1230010"/>
          </a:xfrm>
        </p:grpSpPr>
        <p:sp>
          <p:nvSpPr>
            <p:cNvPr id="875562" name="Text Box 42"/>
            <p:cNvSpPr txBox="1">
              <a:spLocks noChangeArrowheads="1"/>
            </p:cNvSpPr>
            <p:nvPr/>
          </p:nvSpPr>
          <p:spPr bwMode="auto">
            <a:xfrm>
              <a:off x="76200" y="2127614"/>
              <a:ext cx="1041400" cy="307975"/>
            </a:xfrm>
            <a:prstGeom prst="rect">
              <a:avLst/>
            </a:prstGeom>
            <a:noFill/>
            <a:ln w="9525">
              <a:noFill/>
              <a:miter lim="800000"/>
              <a:headEnd/>
              <a:tailEnd/>
            </a:ln>
            <a:effectLst/>
          </p:spPr>
          <p:txBody>
            <a:bodyPr wrap="none" anchor="ctr">
              <a:spAutoFit/>
            </a:bodyPr>
            <a:lstStyle/>
            <a:p>
              <a:pPr algn="ctr"/>
              <a:r>
                <a:rPr lang="en-US" sz="1400" dirty="0">
                  <a:latin typeface="Arial" charset="0"/>
                </a:rPr>
                <a:t>Aerospace</a:t>
              </a: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1" y="1205579"/>
              <a:ext cx="1085006" cy="95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2575449" y="1205581"/>
            <a:ext cx="1199504" cy="1232748"/>
            <a:chOff x="1335375" y="1205581"/>
            <a:chExt cx="1199504" cy="1232748"/>
          </a:xfrm>
        </p:grpSpPr>
        <p:sp>
          <p:nvSpPr>
            <p:cNvPr id="875559" name="Text Box 39"/>
            <p:cNvSpPr txBox="1">
              <a:spLocks noChangeArrowheads="1"/>
            </p:cNvSpPr>
            <p:nvPr/>
          </p:nvSpPr>
          <p:spPr bwMode="auto">
            <a:xfrm>
              <a:off x="1335375" y="2130552"/>
              <a:ext cx="1199504" cy="307777"/>
            </a:xfrm>
            <a:prstGeom prst="rect">
              <a:avLst/>
            </a:prstGeom>
            <a:noFill/>
            <a:ln w="9525" algn="ctr">
              <a:noFill/>
              <a:miter lim="800000"/>
              <a:headEnd/>
              <a:tailEnd/>
            </a:ln>
            <a:effectLst/>
          </p:spPr>
          <p:txBody>
            <a:bodyPr wrap="square" anchor="ctr">
              <a:spAutoFit/>
            </a:bodyPr>
            <a:lstStyle/>
            <a:p>
              <a:pPr algn="ctr"/>
              <a:r>
                <a:rPr lang="en-US" sz="1400" dirty="0">
                  <a:latin typeface="Arial" charset="0"/>
                </a:rPr>
                <a:t>Automation</a:t>
              </a:r>
            </a:p>
          </p:txBody>
        </p:sp>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85097" y="1205581"/>
              <a:ext cx="1083686" cy="94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 name="Group 11"/>
          <p:cNvGrpSpPr/>
          <p:nvPr/>
        </p:nvGrpSpPr>
        <p:grpSpPr>
          <a:xfrm>
            <a:off x="3897518" y="1207008"/>
            <a:ext cx="1527174" cy="1231519"/>
            <a:chOff x="3846154" y="1207008"/>
            <a:chExt cx="1527174" cy="1231519"/>
          </a:xfrm>
        </p:grpSpPr>
        <p:sp>
          <p:nvSpPr>
            <p:cNvPr id="875530" name="Text Box 10"/>
            <p:cNvSpPr txBox="1">
              <a:spLocks noChangeArrowheads="1"/>
            </p:cNvSpPr>
            <p:nvPr/>
          </p:nvSpPr>
          <p:spPr bwMode="auto">
            <a:xfrm>
              <a:off x="3846154" y="2130552"/>
              <a:ext cx="1527174" cy="307975"/>
            </a:xfrm>
            <a:prstGeom prst="rect">
              <a:avLst/>
            </a:prstGeom>
            <a:noFill/>
            <a:ln w="9525" algn="ctr">
              <a:noFill/>
              <a:miter lim="800000"/>
              <a:headEnd/>
              <a:tailEnd/>
            </a:ln>
            <a:effectLst/>
          </p:spPr>
          <p:txBody>
            <a:bodyPr wrap="square" anchor="ctr">
              <a:spAutoFit/>
            </a:bodyPr>
            <a:lstStyle/>
            <a:p>
              <a:pPr algn="ctr"/>
              <a:r>
                <a:rPr lang="en-US" sz="1400" dirty="0">
                  <a:latin typeface="Arial" charset="0"/>
                </a:rPr>
                <a:t>Instrumentation</a:t>
              </a:r>
            </a:p>
          </p:txBody>
        </p:sp>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23884" y="1207008"/>
              <a:ext cx="1083671" cy="95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7959726" y="1207008"/>
            <a:ext cx="1125050" cy="1231420"/>
            <a:chOff x="7959726" y="1207008"/>
            <a:chExt cx="1125050" cy="1231420"/>
          </a:xfrm>
        </p:grpSpPr>
        <p:sp>
          <p:nvSpPr>
            <p:cNvPr id="875536" name="Text Box 16"/>
            <p:cNvSpPr txBox="1">
              <a:spLocks noChangeArrowheads="1"/>
            </p:cNvSpPr>
            <p:nvPr/>
          </p:nvSpPr>
          <p:spPr bwMode="auto">
            <a:xfrm>
              <a:off x="7959726" y="2130651"/>
              <a:ext cx="1125050" cy="307777"/>
            </a:xfrm>
            <a:prstGeom prst="rect">
              <a:avLst/>
            </a:prstGeom>
            <a:noFill/>
            <a:ln w="9525">
              <a:noFill/>
              <a:miter lim="800000"/>
              <a:headEnd/>
              <a:tailEnd/>
            </a:ln>
            <a:effectLst/>
          </p:spPr>
          <p:txBody>
            <a:bodyPr wrap="square" anchor="ctr">
              <a:spAutoFit/>
            </a:bodyPr>
            <a:lstStyle/>
            <a:p>
              <a:pPr algn="ctr"/>
              <a:r>
                <a:rPr lang="en-US" sz="1400" dirty="0">
                  <a:latin typeface="Arial" charset="0"/>
                </a:rPr>
                <a:t>Hydraulics</a:t>
              </a:r>
            </a:p>
          </p:txBody>
        </p:sp>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87005" y="1207008"/>
              <a:ext cx="1097771" cy="95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90287" y="1205579"/>
            <a:ext cx="1155025" cy="1448193"/>
            <a:chOff x="2718451" y="1205579"/>
            <a:chExt cx="1155025" cy="1448193"/>
          </a:xfrm>
        </p:grpSpPr>
        <p:sp>
          <p:nvSpPr>
            <p:cNvPr id="875524" name="Text Box 4"/>
            <p:cNvSpPr txBox="1">
              <a:spLocks noChangeArrowheads="1"/>
            </p:cNvSpPr>
            <p:nvPr/>
          </p:nvSpPr>
          <p:spPr bwMode="auto">
            <a:xfrm>
              <a:off x="2769369" y="2130552"/>
              <a:ext cx="1104107" cy="523220"/>
            </a:xfrm>
            <a:prstGeom prst="rect">
              <a:avLst/>
            </a:prstGeom>
            <a:noFill/>
            <a:ln w="9525" algn="ctr">
              <a:noFill/>
              <a:miter lim="800000"/>
              <a:headEnd/>
              <a:tailEnd/>
            </a:ln>
            <a:effectLst/>
          </p:spPr>
          <p:txBody>
            <a:bodyPr wrap="square" anchor="ctr">
              <a:spAutoFit/>
            </a:bodyPr>
            <a:lstStyle/>
            <a:p>
              <a:pPr algn="ctr"/>
              <a:r>
                <a:rPr lang="en-US" sz="1400" dirty="0">
                  <a:latin typeface="Arial" charset="0"/>
                </a:rPr>
                <a:t>Fluid Connectors</a:t>
              </a:r>
            </a:p>
          </p:txBody>
        </p:sp>
        <p:pic>
          <p:nvPicPr>
            <p:cNvPr id="205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18451" y="1205579"/>
              <a:ext cx="1090919" cy="950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 name="Group 1"/>
          <p:cNvGrpSpPr/>
          <p:nvPr/>
        </p:nvGrpSpPr>
        <p:grpSpPr>
          <a:xfrm>
            <a:off x="1660256" y="1159717"/>
            <a:ext cx="6450413" cy="5392007"/>
            <a:chOff x="1660256" y="1138425"/>
            <a:chExt cx="6450413" cy="5392007"/>
          </a:xfrm>
        </p:grpSpPr>
        <p:sp>
          <p:nvSpPr>
            <p:cNvPr id="13" name="Rectangle 12"/>
            <p:cNvSpPr/>
            <p:nvPr/>
          </p:nvSpPr>
          <p:spPr bwMode="auto">
            <a:xfrm>
              <a:off x="3846154" y="1138425"/>
              <a:ext cx="1489371" cy="1253737"/>
            </a:xfrm>
            <a:prstGeom prst="rect">
              <a:avLst/>
            </a:prstGeom>
            <a:noFill/>
            <a:ln w="25400" cap="flat" cmpd="sng" algn="ctr">
              <a:solidFill>
                <a:srgbClr val="FF0000"/>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grpSp>
          <p:nvGrpSpPr>
            <p:cNvPr id="20" name="Group 19"/>
            <p:cNvGrpSpPr/>
            <p:nvPr/>
          </p:nvGrpSpPr>
          <p:grpSpPr>
            <a:xfrm>
              <a:off x="1660256" y="2391821"/>
              <a:ext cx="6450413" cy="4138611"/>
              <a:chOff x="1660256" y="2391821"/>
              <a:chExt cx="6450413" cy="4138611"/>
            </a:xfrm>
          </p:grpSpPr>
          <p:grpSp>
            <p:nvGrpSpPr>
              <p:cNvPr id="19" name="Group 18"/>
              <p:cNvGrpSpPr/>
              <p:nvPr/>
            </p:nvGrpSpPr>
            <p:grpSpPr>
              <a:xfrm>
                <a:off x="1660256" y="2391821"/>
                <a:ext cx="6450413" cy="4138611"/>
                <a:chOff x="1660256" y="2391821"/>
                <a:chExt cx="6450413" cy="4138611"/>
              </a:xfrm>
            </p:grpSpPr>
            <p:grpSp>
              <p:nvGrpSpPr>
                <p:cNvPr id="875564" name="Group 44"/>
                <p:cNvGrpSpPr>
                  <a:grpSpLocks/>
                </p:cNvGrpSpPr>
                <p:nvPr/>
              </p:nvGrpSpPr>
              <p:grpSpPr bwMode="auto">
                <a:xfrm>
                  <a:off x="2093403" y="2391821"/>
                  <a:ext cx="5010151" cy="4138611"/>
                  <a:chOff x="2926" y="1513"/>
                  <a:chExt cx="3156" cy="2607"/>
                </a:xfrm>
              </p:grpSpPr>
              <p:pic>
                <p:nvPicPr>
                  <p:cNvPr id="875568" name="Picture 48"/>
                  <p:cNvPicPr>
                    <a:picLocks noChangeAspect="1" noChangeArrowheads="1"/>
                  </p:cNvPicPr>
                  <p:nvPr/>
                </p:nvPicPr>
                <p:blipFill>
                  <a:blip r:embed="rId11" cstate="print"/>
                  <a:srcRect/>
                  <a:stretch>
                    <a:fillRect/>
                  </a:stretch>
                </p:blipFill>
                <p:spPr bwMode="auto">
                  <a:xfrm>
                    <a:off x="5453" y="2405"/>
                    <a:ext cx="505" cy="462"/>
                  </a:xfrm>
                  <a:prstGeom prst="rect">
                    <a:avLst/>
                  </a:prstGeom>
                  <a:noFill/>
                  <a:ln w="9525">
                    <a:noFill/>
                    <a:miter lim="800000"/>
                    <a:headEnd/>
                    <a:tailEnd/>
                  </a:ln>
                  <a:effectLst/>
                </p:spPr>
              </p:pic>
              <p:sp>
                <p:nvSpPr>
                  <p:cNvPr id="875565" name="Line 45"/>
                  <p:cNvSpPr>
                    <a:spLocks noChangeShapeType="1"/>
                  </p:cNvSpPr>
                  <p:nvPr/>
                </p:nvSpPr>
                <p:spPr bwMode="auto">
                  <a:xfrm flipH="1">
                    <a:off x="4499" y="1513"/>
                    <a:ext cx="0" cy="279"/>
                  </a:xfrm>
                  <a:prstGeom prst="line">
                    <a:avLst/>
                  </a:prstGeom>
                  <a:noFill/>
                  <a:ln w="22225">
                    <a:solidFill>
                      <a:srgbClr val="FF0000"/>
                    </a:solidFill>
                    <a:round/>
                    <a:headEnd/>
                    <a:tailEnd type="triangle" w="med" len="med"/>
                  </a:ln>
                  <a:effectLst/>
                </p:spPr>
                <p:txBody>
                  <a:bodyPr wrap="none" anchor="ctr"/>
                  <a:lstStyle/>
                  <a:p>
                    <a:endParaRPr lang="en-US"/>
                  </a:p>
                </p:txBody>
              </p:sp>
              <p:pic>
                <p:nvPicPr>
                  <p:cNvPr id="875566" name="Picture 46" descr="vert rec cope"/>
                  <p:cNvPicPr>
                    <a:picLocks noChangeAspect="1" noChangeArrowheads="1"/>
                  </p:cNvPicPr>
                  <p:nvPr/>
                </p:nvPicPr>
                <p:blipFill>
                  <a:blip r:embed="rId12" cstate="print"/>
                  <a:srcRect/>
                  <a:stretch>
                    <a:fillRect/>
                  </a:stretch>
                </p:blipFill>
                <p:spPr bwMode="auto">
                  <a:xfrm>
                    <a:off x="5584" y="3058"/>
                    <a:ext cx="498" cy="689"/>
                  </a:xfrm>
                  <a:prstGeom prst="rect">
                    <a:avLst/>
                  </a:prstGeom>
                  <a:noFill/>
                </p:spPr>
              </p:pic>
              <p:pic>
                <p:nvPicPr>
                  <p:cNvPr id="875567" name="Picture 47" descr="TUBES1"/>
                  <p:cNvPicPr>
                    <a:picLocks noChangeAspect="1" noChangeArrowheads="1"/>
                  </p:cNvPicPr>
                  <p:nvPr/>
                </p:nvPicPr>
                <p:blipFill>
                  <a:blip r:embed="rId13" cstate="print"/>
                  <a:srcRect/>
                  <a:stretch>
                    <a:fillRect/>
                  </a:stretch>
                </p:blipFill>
                <p:spPr bwMode="auto">
                  <a:xfrm>
                    <a:off x="3607" y="2168"/>
                    <a:ext cx="1007" cy="567"/>
                  </a:xfrm>
                  <a:prstGeom prst="rect">
                    <a:avLst/>
                  </a:prstGeom>
                  <a:noFill/>
                </p:spPr>
              </p:pic>
              <p:pic>
                <p:nvPicPr>
                  <p:cNvPr id="875569" name="Picture 49" descr="COP620DRY"/>
                  <p:cNvPicPr>
                    <a:picLocks noChangeAspect="1" noChangeArrowheads="1"/>
                  </p:cNvPicPr>
                  <p:nvPr/>
                </p:nvPicPr>
                <p:blipFill>
                  <a:blip r:embed="rId14" cstate="print"/>
                  <a:srcRect/>
                  <a:stretch>
                    <a:fillRect/>
                  </a:stretch>
                </p:blipFill>
                <p:spPr bwMode="auto">
                  <a:xfrm>
                    <a:off x="4469" y="2214"/>
                    <a:ext cx="717" cy="260"/>
                  </a:xfrm>
                  <a:prstGeom prst="rect">
                    <a:avLst/>
                  </a:prstGeom>
                  <a:noFill/>
                </p:spPr>
              </p:pic>
              <p:pic>
                <p:nvPicPr>
                  <p:cNvPr id="875571" name="Picture 51"/>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5235" y="1941"/>
                    <a:ext cx="539" cy="397"/>
                  </a:xfrm>
                  <a:prstGeom prst="rect">
                    <a:avLst/>
                  </a:prstGeom>
                  <a:noFill/>
                </p:spPr>
              </p:pic>
              <p:pic>
                <p:nvPicPr>
                  <p:cNvPr id="875572" name="Picture 52" descr="BYRON2"/>
                  <p:cNvPicPr>
                    <a:picLocks noChangeAspect="1" noChangeArrowheads="1"/>
                  </p:cNvPicPr>
                  <p:nvPr/>
                </p:nvPicPr>
                <p:blipFill>
                  <a:blip r:embed="rId16" cstate="print"/>
                  <a:srcRect/>
                  <a:stretch>
                    <a:fillRect/>
                  </a:stretch>
                </p:blipFill>
                <p:spPr bwMode="auto">
                  <a:xfrm>
                    <a:off x="4555" y="3050"/>
                    <a:ext cx="323" cy="393"/>
                  </a:xfrm>
                  <a:prstGeom prst="rect">
                    <a:avLst/>
                  </a:prstGeom>
                  <a:noFill/>
                </p:spPr>
              </p:pic>
              <p:pic>
                <p:nvPicPr>
                  <p:cNvPr id="875574" name="Picture 54"/>
                  <p:cNvPicPr>
                    <a:picLocks noChangeAspect="1" noChangeArrowheads="1"/>
                  </p:cNvPicPr>
                  <p:nvPr/>
                </p:nvPicPr>
                <p:blipFill>
                  <a:blip r:embed="rId17" cstate="print"/>
                  <a:srcRect/>
                  <a:stretch>
                    <a:fillRect/>
                  </a:stretch>
                </p:blipFill>
                <p:spPr bwMode="auto">
                  <a:xfrm>
                    <a:off x="3146" y="2022"/>
                    <a:ext cx="343" cy="494"/>
                  </a:xfrm>
                  <a:prstGeom prst="rect">
                    <a:avLst/>
                  </a:prstGeom>
                  <a:noFill/>
                  <a:ln w="9525">
                    <a:noFill/>
                    <a:miter lim="800000"/>
                    <a:headEnd/>
                    <a:tailEnd/>
                  </a:ln>
                  <a:effectLst/>
                </p:spPr>
              </p:pic>
              <p:sp>
                <p:nvSpPr>
                  <p:cNvPr id="875575" name="Rectangle 55"/>
                  <p:cNvSpPr>
                    <a:spLocks noChangeArrowheads="1"/>
                  </p:cNvSpPr>
                  <p:nvPr/>
                </p:nvSpPr>
                <p:spPr bwMode="auto">
                  <a:xfrm>
                    <a:off x="3997" y="1826"/>
                    <a:ext cx="1008" cy="213"/>
                  </a:xfrm>
                  <a:prstGeom prst="rect">
                    <a:avLst/>
                  </a:prstGeom>
                  <a:noFill/>
                  <a:ln w="15875">
                    <a:noFill/>
                    <a:miter lim="800000"/>
                    <a:headEnd/>
                    <a:tailEnd/>
                  </a:ln>
                  <a:effectLst/>
                </p:spPr>
                <p:txBody>
                  <a:bodyPr anchor="ctr">
                    <a:spAutoFit/>
                  </a:bodyPr>
                  <a:lstStyle/>
                  <a:p>
                    <a:pPr algn="ctr"/>
                    <a:r>
                      <a:rPr lang="en-US" sz="1600" b="1" dirty="0">
                        <a:solidFill>
                          <a:srgbClr val="0033CC"/>
                        </a:solidFill>
                        <a:latin typeface="Arial" charset="0"/>
                      </a:rPr>
                      <a:t>Sporlan</a:t>
                    </a:r>
                  </a:p>
                </p:txBody>
              </p:sp>
              <p:pic>
                <p:nvPicPr>
                  <p:cNvPr id="875577" name="Picture 57"/>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a:off x="3684" y="3408"/>
                    <a:ext cx="346" cy="457"/>
                  </a:xfrm>
                  <a:prstGeom prst="rect">
                    <a:avLst/>
                  </a:prstGeom>
                  <a:noFill/>
                  <a:ln w="9525">
                    <a:noFill/>
                    <a:miter lim="800000"/>
                    <a:headEnd/>
                    <a:tailEnd/>
                  </a:ln>
                  <a:effectLst/>
                </p:spPr>
              </p:pic>
              <p:sp>
                <p:nvSpPr>
                  <p:cNvPr id="875578" name="Rectangle 58"/>
                  <p:cNvSpPr>
                    <a:spLocks noChangeArrowheads="1"/>
                  </p:cNvSpPr>
                  <p:nvPr/>
                </p:nvSpPr>
                <p:spPr bwMode="auto">
                  <a:xfrm>
                    <a:off x="4221" y="3519"/>
                    <a:ext cx="1213" cy="601"/>
                  </a:xfrm>
                  <a:prstGeom prst="rect">
                    <a:avLst/>
                  </a:prstGeom>
                  <a:noFill/>
                  <a:ln w="15875">
                    <a:noFill/>
                    <a:miter lim="800000"/>
                    <a:headEnd/>
                    <a:tailEnd/>
                  </a:ln>
                  <a:effectLst/>
                </p:spPr>
                <p:txBody>
                  <a:bodyPr anchor="ctr">
                    <a:spAutoFit/>
                  </a:bodyPr>
                  <a:lstStyle/>
                  <a:p>
                    <a:pPr algn="ctr"/>
                    <a:r>
                      <a:rPr lang="en-US" sz="1400" b="1" dirty="0">
                        <a:solidFill>
                          <a:srgbClr val="0033CC"/>
                        </a:solidFill>
                        <a:latin typeface="Arial" charset="0"/>
                      </a:rPr>
                      <a:t>Washington, MO (3)   New Haven, IN (1)</a:t>
                    </a:r>
                  </a:p>
                  <a:p>
                    <a:pPr algn="ctr"/>
                    <a:r>
                      <a:rPr lang="en-US" sz="1400" b="1" dirty="0">
                        <a:solidFill>
                          <a:srgbClr val="0033CC"/>
                        </a:solidFill>
                        <a:latin typeface="Arial" charset="0"/>
                      </a:rPr>
                      <a:t>Greenfield, TN (1)</a:t>
                    </a:r>
                  </a:p>
                  <a:p>
                    <a:pPr algn="ctr"/>
                    <a:r>
                      <a:rPr lang="en-US" sz="1400" b="1" dirty="0">
                        <a:solidFill>
                          <a:srgbClr val="0033CC"/>
                        </a:solidFill>
                        <a:latin typeface="Arial" charset="0"/>
                      </a:rPr>
                      <a:t>Owensville, MO (2)</a:t>
                    </a:r>
                  </a:p>
                </p:txBody>
              </p:sp>
              <p:pic>
                <p:nvPicPr>
                  <p:cNvPr id="875576" name="Picture 56"/>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rot="19829724">
                    <a:off x="2926" y="3162"/>
                    <a:ext cx="669" cy="481"/>
                  </a:xfrm>
                  <a:prstGeom prst="rect">
                    <a:avLst/>
                  </a:prstGeom>
                  <a:noFill/>
                </p:spPr>
              </p:pic>
            </p:grpSp>
            <p:pic>
              <p:nvPicPr>
                <p:cNvPr id="14" name="Picture 1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60256" y="4285993"/>
                  <a:ext cx="915193" cy="586804"/>
                </a:xfrm>
                <a:prstGeom prst="rect">
                  <a:avLst/>
                </a:prstGeom>
              </p:spPr>
            </p:pic>
            <p:pic>
              <p:nvPicPr>
                <p:cNvPr id="16" name="Picture 1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295328" y="5339402"/>
                  <a:ext cx="815341" cy="822240"/>
                </a:xfrm>
                <a:prstGeom prst="rect">
                  <a:avLst/>
                </a:prstGeom>
              </p:spPr>
            </p:pic>
            <p:pic>
              <p:nvPicPr>
                <p:cNvPr id="18" name="Picture 1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151521" y="4276568"/>
                  <a:ext cx="1246863" cy="881880"/>
                </a:xfrm>
                <a:prstGeom prst="rect">
                  <a:avLst/>
                </a:prstGeom>
              </p:spPr>
            </p:pic>
          </p:grpSp>
          <p:pic>
            <p:nvPicPr>
              <p:cNvPr id="15" name="Picture 1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471127" y="4140057"/>
                <a:ext cx="801336" cy="702968"/>
              </a:xfrm>
              <a:prstGeom prst="rect">
                <a:avLst/>
              </a:prstGeom>
            </p:spPr>
          </p:pic>
        </p:grpSp>
      </p:gr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752" y="4845886"/>
            <a:ext cx="11742278" cy="1716104"/>
          </a:xfrm>
          <a:prstGeom prst="rect">
            <a:avLst/>
          </a:prstGeom>
          <a:noFill/>
        </p:spPr>
      </p:pic>
      <p:sp>
        <p:nvSpPr>
          <p:cNvPr id="6" name="Rectangle 5"/>
          <p:cNvSpPr/>
          <p:nvPr/>
        </p:nvSpPr>
        <p:spPr bwMode="auto">
          <a:xfrm>
            <a:off x="0" y="1189608"/>
            <a:ext cx="9144000" cy="3755254"/>
          </a:xfrm>
          <a:prstGeom prst="rect">
            <a:avLst/>
          </a:prstGeom>
          <a:blipFill>
            <a:blip r:embed="rId3" cstate="print"/>
            <a:tile tx="0" ty="0" sx="100000" sy="100000" flip="none" algn="tl"/>
          </a:blip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317445" name="Rectangle 5"/>
          <p:cNvSpPr>
            <a:spLocks noGrp="1" noChangeArrowheads="1"/>
          </p:cNvSpPr>
          <p:nvPr>
            <p:ph type="title"/>
          </p:nvPr>
        </p:nvSpPr>
        <p:spPr/>
        <p:txBody>
          <a:bodyPr/>
          <a:lstStyle/>
          <a:p>
            <a:r>
              <a:rPr lang="en-US"/>
              <a:t>13 SEER</a:t>
            </a:r>
          </a:p>
        </p:txBody>
      </p:sp>
      <p:sp>
        <p:nvSpPr>
          <p:cNvPr id="317443" name="Rectangle 3"/>
          <p:cNvSpPr>
            <a:spLocks noGrp="1" noChangeArrowheads="1"/>
          </p:cNvSpPr>
          <p:nvPr>
            <p:ph type="body" sz="half" idx="1"/>
          </p:nvPr>
        </p:nvSpPr>
        <p:spPr>
          <a:xfrm>
            <a:off x="152402" y="1333860"/>
            <a:ext cx="8367713" cy="3335784"/>
          </a:xfrm>
        </p:spPr>
        <p:txBody>
          <a:bodyPr/>
          <a:lstStyle/>
          <a:p>
            <a:pPr>
              <a:lnSpc>
                <a:spcPct val="94000"/>
              </a:lnSpc>
            </a:pPr>
            <a:r>
              <a:rPr lang="en-US" dirty="0">
                <a:latin typeface="+mn-lt"/>
              </a:rPr>
              <a:t>More energy efficient motors (compressor and/or fans)</a:t>
            </a:r>
          </a:p>
          <a:p>
            <a:pPr>
              <a:lnSpc>
                <a:spcPct val="94000"/>
              </a:lnSpc>
            </a:pPr>
            <a:r>
              <a:rPr lang="en-US" dirty="0">
                <a:latin typeface="+mn-lt"/>
              </a:rPr>
              <a:t>Variable Speed components</a:t>
            </a:r>
          </a:p>
          <a:p>
            <a:pPr>
              <a:lnSpc>
                <a:spcPct val="94000"/>
              </a:lnSpc>
            </a:pPr>
            <a:r>
              <a:rPr lang="en-US" dirty="0">
                <a:latin typeface="+mn-lt"/>
              </a:rPr>
              <a:t>More surface area (larger equipment size) </a:t>
            </a:r>
          </a:p>
          <a:p>
            <a:pPr>
              <a:lnSpc>
                <a:spcPct val="94000"/>
              </a:lnSpc>
            </a:pPr>
            <a:r>
              <a:rPr lang="en-US" dirty="0">
                <a:latin typeface="+mn-lt"/>
              </a:rPr>
              <a:t>Use of Thermostatic Expansion Valves</a:t>
            </a:r>
          </a:p>
          <a:p>
            <a:pPr lvl="1">
              <a:lnSpc>
                <a:spcPct val="94000"/>
              </a:lnSpc>
            </a:pPr>
            <a:r>
              <a:rPr lang="en-US" b="1" dirty="0">
                <a:latin typeface="+mn-lt"/>
              </a:rPr>
              <a:t>Adds approx. ½ to 1 SEER</a:t>
            </a:r>
          </a:p>
        </p:txBody>
      </p:sp>
      <p:sp>
        <p:nvSpPr>
          <p:cNvPr id="4" name="Slide Number Placeholder 3"/>
          <p:cNvSpPr>
            <a:spLocks noGrp="1"/>
          </p:cNvSpPr>
          <p:nvPr>
            <p:ph type="sldNum" sz="quarter" idx="4"/>
          </p:nvPr>
        </p:nvSpPr>
        <p:spPr/>
        <p:txBody>
          <a:bodyPr/>
          <a:lstStyle/>
          <a:p>
            <a:fld id="{ED558AE7-9682-4A0C-9194-A2DBBDD05CA4}" type="slidenum">
              <a:rPr lang="en-US" smtClean="0"/>
              <a:pPr/>
              <a:t>6</a:t>
            </a:fld>
            <a:endParaRPr lang="en-US" dirty="0"/>
          </a:p>
        </p:txBody>
      </p:sp>
      <p:sp>
        <p:nvSpPr>
          <p:cNvPr id="2" name="Hyperlink to Condenser">
            <a:hlinkClick r:id="rId4" action="ppaction://hlinkpres?slideindex=1&amp;slidetitle="/>
          </p:cNvPr>
          <p:cNvSpPr/>
          <p:nvPr/>
        </p:nvSpPr>
        <p:spPr bwMode="auto">
          <a:xfrm>
            <a:off x="3899647" y="3137647"/>
            <a:ext cx="4473388" cy="636494"/>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3" name="Hyperlink to Microchannel">
            <a:hlinkClick r:id="rId5" action="ppaction://hlinkpres?slideindex=1&amp;slidetitle="/>
          </p:cNvPr>
          <p:cNvSpPr/>
          <p:nvPr/>
        </p:nvSpPr>
        <p:spPr bwMode="auto">
          <a:xfrm>
            <a:off x="510988" y="3137647"/>
            <a:ext cx="2563906" cy="636494"/>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6" name="Rectangle 25"/>
          <p:cNvSpPr/>
          <p:nvPr/>
        </p:nvSpPr>
        <p:spPr bwMode="auto">
          <a:xfrm>
            <a:off x="-88777" y="4746910"/>
            <a:ext cx="9294921" cy="197952"/>
          </a:xfrm>
          <a:prstGeom prst="rect">
            <a:avLst/>
          </a:prstGeom>
          <a:blipFill>
            <a:blip r:embed="rId6" cstate="print"/>
            <a:tile tx="0" ty="0" sx="100000" sy="100000" flip="none" algn="tl"/>
          </a:blip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pic>
        <p:nvPicPr>
          <p:cNvPr id="317449" name="Picture 9">
            <a:hlinkClick r:id="rId7" action="ppaction://hlinkpres?slideindex=1&amp;slidetitle="/>
          </p:cNvPr>
          <p:cNvPicPr>
            <a:picLocks noGrp="1" noChangeAspect="1" noChangeArrowheads="1"/>
          </p:cNvPicPr>
          <p:nvPr>
            <p:ph sz="half" idx="2"/>
          </p:nvPr>
        </p:nvPicPr>
        <p:blipFill>
          <a:blip r:embed="rId8" cstate="print"/>
          <a:stretch>
            <a:fillRect/>
          </a:stretch>
        </p:blipFill>
        <p:spPr>
          <a:xfrm>
            <a:off x="7794594" y="5512688"/>
            <a:ext cx="1088800" cy="936273"/>
          </a:xfrm>
          <a:ln/>
        </p:spPr>
      </p:pic>
    </p:spTree>
  </p:cSld>
  <p:clrMapOvr>
    <a:masterClrMapping/>
  </p:clrMapOvr>
  <p:transition spd="slow">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7443">
                                            <p:txEl>
                                              <p:pRg st="0" end="0"/>
                                            </p:txEl>
                                          </p:spTgt>
                                        </p:tgtEl>
                                        <p:attrNameLst>
                                          <p:attrName>style.visibility</p:attrName>
                                        </p:attrNameLst>
                                      </p:cBhvr>
                                      <p:to>
                                        <p:strVal val="visible"/>
                                      </p:to>
                                    </p:set>
                                    <p:animEffect transition="in" filter="barn(outVertical)">
                                      <p:cBhvr>
                                        <p:cTn id="7" dur="500"/>
                                        <p:tgtEl>
                                          <p:spTgt spid="317443">
                                            <p:txEl>
                                              <p:pRg st="0" end="0"/>
                                            </p:txEl>
                                          </p:spTgt>
                                        </p:tgtEl>
                                      </p:cBhvr>
                                    </p:animEffect>
                                  </p:childTnLst>
                                  <p:subTnLst>
                                    <p:animClr clrSpc="rgb" dir="cw">
                                      <p:cBhvr override="childStyle">
                                        <p:cTn dur="1" fill="hold" display="0" masterRel="nextClick" afterEffect="1"/>
                                        <p:tgtEl>
                                          <p:spTgt spid="317443">
                                            <p:txEl>
                                              <p:pRg st="0" end="0"/>
                                            </p:txEl>
                                          </p:spTgt>
                                        </p:tgtEl>
                                        <p:attrNameLst>
                                          <p:attrName>ppt_c</p:attrName>
                                        </p:attrNameLst>
                                      </p:cBhvr>
                                      <p:to>
                                        <a:schemeClr val="accent2"/>
                                      </p:to>
                                    </p:animClr>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17443">
                                            <p:txEl>
                                              <p:pRg st="1" end="1"/>
                                            </p:txEl>
                                          </p:spTgt>
                                        </p:tgtEl>
                                        <p:attrNameLst>
                                          <p:attrName>style.visibility</p:attrName>
                                        </p:attrNameLst>
                                      </p:cBhvr>
                                      <p:to>
                                        <p:strVal val="visible"/>
                                      </p:to>
                                    </p:set>
                                    <p:animEffect transition="in" filter="barn(outVertical)">
                                      <p:cBhvr>
                                        <p:cTn id="12" dur="500"/>
                                        <p:tgtEl>
                                          <p:spTgt spid="317443">
                                            <p:txEl>
                                              <p:pRg st="1" end="1"/>
                                            </p:txEl>
                                          </p:spTgt>
                                        </p:tgtEl>
                                      </p:cBhvr>
                                    </p:animEffect>
                                  </p:childTnLst>
                                  <p:subTnLst>
                                    <p:animClr clrSpc="rgb" dir="cw">
                                      <p:cBhvr override="childStyle">
                                        <p:cTn dur="1" fill="hold" display="0" masterRel="nextClick" afterEffect="1"/>
                                        <p:tgtEl>
                                          <p:spTgt spid="317443">
                                            <p:txEl>
                                              <p:pRg st="1" end="1"/>
                                            </p:txEl>
                                          </p:spTgt>
                                        </p:tgtEl>
                                        <p:attrNameLst>
                                          <p:attrName>ppt_c</p:attrName>
                                        </p:attrNameLst>
                                      </p:cBhvr>
                                      <p:to>
                                        <a:schemeClr val="accent2"/>
                                      </p:to>
                                    </p:animClr>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17443">
                                            <p:txEl>
                                              <p:pRg st="2" end="2"/>
                                            </p:txEl>
                                          </p:spTgt>
                                        </p:tgtEl>
                                        <p:attrNameLst>
                                          <p:attrName>style.visibility</p:attrName>
                                        </p:attrNameLst>
                                      </p:cBhvr>
                                      <p:to>
                                        <p:strVal val="visible"/>
                                      </p:to>
                                    </p:set>
                                    <p:animEffect transition="in" filter="barn(outVertical)">
                                      <p:cBhvr>
                                        <p:cTn id="17" dur="500"/>
                                        <p:tgtEl>
                                          <p:spTgt spid="317443">
                                            <p:txEl>
                                              <p:pRg st="2" end="2"/>
                                            </p:txEl>
                                          </p:spTgt>
                                        </p:tgtEl>
                                      </p:cBhvr>
                                    </p:animEffect>
                                  </p:childTnLst>
                                  <p:subTnLst>
                                    <p:animClr clrSpc="rgb" dir="cw">
                                      <p:cBhvr override="childStyle">
                                        <p:cTn dur="1" fill="hold" display="0" masterRel="nextClick" afterEffect="1"/>
                                        <p:tgtEl>
                                          <p:spTgt spid="317443">
                                            <p:txEl>
                                              <p:pRg st="2" end="2"/>
                                            </p:txEl>
                                          </p:spTgt>
                                        </p:tgtEl>
                                        <p:attrNameLst>
                                          <p:attrName>ppt_c</p:attrName>
                                        </p:attrNameLst>
                                      </p:cBhvr>
                                      <p:to>
                                        <a:schemeClr val="accent2"/>
                                      </p:to>
                                    </p:animClr>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317443">
                                            <p:txEl>
                                              <p:pRg st="3" end="3"/>
                                            </p:txEl>
                                          </p:spTgt>
                                        </p:tgtEl>
                                        <p:attrNameLst>
                                          <p:attrName>style.visibility</p:attrName>
                                        </p:attrNameLst>
                                      </p:cBhvr>
                                      <p:to>
                                        <p:strVal val="visible"/>
                                      </p:to>
                                    </p:set>
                                    <p:animEffect transition="in" filter="barn(outVertical)">
                                      <p:cBhvr>
                                        <p:cTn id="22" dur="500"/>
                                        <p:tgtEl>
                                          <p:spTgt spid="317443">
                                            <p:txEl>
                                              <p:pRg st="3" end="3"/>
                                            </p:txEl>
                                          </p:spTgt>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317443">
                                            <p:txEl>
                                              <p:pRg st="4" end="4"/>
                                            </p:txEl>
                                          </p:spTgt>
                                        </p:tgtEl>
                                        <p:attrNameLst>
                                          <p:attrName>style.visibility</p:attrName>
                                        </p:attrNameLst>
                                      </p:cBhvr>
                                      <p:to>
                                        <p:strVal val="visible"/>
                                      </p:to>
                                    </p:set>
                                    <p:animEffect transition="in" filter="barn(outVertical)">
                                      <p:cBhvr>
                                        <p:cTn id="25" dur="500"/>
                                        <p:tgtEl>
                                          <p:spTgt spid="3174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8" name="Text Box 4"/>
          <p:cNvSpPr txBox="1">
            <a:spLocks noChangeArrowheads="1"/>
          </p:cNvSpPr>
          <p:nvPr/>
        </p:nvSpPr>
        <p:spPr bwMode="auto">
          <a:xfrm>
            <a:off x="231775" y="1447802"/>
            <a:ext cx="3287713" cy="2308324"/>
          </a:xfrm>
          <a:prstGeom prst="rect">
            <a:avLst/>
          </a:prstGeom>
          <a:noFill/>
          <a:ln w="9525">
            <a:noFill/>
            <a:miter lim="800000"/>
            <a:headEnd/>
            <a:tailEnd/>
          </a:ln>
          <a:effectLst/>
        </p:spPr>
        <p:txBody>
          <a:bodyPr>
            <a:spAutoFit/>
          </a:bodyPr>
          <a:lstStyle/>
          <a:p>
            <a:pPr algn="ctr" eaLnBrk="1" hangingPunct="1">
              <a:spcBef>
                <a:spcPct val="50000"/>
              </a:spcBef>
            </a:pPr>
            <a:r>
              <a:rPr lang="en-US" sz="3600" b="1" dirty="0">
                <a:solidFill>
                  <a:srgbClr val="1C0BF5"/>
                </a:solidFill>
                <a:latin typeface="Arial" charset="0"/>
              </a:rPr>
              <a:t>What is the Temperature -Pressure Chart ? ?</a:t>
            </a:r>
          </a:p>
        </p:txBody>
      </p:sp>
      <p:sp>
        <p:nvSpPr>
          <p:cNvPr id="420874" name="Rectangle 10">
            <a:hlinkClick r:id="rId2" action="ppaction://hlinkpres?slideindex=1&amp;slidetitle=Oct. 15, 2007:  HCFC Phaseout Gets Fine Tuning"/>
          </p:cNvPr>
          <p:cNvSpPr>
            <a:spLocks noChangeArrowheads="1"/>
          </p:cNvSpPr>
          <p:nvPr/>
        </p:nvSpPr>
        <p:spPr bwMode="auto">
          <a:xfrm>
            <a:off x="5341940" y="1481139"/>
            <a:ext cx="492125" cy="4948237"/>
          </a:xfrm>
          <a:prstGeom prst="rect">
            <a:avLst/>
          </a:prstGeom>
          <a:noFill/>
          <a:ln w="9525" algn="ctr">
            <a:noFill/>
            <a:miter lim="800000"/>
            <a:headEnd/>
            <a:tailEnd/>
          </a:ln>
          <a:effectLst/>
        </p:spPr>
        <p:txBody>
          <a:bodyPr wrap="none" lIns="274320" tIns="137160" bIns="41275" anchor="ctr"/>
          <a:lstStyle/>
          <a:p>
            <a:endParaRPr lang="en-US"/>
          </a:p>
        </p:txBody>
      </p:sp>
      <p:sp>
        <p:nvSpPr>
          <p:cNvPr id="420875" name="Rectangle 11">
            <a:hlinkClick r:id="rId3" action="ppaction://hlinkpres?slideindex=1&amp;slidetitle="/>
          </p:cNvPr>
          <p:cNvSpPr>
            <a:spLocks noChangeArrowheads="1"/>
          </p:cNvSpPr>
          <p:nvPr/>
        </p:nvSpPr>
        <p:spPr bwMode="auto">
          <a:xfrm>
            <a:off x="5837240" y="1490664"/>
            <a:ext cx="492125" cy="4948237"/>
          </a:xfrm>
          <a:prstGeom prst="rect">
            <a:avLst/>
          </a:prstGeom>
          <a:noFill/>
          <a:ln w="9525" algn="ctr">
            <a:noFill/>
            <a:miter lim="800000"/>
            <a:headEnd/>
            <a:tailEnd/>
          </a:ln>
          <a:effectLst/>
        </p:spPr>
        <p:txBody>
          <a:bodyPr wrap="none" lIns="274320" tIns="137160" bIns="41275" anchor="ctr"/>
          <a:lstStyle/>
          <a:p>
            <a:endParaRPr lang="en-US"/>
          </a:p>
        </p:txBody>
      </p:sp>
      <p:pic>
        <p:nvPicPr>
          <p:cNvPr id="420867" name="Picture 3" descr="Temperature-pressure_chart-partial"/>
          <p:cNvPicPr>
            <a:picLocks noGrp="1" noChangeAspect="1" noChangeArrowheads="1"/>
          </p:cNvPicPr>
          <p:nvPr>
            <p:ph idx="1"/>
          </p:nvPr>
        </p:nvPicPr>
        <p:blipFill>
          <a:blip r:embed="rId4" cstate="print"/>
          <a:stretch>
            <a:fillRect/>
          </a:stretch>
        </p:blipFill>
        <p:spPr>
          <a:xfrm>
            <a:off x="4659547" y="1066548"/>
            <a:ext cx="3579778" cy="5500160"/>
          </a:xfrm>
          <a:ln w="6350">
            <a:solidFill>
              <a:schemeClr val="tx1"/>
            </a:solidFill>
          </a:ln>
        </p:spPr>
      </p:pic>
      <p:sp>
        <p:nvSpPr>
          <p:cNvPr id="2" name="Slide Number Placeholder 1"/>
          <p:cNvSpPr>
            <a:spLocks noGrp="1"/>
          </p:cNvSpPr>
          <p:nvPr>
            <p:ph type="sldNum" sz="quarter" idx="12"/>
          </p:nvPr>
        </p:nvSpPr>
        <p:spPr/>
        <p:txBody>
          <a:bodyPr/>
          <a:lstStyle/>
          <a:p>
            <a:fld id="{ED558AE7-9682-4A0C-9194-A2DBBDD05CA4}" type="slidenum">
              <a:rPr lang="en-US" smtClean="0"/>
              <a:pPr/>
              <a:t>7</a:t>
            </a:fld>
            <a:endParaRPr lang="en-US" dirty="0"/>
          </a:p>
        </p:txBody>
      </p:sp>
      <p:sp>
        <p:nvSpPr>
          <p:cNvPr id="12" name="TextBox 11"/>
          <p:cNvSpPr txBox="1"/>
          <p:nvPr/>
        </p:nvSpPr>
        <p:spPr>
          <a:xfrm>
            <a:off x="6115738" y="3640049"/>
            <a:ext cx="1746115" cy="1938992"/>
          </a:xfrm>
          <a:prstGeom prst="rect">
            <a:avLst/>
          </a:prstGeom>
          <a:noFill/>
        </p:spPr>
        <p:txBody>
          <a:bodyPr wrap="square" rtlCol="0">
            <a:spAutoFit/>
          </a:bodyPr>
          <a:lstStyle/>
          <a:p>
            <a:r>
              <a:rPr lang="en-US" sz="12000" dirty="0">
                <a:solidFill>
                  <a:srgbClr val="FF0000"/>
                </a:solidFill>
                <a:latin typeface="Lucida Handwriting" pitchFamily="66" charset="0"/>
              </a:rPr>
              <a:t>P</a:t>
            </a:r>
          </a:p>
        </p:txBody>
      </p:sp>
      <p:sp>
        <p:nvSpPr>
          <p:cNvPr id="13" name="Rounded Rectangle 12"/>
          <p:cNvSpPr/>
          <p:nvPr/>
        </p:nvSpPr>
        <p:spPr bwMode="auto">
          <a:xfrm>
            <a:off x="4748324" y="2512381"/>
            <a:ext cx="658177" cy="4028267"/>
          </a:xfrm>
          <a:prstGeom prst="roundRect">
            <a:avLst/>
          </a:prstGeom>
          <a:noFill/>
          <a:ln w="38100" cap="flat" cmpd="sng" algn="ctr">
            <a:solidFill>
              <a:srgbClr val="FF0000"/>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15" name="Rounded Rectangle 14"/>
          <p:cNvSpPr/>
          <p:nvPr/>
        </p:nvSpPr>
        <p:spPr bwMode="auto">
          <a:xfrm>
            <a:off x="5406501" y="2512381"/>
            <a:ext cx="2769833" cy="594803"/>
          </a:xfrm>
          <a:prstGeom prst="roundRect">
            <a:avLst/>
          </a:prstGeom>
          <a:noFill/>
          <a:ln w="38100" cap="flat" cmpd="sng" algn="ctr">
            <a:solidFill>
              <a:srgbClr val="FF0000"/>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3" name="Hyperlink to &quot;Smart Apps&quot;">
            <a:hlinkClick r:id="rId5" action="ppaction://hlinkpres?slideindex=1&amp;slidetitle="/>
          </p:cNvPr>
          <p:cNvSpPr/>
          <p:nvPr/>
        </p:nvSpPr>
        <p:spPr bwMode="auto">
          <a:xfrm>
            <a:off x="4600260" y="1076324"/>
            <a:ext cx="3746502" cy="5464323"/>
          </a:xfrm>
          <a:prstGeom prst="rect">
            <a:avLst/>
          </a:prstGeom>
          <a:solidFill>
            <a:schemeClr val="accent1">
              <a:alpha val="0"/>
            </a:schemeClr>
          </a:solid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4" name="Title 3"/>
          <p:cNvSpPr>
            <a:spLocks noGrp="1"/>
          </p:cNvSpPr>
          <p:nvPr>
            <p:ph type="title"/>
          </p:nvPr>
        </p:nvSpPr>
        <p:spPr/>
        <p:txBody>
          <a:bodyPr/>
          <a:lstStyle/>
          <a:p>
            <a:r>
              <a:rPr lang="en-US" dirty="0"/>
              <a:t>Saturation Chart</a:t>
            </a:r>
          </a:p>
        </p:txBody>
      </p:sp>
      <p:sp>
        <p:nvSpPr>
          <p:cNvPr id="14" name="TextBox 13"/>
          <p:cNvSpPr txBox="1"/>
          <p:nvPr/>
        </p:nvSpPr>
        <p:spPr>
          <a:xfrm>
            <a:off x="4337187" y="3640049"/>
            <a:ext cx="1746115" cy="1938992"/>
          </a:xfrm>
          <a:prstGeom prst="rect">
            <a:avLst/>
          </a:prstGeom>
          <a:noFill/>
        </p:spPr>
        <p:txBody>
          <a:bodyPr wrap="square" rtlCol="0">
            <a:spAutoFit/>
          </a:bodyPr>
          <a:lstStyle/>
          <a:p>
            <a:r>
              <a:rPr lang="en-US" sz="12000" dirty="0">
                <a:solidFill>
                  <a:srgbClr val="FF0000"/>
                </a:solidFill>
                <a:latin typeface="Lucida Handwriting" pitchFamily="66" charset="0"/>
              </a:rPr>
              <a:t>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right)">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5"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 name="Group 68"/>
          <p:cNvGrpSpPr>
            <a:grpSpLocks/>
          </p:cNvGrpSpPr>
          <p:nvPr/>
        </p:nvGrpSpPr>
        <p:grpSpPr bwMode="auto">
          <a:xfrm>
            <a:off x="1128784" y="1615047"/>
            <a:ext cx="7614248" cy="4238872"/>
            <a:chOff x="1275" y="1488"/>
            <a:chExt cx="2669" cy="1660"/>
          </a:xfrm>
        </p:grpSpPr>
        <p:sp>
          <p:nvSpPr>
            <p:cNvPr id="106" name="Line 66"/>
            <p:cNvSpPr>
              <a:spLocks noChangeShapeType="1"/>
            </p:cNvSpPr>
            <p:nvPr/>
          </p:nvSpPr>
          <p:spPr bwMode="auto">
            <a:xfrm>
              <a:off x="1285" y="2995"/>
              <a:ext cx="188" cy="153"/>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08" name="Line 66"/>
            <p:cNvSpPr>
              <a:spLocks noChangeShapeType="1"/>
            </p:cNvSpPr>
            <p:nvPr/>
          </p:nvSpPr>
          <p:spPr bwMode="auto">
            <a:xfrm>
              <a:off x="1281" y="2731"/>
              <a:ext cx="482" cy="393"/>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11" name="Line 66"/>
            <p:cNvSpPr>
              <a:spLocks noChangeShapeType="1"/>
            </p:cNvSpPr>
            <p:nvPr/>
          </p:nvSpPr>
          <p:spPr bwMode="auto">
            <a:xfrm>
              <a:off x="1285" y="2611"/>
              <a:ext cx="608" cy="495"/>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12" name="Line 66"/>
            <p:cNvSpPr>
              <a:spLocks noChangeShapeType="1"/>
            </p:cNvSpPr>
            <p:nvPr/>
          </p:nvSpPr>
          <p:spPr bwMode="auto">
            <a:xfrm>
              <a:off x="1281" y="2482"/>
              <a:ext cx="703" cy="573"/>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13" name="Line 66"/>
            <p:cNvSpPr>
              <a:spLocks noChangeShapeType="1"/>
            </p:cNvSpPr>
            <p:nvPr/>
          </p:nvSpPr>
          <p:spPr bwMode="auto">
            <a:xfrm>
              <a:off x="1285" y="2357"/>
              <a:ext cx="817" cy="665"/>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14" name="Line 66"/>
            <p:cNvSpPr>
              <a:spLocks noChangeShapeType="1"/>
            </p:cNvSpPr>
            <p:nvPr/>
          </p:nvSpPr>
          <p:spPr bwMode="auto">
            <a:xfrm>
              <a:off x="1279" y="2226"/>
              <a:ext cx="943" cy="769"/>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15" name="Line 66"/>
            <p:cNvSpPr>
              <a:spLocks noChangeShapeType="1"/>
            </p:cNvSpPr>
            <p:nvPr/>
          </p:nvSpPr>
          <p:spPr bwMode="auto">
            <a:xfrm>
              <a:off x="1285" y="2109"/>
              <a:ext cx="1040" cy="847"/>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16" name="Line 66"/>
            <p:cNvSpPr>
              <a:spLocks noChangeShapeType="1"/>
            </p:cNvSpPr>
            <p:nvPr/>
          </p:nvSpPr>
          <p:spPr bwMode="auto">
            <a:xfrm>
              <a:off x="1281" y="1979"/>
              <a:ext cx="1163" cy="948"/>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17" name="Line 66"/>
            <p:cNvSpPr>
              <a:spLocks noChangeShapeType="1"/>
            </p:cNvSpPr>
            <p:nvPr/>
          </p:nvSpPr>
          <p:spPr bwMode="auto">
            <a:xfrm>
              <a:off x="1275" y="1848"/>
              <a:ext cx="1251" cy="1023"/>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18" name="Line 66"/>
            <p:cNvSpPr>
              <a:spLocks noChangeShapeType="1"/>
            </p:cNvSpPr>
            <p:nvPr/>
          </p:nvSpPr>
          <p:spPr bwMode="auto">
            <a:xfrm>
              <a:off x="1281" y="1728"/>
              <a:ext cx="1347" cy="1098"/>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19" name="Line 66"/>
            <p:cNvSpPr>
              <a:spLocks noChangeShapeType="1"/>
            </p:cNvSpPr>
            <p:nvPr/>
          </p:nvSpPr>
          <p:spPr bwMode="auto">
            <a:xfrm>
              <a:off x="1285" y="1608"/>
              <a:ext cx="1439" cy="1173"/>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0" name="Line 66"/>
            <p:cNvSpPr>
              <a:spLocks noChangeShapeType="1"/>
            </p:cNvSpPr>
            <p:nvPr/>
          </p:nvSpPr>
          <p:spPr bwMode="auto">
            <a:xfrm>
              <a:off x="1301" y="1495"/>
              <a:ext cx="1509" cy="1231"/>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1" name="Line 66"/>
            <p:cNvSpPr>
              <a:spLocks noChangeShapeType="1"/>
            </p:cNvSpPr>
            <p:nvPr/>
          </p:nvSpPr>
          <p:spPr bwMode="auto">
            <a:xfrm>
              <a:off x="1458" y="1495"/>
              <a:ext cx="1440" cy="1174"/>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2" name="Line 66"/>
            <p:cNvSpPr>
              <a:spLocks noChangeShapeType="1"/>
            </p:cNvSpPr>
            <p:nvPr/>
          </p:nvSpPr>
          <p:spPr bwMode="auto">
            <a:xfrm>
              <a:off x="1612" y="1495"/>
              <a:ext cx="1379" cy="1122"/>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3" name="Line 66"/>
            <p:cNvSpPr>
              <a:spLocks noChangeShapeType="1"/>
            </p:cNvSpPr>
            <p:nvPr/>
          </p:nvSpPr>
          <p:spPr bwMode="auto">
            <a:xfrm>
              <a:off x="1766" y="1497"/>
              <a:ext cx="1297" cy="1057"/>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4" name="Line 66"/>
            <p:cNvSpPr>
              <a:spLocks noChangeShapeType="1"/>
            </p:cNvSpPr>
            <p:nvPr/>
          </p:nvSpPr>
          <p:spPr bwMode="auto">
            <a:xfrm>
              <a:off x="1918" y="1495"/>
              <a:ext cx="1217" cy="992"/>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5" name="Line 66"/>
            <p:cNvSpPr>
              <a:spLocks noChangeShapeType="1"/>
            </p:cNvSpPr>
            <p:nvPr/>
          </p:nvSpPr>
          <p:spPr bwMode="auto">
            <a:xfrm>
              <a:off x="1281" y="2875"/>
              <a:ext cx="328" cy="267"/>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6" name="Line 66"/>
            <p:cNvSpPr>
              <a:spLocks noChangeShapeType="1"/>
            </p:cNvSpPr>
            <p:nvPr/>
          </p:nvSpPr>
          <p:spPr bwMode="auto">
            <a:xfrm>
              <a:off x="2102" y="1489"/>
              <a:ext cx="1129" cy="920"/>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7" name="Line 66"/>
            <p:cNvSpPr>
              <a:spLocks noChangeShapeType="1"/>
            </p:cNvSpPr>
            <p:nvPr/>
          </p:nvSpPr>
          <p:spPr bwMode="auto">
            <a:xfrm>
              <a:off x="2258" y="1491"/>
              <a:ext cx="1041" cy="849"/>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8" name="Line 66"/>
            <p:cNvSpPr>
              <a:spLocks noChangeShapeType="1"/>
            </p:cNvSpPr>
            <p:nvPr/>
          </p:nvSpPr>
          <p:spPr bwMode="auto">
            <a:xfrm>
              <a:off x="2427" y="1500"/>
              <a:ext cx="950" cy="774"/>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29" name="Line 66"/>
            <p:cNvSpPr>
              <a:spLocks noChangeShapeType="1"/>
            </p:cNvSpPr>
            <p:nvPr/>
          </p:nvSpPr>
          <p:spPr bwMode="auto">
            <a:xfrm>
              <a:off x="2568" y="1488"/>
              <a:ext cx="889" cy="724"/>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30" name="Line 66"/>
            <p:cNvSpPr>
              <a:spLocks noChangeShapeType="1"/>
            </p:cNvSpPr>
            <p:nvPr/>
          </p:nvSpPr>
          <p:spPr bwMode="auto">
            <a:xfrm>
              <a:off x="2733" y="1500"/>
              <a:ext cx="793" cy="646"/>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31" name="Line 66"/>
            <p:cNvSpPr>
              <a:spLocks noChangeShapeType="1"/>
            </p:cNvSpPr>
            <p:nvPr/>
          </p:nvSpPr>
          <p:spPr bwMode="auto">
            <a:xfrm>
              <a:off x="2872" y="1488"/>
              <a:ext cx="720" cy="587"/>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32" name="Line 66"/>
            <p:cNvSpPr>
              <a:spLocks noChangeShapeType="1"/>
            </p:cNvSpPr>
            <p:nvPr/>
          </p:nvSpPr>
          <p:spPr bwMode="auto">
            <a:xfrm>
              <a:off x="3048" y="1491"/>
              <a:ext cx="625" cy="510"/>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33" name="Line 66"/>
            <p:cNvSpPr>
              <a:spLocks noChangeShapeType="1"/>
            </p:cNvSpPr>
            <p:nvPr/>
          </p:nvSpPr>
          <p:spPr bwMode="auto">
            <a:xfrm>
              <a:off x="3211" y="1495"/>
              <a:ext cx="516" cy="421"/>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34" name="Line 66"/>
            <p:cNvSpPr>
              <a:spLocks noChangeShapeType="1"/>
            </p:cNvSpPr>
            <p:nvPr/>
          </p:nvSpPr>
          <p:spPr bwMode="auto">
            <a:xfrm>
              <a:off x="3360" y="1490"/>
              <a:ext cx="416" cy="337"/>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35" name="Line 66"/>
            <p:cNvSpPr>
              <a:spLocks noChangeShapeType="1"/>
            </p:cNvSpPr>
            <p:nvPr/>
          </p:nvSpPr>
          <p:spPr bwMode="auto">
            <a:xfrm>
              <a:off x="3517" y="1495"/>
              <a:ext cx="320" cy="261"/>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36" name="Line 66"/>
            <p:cNvSpPr>
              <a:spLocks noChangeShapeType="1"/>
            </p:cNvSpPr>
            <p:nvPr/>
          </p:nvSpPr>
          <p:spPr bwMode="auto">
            <a:xfrm>
              <a:off x="3668" y="1493"/>
              <a:ext cx="222" cy="181"/>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37" name="Line 66"/>
            <p:cNvSpPr>
              <a:spLocks noChangeShapeType="1"/>
            </p:cNvSpPr>
            <p:nvPr/>
          </p:nvSpPr>
          <p:spPr bwMode="auto">
            <a:xfrm>
              <a:off x="3806" y="1493"/>
              <a:ext cx="138" cy="113"/>
            </a:xfrm>
            <a:prstGeom prst="line">
              <a:avLst/>
            </a:prstGeom>
            <a:ln>
              <a:solidFill>
                <a:schemeClr val="tx2">
                  <a:lumMod val="50000"/>
                  <a:lumOff val="50000"/>
                  <a:alpha val="47000"/>
                </a:scheme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grpSp>
      <p:sp>
        <p:nvSpPr>
          <p:cNvPr id="830466" name="Text Box 2"/>
          <p:cNvSpPr txBox="1">
            <a:spLocks noChangeArrowheads="1"/>
          </p:cNvSpPr>
          <p:nvPr/>
        </p:nvSpPr>
        <p:spPr bwMode="auto">
          <a:xfrm>
            <a:off x="768350" y="5942013"/>
            <a:ext cx="8375650" cy="389466"/>
          </a:xfrm>
          <a:prstGeom prst="rect">
            <a:avLst/>
          </a:prstGeom>
          <a:noFill/>
          <a:ln w="9525" algn="ctr">
            <a:noFill/>
            <a:miter lim="800000"/>
            <a:headEnd/>
            <a:tailEnd/>
          </a:ln>
          <a:effectLst/>
        </p:spPr>
        <p:txBody>
          <a:bodyPr lIns="274320" tIns="137160" bIns="41275">
            <a:spAutoFit/>
          </a:bodyPr>
          <a:lstStyle/>
          <a:p>
            <a:pPr defTabSz="822325" eaLnBrk="1" hangingPunct="1">
              <a:lnSpc>
                <a:spcPct val="80000"/>
              </a:lnSpc>
              <a:spcBef>
                <a:spcPct val="50000"/>
              </a:spcBef>
            </a:pPr>
            <a:r>
              <a:rPr lang="en-US" sz="1700" b="1">
                <a:latin typeface="Arial" charset="0"/>
              </a:rPr>
              <a:t>       -40       -20         0         20        40        60        80       100       120     140     160 </a:t>
            </a:r>
          </a:p>
        </p:txBody>
      </p:sp>
      <p:sp>
        <p:nvSpPr>
          <p:cNvPr id="830468" name="Text Box 4"/>
          <p:cNvSpPr txBox="1">
            <a:spLocks noChangeArrowheads="1"/>
          </p:cNvSpPr>
          <p:nvPr/>
        </p:nvSpPr>
        <p:spPr bwMode="auto">
          <a:xfrm rot="16200000">
            <a:off x="-1950244" y="3531396"/>
            <a:ext cx="4373563" cy="422275"/>
          </a:xfrm>
          <a:prstGeom prst="rect">
            <a:avLst/>
          </a:prstGeom>
          <a:noFill/>
          <a:ln w="9525" algn="ctr">
            <a:noFill/>
            <a:miter lim="800000"/>
            <a:headEnd/>
            <a:tailEnd/>
          </a:ln>
          <a:effectLst/>
        </p:spPr>
        <p:txBody>
          <a:bodyPr lIns="274320" tIns="137160" bIns="41275">
            <a:spAutoFit/>
          </a:bodyPr>
          <a:lstStyle/>
          <a:p>
            <a:pPr algn="ctr" defTabSz="822325" eaLnBrk="1" hangingPunct="1">
              <a:lnSpc>
                <a:spcPct val="80000"/>
              </a:lnSpc>
              <a:spcBef>
                <a:spcPct val="50000"/>
              </a:spcBef>
            </a:pPr>
            <a:r>
              <a:rPr lang="en-US" sz="2000" b="1">
                <a:latin typeface="Arial" charset="0"/>
              </a:rPr>
              <a:t>Pressure (psig)</a:t>
            </a:r>
          </a:p>
        </p:txBody>
      </p:sp>
      <p:sp>
        <p:nvSpPr>
          <p:cNvPr id="830469" name="Rectangle 5"/>
          <p:cNvSpPr>
            <a:spLocks noGrp="1" noChangeArrowheads="1"/>
          </p:cNvSpPr>
          <p:nvPr>
            <p:ph type="title"/>
          </p:nvPr>
        </p:nvSpPr>
        <p:spPr>
          <a:noFill/>
          <a:ln/>
        </p:spPr>
        <p:txBody>
          <a:bodyPr/>
          <a:lstStyle/>
          <a:p>
            <a:r>
              <a:rPr lang="en-US" dirty="0"/>
              <a:t>Temperature - Pressure Graph</a:t>
            </a:r>
            <a:endParaRPr lang="en-US" sz="2800" dirty="0"/>
          </a:p>
        </p:txBody>
      </p:sp>
      <p:sp>
        <p:nvSpPr>
          <p:cNvPr id="3" name="Slide Number Placeholder 2"/>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8</a:t>
            </a:fld>
            <a:endParaRPr lang="en-US" dirty="0"/>
          </a:p>
        </p:txBody>
      </p:sp>
      <p:sp>
        <p:nvSpPr>
          <p:cNvPr id="830470" name="Line 6"/>
          <p:cNvSpPr>
            <a:spLocks noChangeShapeType="1"/>
          </p:cNvSpPr>
          <p:nvPr/>
        </p:nvSpPr>
        <p:spPr bwMode="auto">
          <a:xfrm>
            <a:off x="3101975" y="5948364"/>
            <a:ext cx="0" cy="96837"/>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471" name="Line 7"/>
          <p:cNvSpPr>
            <a:spLocks noChangeShapeType="1"/>
          </p:cNvSpPr>
          <p:nvPr/>
        </p:nvSpPr>
        <p:spPr bwMode="auto">
          <a:xfrm>
            <a:off x="5287963" y="5943601"/>
            <a:ext cx="0" cy="114300"/>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472" name="Line 8"/>
          <p:cNvSpPr>
            <a:spLocks noChangeShapeType="1"/>
          </p:cNvSpPr>
          <p:nvPr/>
        </p:nvSpPr>
        <p:spPr bwMode="auto">
          <a:xfrm>
            <a:off x="4559300" y="5943601"/>
            <a:ext cx="0" cy="107951"/>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473" name="Line 9"/>
          <p:cNvSpPr>
            <a:spLocks noChangeShapeType="1"/>
          </p:cNvSpPr>
          <p:nvPr/>
        </p:nvSpPr>
        <p:spPr bwMode="auto">
          <a:xfrm>
            <a:off x="6022975" y="5943600"/>
            <a:ext cx="0" cy="120651"/>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474" name="Line 10"/>
          <p:cNvSpPr>
            <a:spLocks noChangeShapeType="1"/>
          </p:cNvSpPr>
          <p:nvPr/>
        </p:nvSpPr>
        <p:spPr bwMode="auto">
          <a:xfrm>
            <a:off x="6751638" y="5948365"/>
            <a:ext cx="0" cy="98425"/>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475" name="Line 11"/>
          <p:cNvSpPr>
            <a:spLocks noChangeShapeType="1"/>
          </p:cNvSpPr>
          <p:nvPr/>
        </p:nvSpPr>
        <p:spPr bwMode="auto">
          <a:xfrm>
            <a:off x="7473950" y="5943600"/>
            <a:ext cx="0" cy="95251"/>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476" name="Text Box 12"/>
          <p:cNvSpPr txBox="1">
            <a:spLocks noChangeArrowheads="1"/>
          </p:cNvSpPr>
          <p:nvPr/>
        </p:nvSpPr>
        <p:spPr bwMode="auto">
          <a:xfrm>
            <a:off x="1116013" y="6172202"/>
            <a:ext cx="7880350" cy="426399"/>
          </a:xfrm>
          <a:prstGeom prst="rect">
            <a:avLst/>
          </a:prstGeom>
          <a:noFill/>
          <a:ln w="9525" algn="ctr">
            <a:noFill/>
            <a:miter lim="800000"/>
            <a:headEnd/>
            <a:tailEnd/>
          </a:ln>
          <a:effectLst/>
        </p:spPr>
        <p:txBody>
          <a:bodyPr lIns="274320" tIns="137160" bIns="41275">
            <a:spAutoFit/>
          </a:bodyPr>
          <a:lstStyle/>
          <a:p>
            <a:pPr algn="ctr" defTabSz="822325" eaLnBrk="1" hangingPunct="1">
              <a:lnSpc>
                <a:spcPct val="80000"/>
              </a:lnSpc>
              <a:spcBef>
                <a:spcPct val="50000"/>
              </a:spcBef>
            </a:pPr>
            <a:r>
              <a:rPr lang="en-US" sz="2000" b="1" dirty="0">
                <a:latin typeface="Arial" charset="0"/>
              </a:rPr>
              <a:t>Temperature °F</a:t>
            </a:r>
          </a:p>
        </p:txBody>
      </p:sp>
      <p:grpSp>
        <p:nvGrpSpPr>
          <p:cNvPr id="830477" name="Group 13"/>
          <p:cNvGrpSpPr>
            <a:grpSpLocks/>
          </p:cNvGrpSpPr>
          <p:nvPr/>
        </p:nvGrpSpPr>
        <p:grpSpPr bwMode="auto">
          <a:xfrm>
            <a:off x="1009650" y="1609726"/>
            <a:ext cx="7969250" cy="4411663"/>
            <a:chOff x="402" y="878"/>
            <a:chExt cx="5068" cy="2779"/>
          </a:xfrm>
          <a:noFill/>
        </p:grpSpPr>
        <p:sp>
          <p:nvSpPr>
            <p:cNvPr id="830478" name="Line 14"/>
            <p:cNvSpPr>
              <a:spLocks noChangeShapeType="1"/>
            </p:cNvSpPr>
            <p:nvPr/>
          </p:nvSpPr>
          <p:spPr bwMode="auto">
            <a:xfrm>
              <a:off x="485" y="883"/>
              <a:ext cx="0" cy="2774"/>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79" name="Line 15"/>
            <p:cNvSpPr>
              <a:spLocks noChangeShapeType="1"/>
            </p:cNvSpPr>
            <p:nvPr/>
          </p:nvSpPr>
          <p:spPr bwMode="auto">
            <a:xfrm flipH="1">
              <a:off x="402" y="3611"/>
              <a:ext cx="5062" cy="0"/>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80" name="Line 16"/>
            <p:cNvSpPr>
              <a:spLocks noChangeShapeType="1"/>
            </p:cNvSpPr>
            <p:nvPr/>
          </p:nvSpPr>
          <p:spPr bwMode="auto">
            <a:xfrm flipV="1">
              <a:off x="5464" y="878"/>
              <a:ext cx="0" cy="2769"/>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81" name="Line 17"/>
            <p:cNvSpPr>
              <a:spLocks noChangeShapeType="1"/>
            </p:cNvSpPr>
            <p:nvPr/>
          </p:nvSpPr>
          <p:spPr bwMode="auto">
            <a:xfrm flipH="1">
              <a:off x="411" y="881"/>
              <a:ext cx="5059" cy="0"/>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82" name="Line 18"/>
            <p:cNvSpPr>
              <a:spLocks noChangeShapeType="1"/>
            </p:cNvSpPr>
            <p:nvPr/>
          </p:nvSpPr>
          <p:spPr bwMode="auto">
            <a:xfrm flipH="1">
              <a:off x="417" y="3225"/>
              <a:ext cx="69" cy="0"/>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83" name="Line 19"/>
            <p:cNvSpPr>
              <a:spLocks noChangeShapeType="1"/>
            </p:cNvSpPr>
            <p:nvPr/>
          </p:nvSpPr>
          <p:spPr bwMode="auto">
            <a:xfrm flipH="1">
              <a:off x="411" y="2838"/>
              <a:ext cx="69" cy="0"/>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84" name="Line 20"/>
            <p:cNvSpPr>
              <a:spLocks noChangeShapeType="1"/>
            </p:cNvSpPr>
            <p:nvPr/>
          </p:nvSpPr>
          <p:spPr bwMode="auto">
            <a:xfrm flipH="1">
              <a:off x="411" y="2445"/>
              <a:ext cx="69" cy="0"/>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85" name="Line 21"/>
            <p:cNvSpPr>
              <a:spLocks noChangeShapeType="1"/>
            </p:cNvSpPr>
            <p:nvPr/>
          </p:nvSpPr>
          <p:spPr bwMode="auto">
            <a:xfrm flipH="1">
              <a:off x="414" y="2046"/>
              <a:ext cx="69" cy="0"/>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86" name="Line 22"/>
            <p:cNvSpPr>
              <a:spLocks noChangeShapeType="1"/>
            </p:cNvSpPr>
            <p:nvPr/>
          </p:nvSpPr>
          <p:spPr bwMode="auto">
            <a:xfrm flipH="1">
              <a:off x="414" y="1269"/>
              <a:ext cx="69" cy="0"/>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87" name="Line 23"/>
            <p:cNvSpPr>
              <a:spLocks noChangeShapeType="1"/>
            </p:cNvSpPr>
            <p:nvPr/>
          </p:nvSpPr>
          <p:spPr bwMode="auto">
            <a:xfrm flipH="1">
              <a:off x="414" y="1656"/>
              <a:ext cx="69" cy="0"/>
            </a:xfrm>
            <a:prstGeom prst="line">
              <a:avLst/>
            </a:prstGeom>
            <a:grpFill/>
            <a:ln w="28575">
              <a:solidFill>
                <a:schemeClr val="tx1"/>
              </a:solidFill>
              <a:round/>
              <a:headEnd/>
              <a:tailEnd/>
            </a:ln>
            <a:effectLst/>
          </p:spPr>
          <p:txBody>
            <a:bodyPr wrap="none" lIns="274320" tIns="137160" bIns="41275" anchor="ctr"/>
            <a:lstStyle/>
            <a:p>
              <a:endParaRPr lang="en-US"/>
            </a:p>
          </p:txBody>
        </p:sp>
        <p:sp>
          <p:nvSpPr>
            <p:cNvPr id="830488" name="Line 24"/>
            <p:cNvSpPr>
              <a:spLocks noChangeShapeType="1"/>
            </p:cNvSpPr>
            <p:nvPr/>
          </p:nvSpPr>
          <p:spPr bwMode="auto">
            <a:xfrm flipH="1">
              <a:off x="441" y="1074"/>
              <a:ext cx="48" cy="0"/>
            </a:xfrm>
            <a:prstGeom prst="line">
              <a:avLst/>
            </a:prstGeom>
            <a:grpFill/>
            <a:ln w="19050">
              <a:solidFill>
                <a:schemeClr val="tx1"/>
              </a:solidFill>
              <a:round/>
              <a:headEnd/>
              <a:tailEnd/>
            </a:ln>
            <a:effectLst/>
          </p:spPr>
          <p:txBody>
            <a:bodyPr wrap="none" lIns="274320" tIns="137160" bIns="41275" anchor="ctr"/>
            <a:lstStyle/>
            <a:p>
              <a:endParaRPr lang="en-US"/>
            </a:p>
          </p:txBody>
        </p:sp>
        <p:sp>
          <p:nvSpPr>
            <p:cNvPr id="830489" name="Line 25"/>
            <p:cNvSpPr>
              <a:spLocks noChangeShapeType="1"/>
            </p:cNvSpPr>
            <p:nvPr/>
          </p:nvSpPr>
          <p:spPr bwMode="auto">
            <a:xfrm flipH="1">
              <a:off x="429" y="1461"/>
              <a:ext cx="48" cy="0"/>
            </a:xfrm>
            <a:prstGeom prst="line">
              <a:avLst/>
            </a:prstGeom>
            <a:grpFill/>
            <a:ln w="19050">
              <a:solidFill>
                <a:schemeClr val="tx1"/>
              </a:solidFill>
              <a:round/>
              <a:headEnd/>
              <a:tailEnd/>
            </a:ln>
            <a:effectLst/>
          </p:spPr>
          <p:txBody>
            <a:bodyPr wrap="none" lIns="274320" tIns="137160" bIns="41275" anchor="ctr"/>
            <a:lstStyle/>
            <a:p>
              <a:endParaRPr lang="en-US"/>
            </a:p>
          </p:txBody>
        </p:sp>
        <p:sp>
          <p:nvSpPr>
            <p:cNvPr id="830490" name="Line 26"/>
            <p:cNvSpPr>
              <a:spLocks noChangeShapeType="1"/>
            </p:cNvSpPr>
            <p:nvPr/>
          </p:nvSpPr>
          <p:spPr bwMode="auto">
            <a:xfrm flipH="1">
              <a:off x="426" y="1854"/>
              <a:ext cx="48" cy="0"/>
            </a:xfrm>
            <a:prstGeom prst="line">
              <a:avLst/>
            </a:prstGeom>
            <a:grpFill/>
            <a:ln w="19050">
              <a:solidFill>
                <a:schemeClr val="tx1"/>
              </a:solidFill>
              <a:round/>
              <a:headEnd/>
              <a:tailEnd/>
            </a:ln>
            <a:effectLst/>
          </p:spPr>
          <p:txBody>
            <a:bodyPr wrap="none" lIns="274320" tIns="137160" bIns="41275" anchor="ctr"/>
            <a:lstStyle/>
            <a:p>
              <a:endParaRPr lang="en-US"/>
            </a:p>
          </p:txBody>
        </p:sp>
        <p:sp>
          <p:nvSpPr>
            <p:cNvPr id="830491" name="Line 27"/>
            <p:cNvSpPr>
              <a:spLocks noChangeShapeType="1"/>
            </p:cNvSpPr>
            <p:nvPr/>
          </p:nvSpPr>
          <p:spPr bwMode="auto">
            <a:xfrm flipH="1">
              <a:off x="441" y="2250"/>
              <a:ext cx="48" cy="0"/>
            </a:xfrm>
            <a:prstGeom prst="line">
              <a:avLst/>
            </a:prstGeom>
            <a:grpFill/>
            <a:ln w="19050">
              <a:solidFill>
                <a:schemeClr val="tx1"/>
              </a:solidFill>
              <a:round/>
              <a:headEnd/>
              <a:tailEnd/>
            </a:ln>
            <a:effectLst/>
          </p:spPr>
          <p:txBody>
            <a:bodyPr wrap="none" lIns="274320" tIns="137160" bIns="41275" anchor="ctr"/>
            <a:lstStyle/>
            <a:p>
              <a:endParaRPr lang="en-US"/>
            </a:p>
          </p:txBody>
        </p:sp>
        <p:sp>
          <p:nvSpPr>
            <p:cNvPr id="830492" name="Line 28"/>
            <p:cNvSpPr>
              <a:spLocks noChangeShapeType="1"/>
            </p:cNvSpPr>
            <p:nvPr/>
          </p:nvSpPr>
          <p:spPr bwMode="auto">
            <a:xfrm flipH="1">
              <a:off x="438" y="2643"/>
              <a:ext cx="48" cy="0"/>
            </a:xfrm>
            <a:prstGeom prst="line">
              <a:avLst/>
            </a:prstGeom>
            <a:grpFill/>
            <a:ln w="19050">
              <a:solidFill>
                <a:schemeClr val="tx1"/>
              </a:solidFill>
              <a:round/>
              <a:headEnd/>
              <a:tailEnd/>
            </a:ln>
            <a:effectLst/>
          </p:spPr>
          <p:txBody>
            <a:bodyPr wrap="none" lIns="274320" tIns="137160" bIns="41275" anchor="ctr"/>
            <a:lstStyle/>
            <a:p>
              <a:endParaRPr lang="en-US"/>
            </a:p>
          </p:txBody>
        </p:sp>
        <p:sp>
          <p:nvSpPr>
            <p:cNvPr id="830493" name="Line 29"/>
            <p:cNvSpPr>
              <a:spLocks noChangeShapeType="1"/>
            </p:cNvSpPr>
            <p:nvPr/>
          </p:nvSpPr>
          <p:spPr bwMode="auto">
            <a:xfrm flipH="1">
              <a:off x="438" y="3033"/>
              <a:ext cx="48" cy="0"/>
            </a:xfrm>
            <a:prstGeom prst="line">
              <a:avLst/>
            </a:prstGeom>
            <a:grpFill/>
            <a:ln w="19050">
              <a:solidFill>
                <a:schemeClr val="tx1"/>
              </a:solidFill>
              <a:round/>
              <a:headEnd/>
              <a:tailEnd/>
            </a:ln>
            <a:effectLst/>
          </p:spPr>
          <p:txBody>
            <a:bodyPr wrap="none" lIns="274320" tIns="137160" bIns="41275" anchor="ctr"/>
            <a:lstStyle/>
            <a:p>
              <a:endParaRPr lang="en-US"/>
            </a:p>
          </p:txBody>
        </p:sp>
        <p:sp>
          <p:nvSpPr>
            <p:cNvPr id="830494" name="Line 30"/>
            <p:cNvSpPr>
              <a:spLocks noChangeShapeType="1"/>
            </p:cNvSpPr>
            <p:nvPr/>
          </p:nvSpPr>
          <p:spPr bwMode="auto">
            <a:xfrm flipH="1">
              <a:off x="435" y="3426"/>
              <a:ext cx="48" cy="0"/>
            </a:xfrm>
            <a:prstGeom prst="line">
              <a:avLst/>
            </a:prstGeom>
            <a:grpFill/>
            <a:ln w="19050">
              <a:solidFill>
                <a:schemeClr val="tx1"/>
              </a:solidFill>
              <a:round/>
              <a:headEnd/>
              <a:tailEnd/>
            </a:ln>
            <a:effectLst/>
          </p:spPr>
          <p:txBody>
            <a:bodyPr wrap="none" lIns="274320" tIns="137160" bIns="41275" anchor="ctr"/>
            <a:lstStyle/>
            <a:p>
              <a:endParaRPr lang="en-US"/>
            </a:p>
          </p:txBody>
        </p:sp>
        <p:sp>
          <p:nvSpPr>
            <p:cNvPr id="830495" name="Freeform 31"/>
            <p:cNvSpPr>
              <a:spLocks/>
            </p:cNvSpPr>
            <p:nvPr/>
          </p:nvSpPr>
          <p:spPr bwMode="auto">
            <a:xfrm>
              <a:off x="488" y="928"/>
              <a:ext cx="4968" cy="2680"/>
            </a:xfrm>
            <a:custGeom>
              <a:avLst/>
              <a:gdLst/>
              <a:ahLst/>
              <a:cxnLst>
                <a:cxn ang="0">
                  <a:pos x="0" y="2680"/>
                </a:cxn>
                <a:cxn ang="0">
                  <a:pos x="1456" y="2464"/>
                </a:cxn>
                <a:cxn ang="0">
                  <a:pos x="2816" y="1952"/>
                </a:cxn>
                <a:cxn ang="0">
                  <a:pos x="4072" y="1016"/>
                </a:cxn>
                <a:cxn ang="0">
                  <a:pos x="4656" y="384"/>
                </a:cxn>
                <a:cxn ang="0">
                  <a:pos x="4968" y="0"/>
                </a:cxn>
              </a:cxnLst>
              <a:rect l="0" t="0" r="r" b="b"/>
              <a:pathLst>
                <a:path w="4968" h="2680">
                  <a:moveTo>
                    <a:pt x="0" y="2680"/>
                  </a:moveTo>
                  <a:cubicBezTo>
                    <a:pt x="493" y="2632"/>
                    <a:pt x="987" y="2585"/>
                    <a:pt x="1456" y="2464"/>
                  </a:cubicBezTo>
                  <a:cubicBezTo>
                    <a:pt x="1925" y="2343"/>
                    <a:pt x="2380" y="2193"/>
                    <a:pt x="2816" y="1952"/>
                  </a:cubicBezTo>
                  <a:cubicBezTo>
                    <a:pt x="3252" y="1711"/>
                    <a:pt x="3765" y="1277"/>
                    <a:pt x="4072" y="1016"/>
                  </a:cubicBezTo>
                  <a:cubicBezTo>
                    <a:pt x="4379" y="755"/>
                    <a:pt x="4507" y="553"/>
                    <a:pt x="4656" y="384"/>
                  </a:cubicBezTo>
                  <a:cubicBezTo>
                    <a:pt x="4805" y="215"/>
                    <a:pt x="4886" y="107"/>
                    <a:pt x="4968" y="0"/>
                  </a:cubicBezTo>
                </a:path>
              </a:pathLst>
            </a:custGeom>
            <a:grpFill/>
            <a:ln w="57150" cap="flat" cmpd="sng">
              <a:solidFill>
                <a:srgbClr val="6600FF"/>
              </a:solidFill>
              <a:prstDash val="solid"/>
              <a:round/>
              <a:headEnd/>
              <a:tailEnd/>
            </a:ln>
            <a:effectLst/>
          </p:spPr>
          <p:txBody>
            <a:bodyPr wrap="none" lIns="274320" tIns="137160" bIns="41275" anchor="ctr"/>
            <a:lstStyle/>
            <a:p>
              <a:endParaRPr lang="en-US"/>
            </a:p>
          </p:txBody>
        </p:sp>
      </p:grpSp>
      <p:sp>
        <p:nvSpPr>
          <p:cNvPr id="830496" name="Text Box 32"/>
          <p:cNvSpPr txBox="1">
            <a:spLocks noChangeArrowheads="1"/>
          </p:cNvSpPr>
          <p:nvPr/>
        </p:nvSpPr>
        <p:spPr bwMode="auto">
          <a:xfrm>
            <a:off x="269875" y="5143501"/>
            <a:ext cx="731838" cy="389466"/>
          </a:xfrm>
          <a:prstGeom prst="rect">
            <a:avLst/>
          </a:prstGeom>
          <a:noFill/>
          <a:ln w="9525" algn="ctr">
            <a:noFill/>
            <a:miter lim="800000"/>
            <a:headEnd/>
            <a:tailEnd/>
          </a:ln>
          <a:effectLst/>
        </p:spPr>
        <p:txBody>
          <a:bodyPr lIns="274320" tIns="137160" bIns="41275">
            <a:spAutoFit/>
          </a:bodyPr>
          <a:lstStyle/>
          <a:p>
            <a:pPr algn="r" defTabSz="822325" eaLnBrk="1" hangingPunct="1">
              <a:lnSpc>
                <a:spcPct val="80000"/>
              </a:lnSpc>
              <a:spcBef>
                <a:spcPct val="50000"/>
              </a:spcBef>
            </a:pPr>
            <a:r>
              <a:rPr lang="en-US" sz="1700" b="1">
                <a:latin typeface="Arial" charset="0"/>
              </a:rPr>
              <a:t>100</a:t>
            </a:r>
          </a:p>
        </p:txBody>
      </p:sp>
      <p:sp>
        <p:nvSpPr>
          <p:cNvPr id="830497" name="Text Box 33"/>
          <p:cNvSpPr txBox="1">
            <a:spLocks noChangeArrowheads="1"/>
          </p:cNvSpPr>
          <p:nvPr/>
        </p:nvSpPr>
        <p:spPr bwMode="auto">
          <a:xfrm>
            <a:off x="282575" y="4527551"/>
            <a:ext cx="731838" cy="389466"/>
          </a:xfrm>
          <a:prstGeom prst="rect">
            <a:avLst/>
          </a:prstGeom>
          <a:noFill/>
          <a:ln w="9525" algn="ctr">
            <a:noFill/>
            <a:miter lim="800000"/>
            <a:headEnd/>
            <a:tailEnd/>
          </a:ln>
          <a:effectLst/>
        </p:spPr>
        <p:txBody>
          <a:bodyPr lIns="274320" tIns="137160" bIns="41275">
            <a:spAutoFit/>
          </a:bodyPr>
          <a:lstStyle/>
          <a:p>
            <a:pPr algn="r" defTabSz="822325" eaLnBrk="1" hangingPunct="1">
              <a:lnSpc>
                <a:spcPct val="80000"/>
              </a:lnSpc>
              <a:spcBef>
                <a:spcPct val="50000"/>
              </a:spcBef>
            </a:pPr>
            <a:r>
              <a:rPr lang="en-US" sz="1700" b="1">
                <a:latin typeface="Arial" charset="0"/>
              </a:rPr>
              <a:t>200</a:t>
            </a:r>
          </a:p>
        </p:txBody>
      </p:sp>
      <p:sp>
        <p:nvSpPr>
          <p:cNvPr id="830498" name="Text Box 34"/>
          <p:cNvSpPr txBox="1">
            <a:spLocks noChangeArrowheads="1"/>
          </p:cNvSpPr>
          <p:nvPr/>
        </p:nvSpPr>
        <p:spPr bwMode="auto">
          <a:xfrm>
            <a:off x="276225" y="3905251"/>
            <a:ext cx="731838" cy="389466"/>
          </a:xfrm>
          <a:prstGeom prst="rect">
            <a:avLst/>
          </a:prstGeom>
          <a:noFill/>
          <a:ln w="9525" algn="ctr">
            <a:noFill/>
            <a:miter lim="800000"/>
            <a:headEnd/>
            <a:tailEnd/>
          </a:ln>
          <a:effectLst/>
        </p:spPr>
        <p:txBody>
          <a:bodyPr lIns="274320" tIns="137160" bIns="41275">
            <a:spAutoFit/>
          </a:bodyPr>
          <a:lstStyle/>
          <a:p>
            <a:pPr algn="r" defTabSz="822325" eaLnBrk="1" hangingPunct="1">
              <a:lnSpc>
                <a:spcPct val="80000"/>
              </a:lnSpc>
              <a:spcBef>
                <a:spcPct val="50000"/>
              </a:spcBef>
            </a:pPr>
            <a:r>
              <a:rPr lang="en-US" sz="1700" b="1">
                <a:latin typeface="Arial" charset="0"/>
              </a:rPr>
              <a:t>300</a:t>
            </a:r>
          </a:p>
        </p:txBody>
      </p:sp>
      <p:sp>
        <p:nvSpPr>
          <p:cNvPr id="830499" name="Text Box 35"/>
          <p:cNvSpPr txBox="1">
            <a:spLocks noChangeArrowheads="1"/>
          </p:cNvSpPr>
          <p:nvPr/>
        </p:nvSpPr>
        <p:spPr bwMode="auto">
          <a:xfrm>
            <a:off x="287340" y="3270251"/>
            <a:ext cx="731837" cy="389466"/>
          </a:xfrm>
          <a:prstGeom prst="rect">
            <a:avLst/>
          </a:prstGeom>
          <a:noFill/>
          <a:ln w="9525" algn="ctr">
            <a:noFill/>
            <a:miter lim="800000"/>
            <a:headEnd/>
            <a:tailEnd/>
          </a:ln>
          <a:effectLst/>
        </p:spPr>
        <p:txBody>
          <a:bodyPr lIns="274320" tIns="137160" bIns="41275">
            <a:spAutoFit/>
          </a:bodyPr>
          <a:lstStyle/>
          <a:p>
            <a:pPr algn="r" defTabSz="822325" eaLnBrk="1" hangingPunct="1">
              <a:lnSpc>
                <a:spcPct val="80000"/>
              </a:lnSpc>
              <a:spcBef>
                <a:spcPct val="50000"/>
              </a:spcBef>
            </a:pPr>
            <a:r>
              <a:rPr lang="en-US" sz="1700" b="1">
                <a:latin typeface="Arial" charset="0"/>
              </a:rPr>
              <a:t>400</a:t>
            </a:r>
          </a:p>
        </p:txBody>
      </p:sp>
      <p:sp>
        <p:nvSpPr>
          <p:cNvPr id="830500" name="Text Box 36"/>
          <p:cNvSpPr txBox="1">
            <a:spLocks noChangeArrowheads="1"/>
          </p:cNvSpPr>
          <p:nvPr/>
        </p:nvSpPr>
        <p:spPr bwMode="auto">
          <a:xfrm>
            <a:off x="285750" y="2652713"/>
            <a:ext cx="731838" cy="389466"/>
          </a:xfrm>
          <a:prstGeom prst="rect">
            <a:avLst/>
          </a:prstGeom>
          <a:noFill/>
          <a:ln w="9525" algn="ctr">
            <a:noFill/>
            <a:miter lim="800000"/>
            <a:headEnd/>
            <a:tailEnd/>
          </a:ln>
          <a:effectLst/>
        </p:spPr>
        <p:txBody>
          <a:bodyPr lIns="274320" tIns="137160" bIns="41275">
            <a:spAutoFit/>
          </a:bodyPr>
          <a:lstStyle/>
          <a:p>
            <a:pPr algn="r" defTabSz="822325" eaLnBrk="1" hangingPunct="1">
              <a:lnSpc>
                <a:spcPct val="80000"/>
              </a:lnSpc>
              <a:spcBef>
                <a:spcPct val="50000"/>
              </a:spcBef>
            </a:pPr>
            <a:r>
              <a:rPr lang="en-US" sz="1700" b="1">
                <a:latin typeface="Arial" charset="0"/>
              </a:rPr>
              <a:t>500</a:t>
            </a:r>
          </a:p>
        </p:txBody>
      </p:sp>
      <p:sp>
        <p:nvSpPr>
          <p:cNvPr id="830501" name="Text Box 37"/>
          <p:cNvSpPr txBox="1">
            <a:spLocks noChangeArrowheads="1"/>
          </p:cNvSpPr>
          <p:nvPr/>
        </p:nvSpPr>
        <p:spPr bwMode="auto">
          <a:xfrm>
            <a:off x="287340" y="1419225"/>
            <a:ext cx="731837" cy="389466"/>
          </a:xfrm>
          <a:prstGeom prst="rect">
            <a:avLst/>
          </a:prstGeom>
          <a:noFill/>
          <a:ln w="9525" algn="ctr">
            <a:noFill/>
            <a:miter lim="800000"/>
            <a:headEnd/>
            <a:tailEnd/>
          </a:ln>
          <a:effectLst/>
        </p:spPr>
        <p:txBody>
          <a:bodyPr lIns="274320" tIns="137160" bIns="41275">
            <a:spAutoFit/>
          </a:bodyPr>
          <a:lstStyle/>
          <a:p>
            <a:pPr algn="r" defTabSz="822325" eaLnBrk="1" hangingPunct="1">
              <a:lnSpc>
                <a:spcPct val="80000"/>
              </a:lnSpc>
              <a:spcBef>
                <a:spcPct val="50000"/>
              </a:spcBef>
            </a:pPr>
            <a:r>
              <a:rPr lang="en-US" sz="1700" b="1">
                <a:latin typeface="Arial" charset="0"/>
              </a:rPr>
              <a:t>700</a:t>
            </a:r>
          </a:p>
        </p:txBody>
      </p:sp>
      <p:sp>
        <p:nvSpPr>
          <p:cNvPr id="830502" name="Text Box 38"/>
          <p:cNvSpPr txBox="1">
            <a:spLocks noChangeArrowheads="1"/>
          </p:cNvSpPr>
          <p:nvPr/>
        </p:nvSpPr>
        <p:spPr bwMode="auto">
          <a:xfrm>
            <a:off x="292100" y="2038351"/>
            <a:ext cx="731838" cy="389466"/>
          </a:xfrm>
          <a:prstGeom prst="rect">
            <a:avLst/>
          </a:prstGeom>
          <a:noFill/>
          <a:ln w="9525" algn="ctr">
            <a:noFill/>
            <a:miter lim="800000"/>
            <a:headEnd/>
            <a:tailEnd/>
          </a:ln>
          <a:effectLst/>
        </p:spPr>
        <p:txBody>
          <a:bodyPr lIns="274320" tIns="137160" bIns="41275">
            <a:spAutoFit/>
          </a:bodyPr>
          <a:lstStyle/>
          <a:p>
            <a:pPr algn="r" defTabSz="822325" eaLnBrk="1" hangingPunct="1">
              <a:lnSpc>
                <a:spcPct val="80000"/>
              </a:lnSpc>
              <a:spcBef>
                <a:spcPct val="50000"/>
              </a:spcBef>
            </a:pPr>
            <a:r>
              <a:rPr lang="en-US" sz="1700" b="1">
                <a:latin typeface="Arial" charset="0"/>
              </a:rPr>
              <a:t>600</a:t>
            </a:r>
          </a:p>
        </p:txBody>
      </p:sp>
      <p:sp>
        <p:nvSpPr>
          <p:cNvPr id="830503" name="Line 39"/>
          <p:cNvSpPr>
            <a:spLocks noChangeShapeType="1"/>
          </p:cNvSpPr>
          <p:nvPr/>
        </p:nvSpPr>
        <p:spPr bwMode="auto">
          <a:xfrm>
            <a:off x="8207375" y="5948365"/>
            <a:ext cx="0" cy="98425"/>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504" name="Line 40"/>
          <p:cNvSpPr>
            <a:spLocks noChangeShapeType="1"/>
          </p:cNvSpPr>
          <p:nvPr/>
        </p:nvSpPr>
        <p:spPr bwMode="auto">
          <a:xfrm>
            <a:off x="3830638" y="5948365"/>
            <a:ext cx="0" cy="109537"/>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505" name="Line 41"/>
          <p:cNvSpPr>
            <a:spLocks noChangeShapeType="1"/>
          </p:cNvSpPr>
          <p:nvPr/>
        </p:nvSpPr>
        <p:spPr bwMode="auto">
          <a:xfrm>
            <a:off x="2373313" y="5948365"/>
            <a:ext cx="0" cy="98425"/>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506" name="Line 42"/>
          <p:cNvSpPr>
            <a:spLocks noChangeShapeType="1"/>
          </p:cNvSpPr>
          <p:nvPr/>
        </p:nvSpPr>
        <p:spPr bwMode="auto">
          <a:xfrm>
            <a:off x="1644650" y="5948365"/>
            <a:ext cx="0" cy="90487"/>
          </a:xfrm>
          <a:prstGeom prst="line">
            <a:avLst/>
          </a:prstGeom>
          <a:noFill/>
          <a:ln w="3175">
            <a:solidFill>
              <a:schemeClr val="tx1"/>
            </a:solidFill>
            <a:round/>
            <a:headEnd/>
            <a:tailEnd/>
          </a:ln>
          <a:effectLst/>
        </p:spPr>
        <p:txBody>
          <a:bodyPr wrap="none" lIns="274320" tIns="137160" bIns="41275" anchor="ctr"/>
          <a:lstStyle/>
          <a:p>
            <a:endParaRPr lang="en-US"/>
          </a:p>
        </p:txBody>
      </p:sp>
      <p:sp>
        <p:nvSpPr>
          <p:cNvPr id="830507" name="AutoShape 43"/>
          <p:cNvSpPr>
            <a:spLocks noChangeArrowheads="1"/>
          </p:cNvSpPr>
          <p:nvPr/>
        </p:nvSpPr>
        <p:spPr bwMode="auto">
          <a:xfrm>
            <a:off x="2133600" y="2598739"/>
            <a:ext cx="914400" cy="457200"/>
          </a:xfrm>
          <a:prstGeom prst="leftArrow">
            <a:avLst>
              <a:gd name="adj1" fmla="val 50000"/>
              <a:gd name="adj2" fmla="val 50000"/>
            </a:avLst>
          </a:prstGeom>
          <a:solidFill>
            <a:srgbClr val="A19AFC"/>
          </a:solidFill>
          <a:ln w="38100">
            <a:solidFill>
              <a:srgbClr val="003399"/>
            </a:solidFill>
            <a:miter lim="800000"/>
            <a:headEnd/>
            <a:tailEnd/>
          </a:ln>
          <a:effectLst/>
        </p:spPr>
        <p:txBody>
          <a:bodyPr wrap="none" anchor="ctr"/>
          <a:lstStyle/>
          <a:p>
            <a:endParaRPr lang="en-US"/>
          </a:p>
        </p:txBody>
      </p:sp>
      <p:sp>
        <p:nvSpPr>
          <p:cNvPr id="830508" name="AutoShape 44"/>
          <p:cNvSpPr>
            <a:spLocks noChangeArrowheads="1"/>
          </p:cNvSpPr>
          <p:nvPr/>
        </p:nvSpPr>
        <p:spPr bwMode="auto">
          <a:xfrm>
            <a:off x="7848600" y="3967163"/>
            <a:ext cx="914400" cy="457200"/>
          </a:xfrm>
          <a:prstGeom prst="rightArrow">
            <a:avLst>
              <a:gd name="adj1" fmla="val 50000"/>
              <a:gd name="adj2" fmla="val 50000"/>
            </a:avLst>
          </a:prstGeom>
          <a:solidFill>
            <a:srgbClr val="CC3300"/>
          </a:solidFill>
          <a:ln w="38100">
            <a:solidFill>
              <a:srgbClr val="FF0000"/>
            </a:solidFill>
            <a:miter lim="800000"/>
            <a:headEnd/>
            <a:tailEnd/>
          </a:ln>
          <a:effectLst/>
        </p:spPr>
        <p:txBody>
          <a:bodyPr wrap="none" anchor="ctr"/>
          <a:lstStyle/>
          <a:p>
            <a:endParaRPr lang="en-US"/>
          </a:p>
        </p:txBody>
      </p:sp>
      <p:sp>
        <p:nvSpPr>
          <p:cNvPr id="830509" name="Text Box 45"/>
          <p:cNvSpPr txBox="1">
            <a:spLocks noChangeArrowheads="1"/>
          </p:cNvSpPr>
          <p:nvPr/>
        </p:nvSpPr>
        <p:spPr bwMode="auto">
          <a:xfrm>
            <a:off x="1447802" y="3121026"/>
            <a:ext cx="2162175" cy="574132"/>
          </a:xfrm>
          <a:prstGeom prst="rect">
            <a:avLst/>
          </a:prstGeom>
          <a:noFill/>
          <a:ln w="9525" algn="ctr">
            <a:noFill/>
            <a:miter lim="800000"/>
            <a:headEnd/>
            <a:tailEnd/>
          </a:ln>
          <a:effectLst/>
        </p:spPr>
        <p:txBody>
          <a:bodyPr lIns="274320" tIns="137160" bIns="41275">
            <a:spAutoFit/>
          </a:bodyPr>
          <a:lstStyle/>
          <a:p>
            <a:pPr algn="ctr" defTabSz="822325" eaLnBrk="1" hangingPunct="1">
              <a:lnSpc>
                <a:spcPct val="80000"/>
              </a:lnSpc>
              <a:spcBef>
                <a:spcPct val="50000"/>
              </a:spcBef>
            </a:pPr>
            <a:r>
              <a:rPr lang="en-US" sz="3200" b="1" i="1">
                <a:solidFill>
                  <a:srgbClr val="0033CC"/>
                </a:solidFill>
                <a:latin typeface="Arial" charset="0"/>
              </a:rPr>
              <a:t>Liquid</a:t>
            </a:r>
          </a:p>
        </p:txBody>
      </p:sp>
      <p:sp>
        <p:nvSpPr>
          <p:cNvPr id="830510" name="Text Box 46"/>
          <p:cNvSpPr txBox="1">
            <a:spLocks noChangeArrowheads="1"/>
          </p:cNvSpPr>
          <p:nvPr/>
        </p:nvSpPr>
        <p:spPr bwMode="auto">
          <a:xfrm>
            <a:off x="7289802" y="4510088"/>
            <a:ext cx="1452563" cy="574132"/>
          </a:xfrm>
          <a:prstGeom prst="rect">
            <a:avLst/>
          </a:prstGeom>
          <a:noFill/>
          <a:ln w="9525" algn="ctr">
            <a:noFill/>
            <a:miter lim="800000"/>
            <a:headEnd/>
            <a:tailEnd/>
          </a:ln>
          <a:effectLst/>
        </p:spPr>
        <p:txBody>
          <a:bodyPr lIns="274320" tIns="137160" bIns="41275">
            <a:spAutoFit/>
          </a:bodyPr>
          <a:lstStyle/>
          <a:p>
            <a:pPr algn="ctr" defTabSz="822325" eaLnBrk="1" hangingPunct="1">
              <a:lnSpc>
                <a:spcPct val="80000"/>
              </a:lnSpc>
              <a:spcBef>
                <a:spcPct val="50000"/>
              </a:spcBef>
            </a:pPr>
            <a:r>
              <a:rPr lang="en-US" sz="3200" b="1" i="1" dirty="0">
                <a:solidFill>
                  <a:srgbClr val="FF0000"/>
                </a:solidFill>
                <a:latin typeface="Arial" charset="0"/>
              </a:rPr>
              <a:t>Gas</a:t>
            </a:r>
          </a:p>
        </p:txBody>
      </p:sp>
      <p:sp>
        <p:nvSpPr>
          <p:cNvPr id="830511" name="Oval 47"/>
          <p:cNvSpPr>
            <a:spLocks noChangeArrowheads="1"/>
          </p:cNvSpPr>
          <p:nvPr/>
        </p:nvSpPr>
        <p:spPr bwMode="auto">
          <a:xfrm>
            <a:off x="415927" y="3978275"/>
            <a:ext cx="601663" cy="311151"/>
          </a:xfrm>
          <a:prstGeom prst="ellipse">
            <a:avLst/>
          </a:prstGeom>
          <a:noFill/>
          <a:ln w="38100" algn="ctr">
            <a:solidFill>
              <a:srgbClr val="1C0BF5"/>
            </a:solidFill>
            <a:round/>
            <a:headEnd/>
            <a:tailEnd type="none" w="lg" len="lg"/>
          </a:ln>
          <a:effectLst/>
        </p:spPr>
        <p:txBody>
          <a:bodyPr wrap="none" lIns="274320" tIns="137160" bIns="41275" anchor="ctr"/>
          <a:lstStyle/>
          <a:p>
            <a:endParaRPr lang="en-US"/>
          </a:p>
        </p:txBody>
      </p:sp>
      <p:sp>
        <p:nvSpPr>
          <p:cNvPr id="830512" name="Oval 48"/>
          <p:cNvSpPr>
            <a:spLocks noChangeArrowheads="1"/>
          </p:cNvSpPr>
          <p:nvPr/>
        </p:nvSpPr>
        <p:spPr bwMode="auto">
          <a:xfrm>
            <a:off x="6818315" y="5629275"/>
            <a:ext cx="574675" cy="325439"/>
          </a:xfrm>
          <a:prstGeom prst="ellipse">
            <a:avLst/>
          </a:prstGeom>
          <a:noFill/>
          <a:ln w="38100" algn="ctr">
            <a:solidFill>
              <a:srgbClr val="1C0BF5"/>
            </a:solidFill>
            <a:round/>
            <a:headEnd/>
            <a:tailEnd type="none" w="lg" len="lg"/>
          </a:ln>
          <a:effectLst/>
        </p:spPr>
        <p:txBody>
          <a:bodyPr wrap="none" lIns="274320" tIns="137160" bIns="41275" anchor="ctr"/>
          <a:lstStyle/>
          <a:p>
            <a:endParaRPr lang="en-US"/>
          </a:p>
        </p:txBody>
      </p:sp>
      <p:sp>
        <p:nvSpPr>
          <p:cNvPr id="830513" name="Line 49"/>
          <p:cNvSpPr>
            <a:spLocks noChangeShapeType="1"/>
          </p:cNvSpPr>
          <p:nvPr/>
        </p:nvSpPr>
        <p:spPr bwMode="auto">
          <a:xfrm flipV="1">
            <a:off x="7116763" y="4083052"/>
            <a:ext cx="0" cy="1546225"/>
          </a:xfrm>
          <a:prstGeom prst="line">
            <a:avLst/>
          </a:prstGeom>
          <a:noFill/>
          <a:ln w="38100">
            <a:solidFill>
              <a:srgbClr val="1C0BF5"/>
            </a:solidFill>
            <a:round/>
            <a:headEnd/>
            <a:tailEnd type="none" w="lg" len="lg"/>
          </a:ln>
          <a:effectLst/>
        </p:spPr>
        <p:txBody>
          <a:bodyPr lIns="274320" tIns="137160" bIns="41275"/>
          <a:lstStyle/>
          <a:p>
            <a:endParaRPr lang="en-US"/>
          </a:p>
        </p:txBody>
      </p:sp>
      <p:sp>
        <p:nvSpPr>
          <p:cNvPr id="830514" name="Line 50"/>
          <p:cNvSpPr>
            <a:spLocks noChangeShapeType="1"/>
          </p:cNvSpPr>
          <p:nvPr/>
        </p:nvSpPr>
        <p:spPr bwMode="auto">
          <a:xfrm>
            <a:off x="6596063" y="4083051"/>
            <a:ext cx="0" cy="1871663"/>
          </a:xfrm>
          <a:prstGeom prst="line">
            <a:avLst/>
          </a:prstGeom>
          <a:noFill/>
          <a:ln w="19050">
            <a:solidFill>
              <a:srgbClr val="003399"/>
            </a:solidFill>
            <a:prstDash val="sysDot"/>
            <a:round/>
            <a:headEnd/>
            <a:tailEnd/>
          </a:ln>
          <a:effectLst/>
        </p:spPr>
        <p:txBody>
          <a:bodyPr lIns="274320" tIns="137160" bIns="41275"/>
          <a:lstStyle/>
          <a:p>
            <a:endParaRPr lang="en-US"/>
          </a:p>
        </p:txBody>
      </p:sp>
      <p:sp>
        <p:nvSpPr>
          <p:cNvPr id="830515" name="Text Box 51"/>
          <p:cNvSpPr txBox="1">
            <a:spLocks noChangeArrowheads="1"/>
          </p:cNvSpPr>
          <p:nvPr/>
        </p:nvSpPr>
        <p:spPr bwMode="auto">
          <a:xfrm>
            <a:off x="6361115" y="5310189"/>
            <a:ext cx="542925" cy="307777"/>
          </a:xfrm>
          <a:prstGeom prst="rect">
            <a:avLst/>
          </a:prstGeom>
          <a:noFill/>
          <a:ln w="9525">
            <a:noFill/>
            <a:miter lim="800000"/>
            <a:headEnd/>
            <a:tailEnd/>
          </a:ln>
          <a:effectLst/>
        </p:spPr>
        <p:txBody>
          <a:bodyPr>
            <a:spAutoFit/>
          </a:bodyPr>
          <a:lstStyle/>
          <a:p>
            <a:pPr algn="ctr">
              <a:spcBef>
                <a:spcPct val="50000"/>
              </a:spcBef>
              <a:buClr>
                <a:schemeClr val="hlink"/>
              </a:buClr>
              <a:buFont typeface="Wingdings 3" pitchFamily="18" charset="2"/>
              <a:buNone/>
            </a:pPr>
            <a:r>
              <a:rPr lang="en-US" sz="1400" b="1" dirty="0">
                <a:solidFill>
                  <a:srgbClr val="FF0000"/>
                </a:solidFill>
                <a:latin typeface="Arial" charset="0"/>
              </a:rPr>
              <a:t>96°</a:t>
            </a:r>
          </a:p>
        </p:txBody>
      </p:sp>
      <p:sp>
        <p:nvSpPr>
          <p:cNvPr id="830516" name="Oval 52"/>
          <p:cNvSpPr>
            <a:spLocks noChangeArrowheads="1"/>
          </p:cNvSpPr>
          <p:nvPr/>
        </p:nvSpPr>
        <p:spPr bwMode="auto">
          <a:xfrm>
            <a:off x="5926138" y="5635626"/>
            <a:ext cx="508000" cy="315913"/>
          </a:xfrm>
          <a:prstGeom prst="ellipse">
            <a:avLst/>
          </a:prstGeom>
          <a:noFill/>
          <a:ln w="38100" algn="ctr">
            <a:solidFill>
              <a:srgbClr val="1C0BF5"/>
            </a:solidFill>
            <a:round/>
            <a:headEnd/>
            <a:tailEnd type="none" w="lg" len="lg"/>
          </a:ln>
          <a:effectLst/>
        </p:spPr>
        <p:txBody>
          <a:bodyPr wrap="none" lIns="274320" tIns="137160" bIns="41275" anchor="ctr"/>
          <a:lstStyle/>
          <a:p>
            <a:endParaRPr lang="en-US"/>
          </a:p>
        </p:txBody>
      </p:sp>
      <p:sp>
        <p:nvSpPr>
          <p:cNvPr id="830517" name="Line 53"/>
          <p:cNvSpPr>
            <a:spLocks noChangeShapeType="1"/>
          </p:cNvSpPr>
          <p:nvPr/>
        </p:nvSpPr>
        <p:spPr bwMode="auto">
          <a:xfrm flipV="1">
            <a:off x="6183313" y="4095751"/>
            <a:ext cx="0" cy="1539875"/>
          </a:xfrm>
          <a:prstGeom prst="line">
            <a:avLst/>
          </a:prstGeom>
          <a:noFill/>
          <a:ln w="38100">
            <a:solidFill>
              <a:srgbClr val="1C0BF5"/>
            </a:solidFill>
            <a:round/>
            <a:headEnd/>
            <a:tailEnd type="none" w="lg" len="lg"/>
          </a:ln>
          <a:effectLst/>
        </p:spPr>
        <p:txBody>
          <a:bodyPr lIns="274320" tIns="137160" bIns="41275"/>
          <a:lstStyle/>
          <a:p>
            <a:endParaRPr lang="en-US"/>
          </a:p>
        </p:txBody>
      </p:sp>
      <p:sp>
        <p:nvSpPr>
          <p:cNvPr id="830518" name="Line 54"/>
          <p:cNvSpPr>
            <a:spLocks noChangeShapeType="1"/>
          </p:cNvSpPr>
          <p:nvPr/>
        </p:nvSpPr>
        <p:spPr bwMode="auto">
          <a:xfrm>
            <a:off x="1185863" y="4097339"/>
            <a:ext cx="4997450" cy="0"/>
          </a:xfrm>
          <a:prstGeom prst="line">
            <a:avLst/>
          </a:prstGeom>
          <a:noFill/>
          <a:ln w="38100">
            <a:solidFill>
              <a:srgbClr val="1C0BF5"/>
            </a:solidFill>
            <a:round/>
            <a:headEnd/>
            <a:tailEnd type="none" w="lg" len="lg"/>
          </a:ln>
          <a:effectLst/>
        </p:spPr>
        <p:txBody>
          <a:bodyPr lIns="274320" tIns="137160" bIns="41275"/>
          <a:lstStyle/>
          <a:p>
            <a:endParaRPr lang="en-US"/>
          </a:p>
        </p:txBody>
      </p:sp>
      <p:grpSp>
        <p:nvGrpSpPr>
          <p:cNvPr id="830519" name="Group 55"/>
          <p:cNvGrpSpPr>
            <a:grpSpLocks/>
          </p:cNvGrpSpPr>
          <p:nvPr/>
        </p:nvGrpSpPr>
        <p:grpSpPr bwMode="auto">
          <a:xfrm>
            <a:off x="5943828" y="3082926"/>
            <a:ext cx="1795001" cy="895351"/>
            <a:chOff x="3271" y="2124"/>
            <a:chExt cx="988" cy="564"/>
          </a:xfrm>
        </p:grpSpPr>
        <p:sp>
          <p:nvSpPr>
            <p:cNvPr id="830520" name="Text Box 56"/>
            <p:cNvSpPr txBox="1">
              <a:spLocks noChangeArrowheads="1"/>
            </p:cNvSpPr>
            <p:nvPr/>
          </p:nvSpPr>
          <p:spPr bwMode="auto">
            <a:xfrm>
              <a:off x="3271" y="2124"/>
              <a:ext cx="988" cy="171"/>
            </a:xfrm>
            <a:prstGeom prst="rect">
              <a:avLst/>
            </a:prstGeom>
            <a:noFill/>
            <a:ln w="38100" algn="ctr">
              <a:noFill/>
              <a:miter lim="800000"/>
              <a:headEnd/>
              <a:tailEnd type="none" w="lg" len="lg"/>
            </a:ln>
            <a:effectLst/>
          </p:spPr>
          <p:txBody>
            <a:bodyPr wrap="none" lIns="274320" tIns="137160" bIns="41275" anchor="ctr"/>
            <a:lstStyle/>
            <a:p>
              <a:pPr algn="ctr" defTabSz="822325" eaLnBrk="1" hangingPunct="1">
                <a:lnSpc>
                  <a:spcPct val="80000"/>
                </a:lnSpc>
                <a:spcBef>
                  <a:spcPct val="50000"/>
                </a:spcBef>
              </a:pPr>
              <a:r>
                <a:rPr lang="en-US" sz="1800" b="1" dirty="0">
                  <a:solidFill>
                    <a:srgbClr val="FF0000"/>
                  </a:solidFill>
                  <a:latin typeface="Arial" charset="0"/>
                </a:rPr>
                <a:t>14° Superheat</a:t>
              </a:r>
            </a:p>
          </p:txBody>
        </p:sp>
        <p:sp>
          <p:nvSpPr>
            <p:cNvPr id="830521" name="Line 57"/>
            <p:cNvSpPr>
              <a:spLocks noChangeShapeType="1"/>
            </p:cNvSpPr>
            <p:nvPr/>
          </p:nvSpPr>
          <p:spPr bwMode="auto">
            <a:xfrm flipH="1">
              <a:off x="3648" y="2286"/>
              <a:ext cx="96" cy="402"/>
            </a:xfrm>
            <a:prstGeom prst="line">
              <a:avLst/>
            </a:prstGeom>
            <a:noFill/>
            <a:ln w="38100">
              <a:solidFill>
                <a:srgbClr val="FF0000"/>
              </a:solidFill>
              <a:round/>
              <a:headEnd/>
              <a:tailEnd type="triangle" w="sm" len="lg"/>
            </a:ln>
            <a:effectLst/>
          </p:spPr>
          <p:txBody>
            <a:bodyPr lIns="274320" tIns="137160" bIns="41275"/>
            <a:lstStyle/>
            <a:p>
              <a:endParaRPr lang="en-US">
                <a:solidFill>
                  <a:srgbClr val="FF0000"/>
                </a:solidFill>
              </a:endParaRPr>
            </a:p>
          </p:txBody>
        </p:sp>
        <p:sp>
          <p:nvSpPr>
            <p:cNvPr id="830522" name="Line 58"/>
            <p:cNvSpPr>
              <a:spLocks noChangeShapeType="1"/>
            </p:cNvSpPr>
            <p:nvPr/>
          </p:nvSpPr>
          <p:spPr bwMode="auto">
            <a:xfrm>
              <a:off x="3744" y="2280"/>
              <a:ext cx="156" cy="402"/>
            </a:xfrm>
            <a:prstGeom prst="line">
              <a:avLst/>
            </a:prstGeom>
            <a:noFill/>
            <a:ln w="38100">
              <a:solidFill>
                <a:srgbClr val="FF0000"/>
              </a:solidFill>
              <a:round/>
              <a:headEnd/>
              <a:tailEnd type="triangle" w="sm" len="lg"/>
            </a:ln>
            <a:effectLst/>
          </p:spPr>
          <p:txBody>
            <a:bodyPr lIns="274320" tIns="137160" bIns="41275"/>
            <a:lstStyle/>
            <a:p>
              <a:endParaRPr lang="en-US">
                <a:solidFill>
                  <a:srgbClr val="FF0000"/>
                </a:solidFill>
              </a:endParaRPr>
            </a:p>
          </p:txBody>
        </p:sp>
      </p:grpSp>
      <p:grpSp>
        <p:nvGrpSpPr>
          <p:cNvPr id="830523" name="Group 59"/>
          <p:cNvGrpSpPr>
            <a:grpSpLocks/>
          </p:cNvGrpSpPr>
          <p:nvPr/>
        </p:nvGrpSpPr>
        <p:grpSpPr bwMode="auto">
          <a:xfrm>
            <a:off x="5178427" y="3159125"/>
            <a:ext cx="1319213" cy="871539"/>
            <a:chOff x="2868" y="2124"/>
            <a:chExt cx="774" cy="546"/>
          </a:xfrm>
        </p:grpSpPr>
        <p:sp>
          <p:nvSpPr>
            <p:cNvPr id="830524" name="Line 60"/>
            <p:cNvSpPr>
              <a:spLocks noChangeShapeType="1"/>
            </p:cNvSpPr>
            <p:nvPr/>
          </p:nvSpPr>
          <p:spPr bwMode="auto">
            <a:xfrm>
              <a:off x="3132" y="2256"/>
              <a:ext cx="288" cy="408"/>
            </a:xfrm>
            <a:prstGeom prst="line">
              <a:avLst/>
            </a:prstGeom>
            <a:noFill/>
            <a:ln w="38100">
              <a:solidFill>
                <a:srgbClr val="00FF00"/>
              </a:solidFill>
              <a:round/>
              <a:headEnd/>
              <a:tailEnd type="triangle" w="sm" len="lg"/>
            </a:ln>
            <a:effectLst/>
          </p:spPr>
          <p:txBody>
            <a:bodyPr lIns="274320" tIns="137160" bIns="41275"/>
            <a:lstStyle/>
            <a:p>
              <a:endParaRPr lang="en-US"/>
            </a:p>
          </p:txBody>
        </p:sp>
        <p:sp>
          <p:nvSpPr>
            <p:cNvPr id="830525" name="Line 61"/>
            <p:cNvSpPr>
              <a:spLocks noChangeShapeType="1"/>
            </p:cNvSpPr>
            <p:nvPr/>
          </p:nvSpPr>
          <p:spPr bwMode="auto">
            <a:xfrm>
              <a:off x="3126" y="2250"/>
              <a:ext cx="516" cy="420"/>
            </a:xfrm>
            <a:prstGeom prst="line">
              <a:avLst/>
            </a:prstGeom>
            <a:noFill/>
            <a:ln w="38100">
              <a:solidFill>
                <a:srgbClr val="00FF00"/>
              </a:solidFill>
              <a:round/>
              <a:headEnd/>
              <a:tailEnd type="triangle" w="sm" len="lg"/>
            </a:ln>
            <a:effectLst/>
          </p:spPr>
          <p:txBody>
            <a:bodyPr lIns="274320" tIns="137160" bIns="41275"/>
            <a:lstStyle/>
            <a:p>
              <a:endParaRPr lang="en-US"/>
            </a:p>
          </p:txBody>
        </p:sp>
        <p:sp>
          <p:nvSpPr>
            <p:cNvPr id="830526" name="Text Box 62"/>
            <p:cNvSpPr txBox="1">
              <a:spLocks noChangeArrowheads="1"/>
            </p:cNvSpPr>
            <p:nvPr/>
          </p:nvSpPr>
          <p:spPr bwMode="auto">
            <a:xfrm>
              <a:off x="2868" y="2124"/>
              <a:ext cx="264" cy="171"/>
            </a:xfrm>
            <a:prstGeom prst="rect">
              <a:avLst/>
            </a:prstGeom>
            <a:noFill/>
            <a:ln w="38100" algn="ctr">
              <a:noFill/>
              <a:miter lim="800000"/>
              <a:headEnd/>
              <a:tailEnd type="none" w="lg" len="lg"/>
            </a:ln>
            <a:effectLst/>
          </p:spPr>
          <p:txBody>
            <a:bodyPr wrap="none" lIns="274320" tIns="137160" bIns="41275" anchor="ctr"/>
            <a:lstStyle/>
            <a:p>
              <a:pPr algn="r" defTabSz="822325" eaLnBrk="1" hangingPunct="1">
                <a:lnSpc>
                  <a:spcPct val="80000"/>
                </a:lnSpc>
                <a:spcBef>
                  <a:spcPct val="50000"/>
                </a:spcBef>
              </a:pPr>
              <a:r>
                <a:rPr lang="en-US" sz="1800" b="1" dirty="0">
                  <a:solidFill>
                    <a:srgbClr val="00FF00"/>
                  </a:solidFill>
                  <a:latin typeface="Arial" charset="0"/>
                </a:rPr>
                <a:t>11° Subcool</a:t>
              </a:r>
            </a:p>
          </p:txBody>
        </p:sp>
      </p:grpSp>
      <p:sp>
        <p:nvSpPr>
          <p:cNvPr id="830527" name="Text Box 63"/>
          <p:cNvSpPr txBox="1">
            <a:spLocks noChangeArrowheads="1"/>
          </p:cNvSpPr>
          <p:nvPr/>
        </p:nvSpPr>
        <p:spPr bwMode="auto">
          <a:xfrm>
            <a:off x="6619877" y="5553075"/>
            <a:ext cx="739775" cy="389466"/>
          </a:xfrm>
          <a:prstGeom prst="rect">
            <a:avLst/>
          </a:prstGeom>
          <a:noFill/>
          <a:ln w="9525" algn="ctr">
            <a:noFill/>
            <a:miter lim="800000"/>
            <a:headEnd/>
            <a:tailEnd/>
          </a:ln>
          <a:effectLst/>
        </p:spPr>
        <p:txBody>
          <a:bodyPr lIns="274320" tIns="137160" bIns="41275">
            <a:spAutoFit/>
          </a:bodyPr>
          <a:lstStyle/>
          <a:p>
            <a:pPr algn="r" defTabSz="822325" eaLnBrk="1" hangingPunct="1">
              <a:lnSpc>
                <a:spcPct val="80000"/>
              </a:lnSpc>
              <a:spcBef>
                <a:spcPct val="50000"/>
              </a:spcBef>
            </a:pPr>
            <a:r>
              <a:rPr lang="en-US" sz="1700" b="1" dirty="0">
                <a:solidFill>
                  <a:srgbClr val="FF0000"/>
                </a:solidFill>
                <a:latin typeface="Arial" charset="0"/>
              </a:rPr>
              <a:t>110</a:t>
            </a:r>
          </a:p>
        </p:txBody>
      </p:sp>
      <p:sp>
        <p:nvSpPr>
          <p:cNvPr id="830528" name="Text Box 64"/>
          <p:cNvSpPr txBox="1">
            <a:spLocks noChangeArrowheads="1"/>
          </p:cNvSpPr>
          <p:nvPr/>
        </p:nvSpPr>
        <p:spPr bwMode="auto">
          <a:xfrm>
            <a:off x="5757865" y="5567363"/>
            <a:ext cx="739775" cy="389466"/>
          </a:xfrm>
          <a:prstGeom prst="rect">
            <a:avLst/>
          </a:prstGeom>
          <a:noFill/>
          <a:ln w="9525" algn="ctr">
            <a:noFill/>
            <a:miter lim="800000"/>
            <a:headEnd/>
            <a:tailEnd/>
          </a:ln>
          <a:effectLst/>
        </p:spPr>
        <p:txBody>
          <a:bodyPr lIns="274320" tIns="137160" bIns="41275">
            <a:spAutoFit/>
          </a:bodyPr>
          <a:lstStyle/>
          <a:p>
            <a:pPr algn="ctr" defTabSz="822325" eaLnBrk="1" hangingPunct="1">
              <a:lnSpc>
                <a:spcPct val="80000"/>
              </a:lnSpc>
              <a:spcBef>
                <a:spcPct val="50000"/>
              </a:spcBef>
            </a:pPr>
            <a:r>
              <a:rPr lang="en-US" sz="1700" b="1" dirty="0">
                <a:solidFill>
                  <a:srgbClr val="FF0000"/>
                </a:solidFill>
                <a:latin typeface="Arial" charset="0"/>
              </a:rPr>
              <a:t>85</a:t>
            </a:r>
          </a:p>
        </p:txBody>
      </p:sp>
      <p:sp>
        <p:nvSpPr>
          <p:cNvPr id="830529" name="Line 65"/>
          <p:cNvSpPr>
            <a:spLocks noChangeShapeType="1"/>
          </p:cNvSpPr>
          <p:nvPr/>
        </p:nvSpPr>
        <p:spPr bwMode="auto">
          <a:xfrm>
            <a:off x="1146175" y="4097339"/>
            <a:ext cx="5037138" cy="0"/>
          </a:xfrm>
          <a:prstGeom prst="line">
            <a:avLst/>
          </a:prstGeom>
          <a:noFill/>
          <a:ln w="38100">
            <a:solidFill>
              <a:srgbClr val="1C0BF5"/>
            </a:solidFill>
            <a:round/>
            <a:headEnd/>
            <a:tailEnd type="none" w="lg" len="lg"/>
          </a:ln>
          <a:effectLst/>
        </p:spPr>
        <p:txBody>
          <a:bodyPr lIns="274320" tIns="137160" bIns="41275"/>
          <a:lstStyle/>
          <a:p>
            <a:endParaRPr lang="en-US"/>
          </a:p>
        </p:txBody>
      </p:sp>
      <p:sp>
        <p:nvSpPr>
          <p:cNvPr id="830530" name="Line 66"/>
          <p:cNvSpPr>
            <a:spLocks noChangeShapeType="1"/>
          </p:cNvSpPr>
          <p:nvPr/>
        </p:nvSpPr>
        <p:spPr bwMode="auto">
          <a:xfrm>
            <a:off x="6183313" y="4097339"/>
            <a:ext cx="412750" cy="0"/>
          </a:xfrm>
          <a:prstGeom prst="line">
            <a:avLst/>
          </a:prstGeom>
          <a:noFill/>
          <a:ln w="28575">
            <a:solidFill>
              <a:srgbClr val="2713BF"/>
            </a:solidFill>
            <a:prstDash val="sysDot"/>
            <a:round/>
            <a:headEnd/>
            <a:tailEnd/>
          </a:ln>
          <a:effectLst/>
        </p:spPr>
        <p:txBody>
          <a:bodyPr wrap="none" lIns="274320" tIns="137160" bIns="41275" anchor="ctr"/>
          <a:lstStyle/>
          <a:p>
            <a:endParaRPr lang="en-US"/>
          </a:p>
        </p:txBody>
      </p:sp>
      <p:sp>
        <p:nvSpPr>
          <p:cNvPr id="830531" name="Line 67"/>
          <p:cNvSpPr>
            <a:spLocks noChangeShapeType="1"/>
          </p:cNvSpPr>
          <p:nvPr/>
        </p:nvSpPr>
        <p:spPr bwMode="auto">
          <a:xfrm>
            <a:off x="4194175" y="5948363"/>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32" name="Line 68"/>
          <p:cNvSpPr>
            <a:spLocks noChangeShapeType="1"/>
          </p:cNvSpPr>
          <p:nvPr/>
        </p:nvSpPr>
        <p:spPr bwMode="auto">
          <a:xfrm>
            <a:off x="4194175" y="5954714"/>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33" name="Line 69"/>
          <p:cNvSpPr>
            <a:spLocks noChangeShapeType="1"/>
          </p:cNvSpPr>
          <p:nvPr/>
        </p:nvSpPr>
        <p:spPr bwMode="auto">
          <a:xfrm>
            <a:off x="4924425" y="5956301"/>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34" name="Line 70"/>
          <p:cNvSpPr>
            <a:spLocks noChangeShapeType="1"/>
          </p:cNvSpPr>
          <p:nvPr/>
        </p:nvSpPr>
        <p:spPr bwMode="auto">
          <a:xfrm>
            <a:off x="3467100" y="5959475"/>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35" name="Line 71"/>
          <p:cNvSpPr>
            <a:spLocks noChangeShapeType="1"/>
          </p:cNvSpPr>
          <p:nvPr/>
        </p:nvSpPr>
        <p:spPr bwMode="auto">
          <a:xfrm>
            <a:off x="2738438" y="5959475"/>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36" name="Line 72"/>
          <p:cNvSpPr>
            <a:spLocks noChangeShapeType="1"/>
          </p:cNvSpPr>
          <p:nvPr/>
        </p:nvSpPr>
        <p:spPr bwMode="auto">
          <a:xfrm>
            <a:off x="2009775" y="5956301"/>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37" name="Line 73"/>
          <p:cNvSpPr>
            <a:spLocks noChangeShapeType="1"/>
          </p:cNvSpPr>
          <p:nvPr/>
        </p:nvSpPr>
        <p:spPr bwMode="auto">
          <a:xfrm>
            <a:off x="1384300" y="5959475"/>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38" name="Line 74"/>
          <p:cNvSpPr>
            <a:spLocks noChangeShapeType="1"/>
          </p:cNvSpPr>
          <p:nvPr/>
        </p:nvSpPr>
        <p:spPr bwMode="auto">
          <a:xfrm>
            <a:off x="5653088" y="5959475"/>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39" name="Line 75"/>
          <p:cNvSpPr>
            <a:spLocks noChangeShapeType="1"/>
          </p:cNvSpPr>
          <p:nvPr/>
        </p:nvSpPr>
        <p:spPr bwMode="auto">
          <a:xfrm>
            <a:off x="6388100" y="5959475"/>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40" name="Line 76"/>
          <p:cNvSpPr>
            <a:spLocks noChangeShapeType="1"/>
          </p:cNvSpPr>
          <p:nvPr/>
        </p:nvSpPr>
        <p:spPr bwMode="auto">
          <a:xfrm>
            <a:off x="7116763" y="5959475"/>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41" name="Line 77"/>
          <p:cNvSpPr>
            <a:spLocks noChangeShapeType="1"/>
          </p:cNvSpPr>
          <p:nvPr/>
        </p:nvSpPr>
        <p:spPr bwMode="auto">
          <a:xfrm>
            <a:off x="7839075" y="5959475"/>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42" name="Line 78"/>
          <p:cNvSpPr>
            <a:spLocks noChangeShapeType="1"/>
          </p:cNvSpPr>
          <p:nvPr/>
        </p:nvSpPr>
        <p:spPr bwMode="auto">
          <a:xfrm>
            <a:off x="8567738" y="5954714"/>
            <a:ext cx="0" cy="57151"/>
          </a:xfrm>
          <a:prstGeom prst="line">
            <a:avLst/>
          </a:prstGeom>
          <a:noFill/>
          <a:ln w="9525">
            <a:solidFill>
              <a:schemeClr val="tx1"/>
            </a:solidFill>
            <a:round/>
            <a:headEnd/>
            <a:tailEnd/>
          </a:ln>
          <a:effectLst/>
        </p:spPr>
        <p:txBody>
          <a:bodyPr wrap="none" lIns="274320" tIns="137160" bIns="41275" anchor="ctr"/>
          <a:lstStyle/>
          <a:p>
            <a:endParaRPr lang="en-US"/>
          </a:p>
        </p:txBody>
      </p:sp>
      <p:sp>
        <p:nvSpPr>
          <p:cNvPr id="830544" name="Text Box 80"/>
          <p:cNvSpPr txBox="1">
            <a:spLocks noChangeArrowheads="1"/>
          </p:cNvSpPr>
          <p:nvPr/>
        </p:nvSpPr>
        <p:spPr bwMode="auto">
          <a:xfrm rot="21076675">
            <a:off x="1999028" y="5332384"/>
            <a:ext cx="1631950" cy="400110"/>
          </a:xfrm>
          <a:prstGeom prst="rect">
            <a:avLst/>
          </a:prstGeom>
          <a:noFill/>
          <a:ln w="9525">
            <a:noFill/>
            <a:miter lim="800000"/>
            <a:headEnd/>
            <a:tailEnd/>
          </a:ln>
          <a:effectLst/>
        </p:spPr>
        <p:txBody>
          <a:bodyPr>
            <a:spAutoFit/>
          </a:bodyPr>
          <a:lstStyle/>
          <a:p>
            <a:pPr>
              <a:spcBef>
                <a:spcPct val="50000"/>
              </a:spcBef>
            </a:pPr>
            <a:r>
              <a:rPr lang="en-US" sz="2000" b="1" dirty="0">
                <a:solidFill>
                  <a:srgbClr val="6600FF"/>
                </a:solidFill>
                <a:latin typeface="Arial" charset="0"/>
              </a:rPr>
              <a:t>Saturation</a:t>
            </a:r>
          </a:p>
        </p:txBody>
      </p:sp>
      <p:sp>
        <p:nvSpPr>
          <p:cNvPr id="83" name="Hyperlink to &quot;heat load&quot;">
            <a:hlinkClick r:id="rId3" action="ppaction://hlinkpres?slideindex=1&amp;slidetitle="/>
          </p:cNvPr>
          <p:cNvSpPr/>
          <p:nvPr/>
        </p:nvSpPr>
        <p:spPr bwMode="auto">
          <a:xfrm>
            <a:off x="557909" y="1378750"/>
            <a:ext cx="4343400" cy="3679814"/>
          </a:xfrm>
          <a:prstGeom prst="roundRect">
            <a:avLst/>
          </a:prstGeom>
          <a:solidFill>
            <a:schemeClr val="accent1">
              <a:alpha val="0"/>
            </a:schemeClr>
          </a:solidFill>
          <a:ln w="9525" cap="flat" cmpd="sng" algn="ctr">
            <a:no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
        <p:nvSpPr>
          <p:cNvPr id="2" name="Rounded Rectangular Callout 1"/>
          <p:cNvSpPr/>
          <p:nvPr/>
        </p:nvSpPr>
        <p:spPr bwMode="auto">
          <a:xfrm>
            <a:off x="3151128" y="1495974"/>
            <a:ext cx="2355848" cy="1428221"/>
          </a:xfrm>
          <a:prstGeom prst="wedgeRoundRectCallout">
            <a:avLst>
              <a:gd name="adj1" fmla="val 40584"/>
              <a:gd name="adj2" fmla="val 66511"/>
              <a:gd name="adj3" fmla="val 16667"/>
            </a:avLst>
          </a:prstGeom>
          <a:gradFill flip="none" rotWithShape="1">
            <a:gsLst>
              <a:gs pos="19000">
                <a:srgbClr val="FFFF99"/>
              </a:gs>
              <a:gs pos="78000">
                <a:srgbClr val="92D050"/>
              </a:gs>
              <a:gs pos="100000">
                <a:srgbClr val="00FF00"/>
              </a:gs>
            </a:gsLst>
            <a:lin ang="4200000" scaled="0"/>
            <a:tileRect/>
          </a:gradFill>
          <a:ln w="9525"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rmAutofit fontScale="62500" lnSpcReduction="20000"/>
          </a:bodyPr>
          <a:lstStyle/>
          <a:p>
            <a:pPr algn="ctr"/>
            <a:r>
              <a:rPr lang="en-US" sz="2900" b="1" dirty="0">
                <a:solidFill>
                  <a:srgbClr val="0000FF"/>
                </a:solidFill>
                <a:latin typeface="Arial" charset="0"/>
              </a:rPr>
              <a:t>Subcooling</a:t>
            </a:r>
          </a:p>
          <a:p>
            <a:pPr algn="ctr"/>
            <a:r>
              <a:rPr lang="en-US" dirty="0">
                <a:solidFill>
                  <a:srgbClr val="002060"/>
                </a:solidFill>
                <a:latin typeface="Arial" charset="0"/>
              </a:rPr>
              <a:t>Heat removed from the refrigerant that causes its temperature to fall below its saturation point.</a:t>
            </a:r>
          </a:p>
        </p:txBody>
      </p:sp>
      <p:sp>
        <p:nvSpPr>
          <p:cNvPr id="86" name="Line 65"/>
          <p:cNvSpPr>
            <a:spLocks noChangeShapeType="1"/>
          </p:cNvSpPr>
          <p:nvPr/>
        </p:nvSpPr>
        <p:spPr bwMode="auto">
          <a:xfrm>
            <a:off x="6183313" y="4097339"/>
            <a:ext cx="933450" cy="0"/>
          </a:xfrm>
          <a:prstGeom prst="line">
            <a:avLst/>
          </a:prstGeom>
          <a:noFill/>
          <a:ln w="38100">
            <a:solidFill>
              <a:srgbClr val="1C0BF5"/>
            </a:solidFill>
            <a:round/>
            <a:headEnd/>
            <a:tailEnd type="none" w="lg" len="lg"/>
          </a:ln>
          <a:effectLst/>
        </p:spPr>
        <p:txBody>
          <a:bodyPr lIns="274320" tIns="137160" bIns="41275"/>
          <a:lstStyle/>
          <a:p>
            <a:endParaRPr lang="en-US"/>
          </a:p>
        </p:txBody>
      </p:sp>
      <p:grpSp>
        <p:nvGrpSpPr>
          <p:cNvPr id="138" name="Group 68"/>
          <p:cNvGrpSpPr>
            <a:grpSpLocks/>
          </p:cNvGrpSpPr>
          <p:nvPr/>
        </p:nvGrpSpPr>
        <p:grpSpPr bwMode="auto">
          <a:xfrm>
            <a:off x="2101432" y="1958179"/>
            <a:ext cx="6878214" cy="3991178"/>
            <a:chOff x="1628" y="1632"/>
            <a:chExt cx="2411" cy="1563"/>
          </a:xfrm>
        </p:grpSpPr>
        <p:sp>
          <p:nvSpPr>
            <p:cNvPr id="140" name="Line 66"/>
            <p:cNvSpPr>
              <a:spLocks noChangeShapeType="1"/>
            </p:cNvSpPr>
            <p:nvPr/>
          </p:nvSpPr>
          <p:spPr bwMode="auto">
            <a:xfrm>
              <a:off x="1778" y="3136"/>
              <a:ext cx="72" cy="59"/>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41" name="Line 66"/>
            <p:cNvSpPr>
              <a:spLocks noChangeShapeType="1"/>
            </p:cNvSpPr>
            <p:nvPr/>
          </p:nvSpPr>
          <p:spPr bwMode="auto">
            <a:xfrm>
              <a:off x="1905" y="3116"/>
              <a:ext cx="91" cy="74"/>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42" name="Line 66"/>
            <p:cNvSpPr>
              <a:spLocks noChangeShapeType="1"/>
            </p:cNvSpPr>
            <p:nvPr/>
          </p:nvSpPr>
          <p:spPr bwMode="auto">
            <a:xfrm>
              <a:off x="2026" y="3090"/>
              <a:ext cx="119" cy="97"/>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43" name="Line 66"/>
            <p:cNvSpPr>
              <a:spLocks noChangeShapeType="1"/>
            </p:cNvSpPr>
            <p:nvPr/>
          </p:nvSpPr>
          <p:spPr bwMode="auto">
            <a:xfrm>
              <a:off x="2145" y="3058"/>
              <a:ext cx="159" cy="129"/>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44" name="Line 66"/>
            <p:cNvSpPr>
              <a:spLocks noChangeShapeType="1"/>
            </p:cNvSpPr>
            <p:nvPr/>
          </p:nvSpPr>
          <p:spPr bwMode="auto">
            <a:xfrm>
              <a:off x="2257" y="3024"/>
              <a:ext cx="207" cy="168"/>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45" name="Line 66"/>
            <p:cNvSpPr>
              <a:spLocks noChangeShapeType="1"/>
            </p:cNvSpPr>
            <p:nvPr/>
          </p:nvSpPr>
          <p:spPr bwMode="auto">
            <a:xfrm>
              <a:off x="2360" y="2985"/>
              <a:ext cx="255" cy="207"/>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46" name="Line 66"/>
            <p:cNvSpPr>
              <a:spLocks noChangeShapeType="1"/>
            </p:cNvSpPr>
            <p:nvPr/>
          </p:nvSpPr>
          <p:spPr bwMode="auto">
            <a:xfrm>
              <a:off x="2464" y="2944"/>
              <a:ext cx="308" cy="251"/>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47" name="Line 66"/>
            <p:cNvSpPr>
              <a:spLocks noChangeShapeType="1"/>
            </p:cNvSpPr>
            <p:nvPr/>
          </p:nvSpPr>
          <p:spPr bwMode="auto">
            <a:xfrm>
              <a:off x="2558" y="2896"/>
              <a:ext cx="362" cy="296"/>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48" name="Line 66"/>
            <p:cNvSpPr>
              <a:spLocks noChangeShapeType="1"/>
            </p:cNvSpPr>
            <p:nvPr/>
          </p:nvSpPr>
          <p:spPr bwMode="auto">
            <a:xfrm>
              <a:off x="2664" y="2855"/>
              <a:ext cx="407" cy="332"/>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49" name="Line 66"/>
            <p:cNvSpPr>
              <a:spLocks noChangeShapeType="1"/>
            </p:cNvSpPr>
            <p:nvPr/>
          </p:nvSpPr>
          <p:spPr bwMode="auto">
            <a:xfrm>
              <a:off x="2751" y="2803"/>
              <a:ext cx="472" cy="384"/>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0" name="Line 66"/>
            <p:cNvSpPr>
              <a:spLocks noChangeShapeType="1"/>
            </p:cNvSpPr>
            <p:nvPr/>
          </p:nvSpPr>
          <p:spPr bwMode="auto">
            <a:xfrm>
              <a:off x="2846" y="2756"/>
              <a:ext cx="529" cy="431"/>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1" name="Line 66"/>
            <p:cNvSpPr>
              <a:spLocks noChangeShapeType="1"/>
            </p:cNvSpPr>
            <p:nvPr/>
          </p:nvSpPr>
          <p:spPr bwMode="auto">
            <a:xfrm>
              <a:off x="2937" y="2701"/>
              <a:ext cx="605" cy="493"/>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2" name="Line 66"/>
            <p:cNvSpPr>
              <a:spLocks noChangeShapeType="1"/>
            </p:cNvSpPr>
            <p:nvPr/>
          </p:nvSpPr>
          <p:spPr bwMode="auto">
            <a:xfrm>
              <a:off x="3015" y="2637"/>
              <a:ext cx="683" cy="556"/>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3" name="Line 66"/>
            <p:cNvSpPr>
              <a:spLocks noChangeShapeType="1"/>
            </p:cNvSpPr>
            <p:nvPr/>
          </p:nvSpPr>
          <p:spPr bwMode="auto">
            <a:xfrm>
              <a:off x="3088" y="2575"/>
              <a:ext cx="761" cy="620"/>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4" name="Line 66"/>
            <p:cNvSpPr>
              <a:spLocks noChangeShapeType="1"/>
            </p:cNvSpPr>
            <p:nvPr/>
          </p:nvSpPr>
          <p:spPr bwMode="auto">
            <a:xfrm>
              <a:off x="3169" y="2515"/>
              <a:ext cx="828" cy="675"/>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5" name="Line 66"/>
            <p:cNvSpPr>
              <a:spLocks noChangeShapeType="1"/>
            </p:cNvSpPr>
            <p:nvPr/>
          </p:nvSpPr>
          <p:spPr bwMode="auto">
            <a:xfrm>
              <a:off x="1628" y="3158"/>
              <a:ext cx="46" cy="37"/>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6" name="Line 66"/>
            <p:cNvSpPr>
              <a:spLocks noChangeShapeType="1"/>
            </p:cNvSpPr>
            <p:nvPr/>
          </p:nvSpPr>
          <p:spPr bwMode="auto">
            <a:xfrm>
              <a:off x="3258" y="2430"/>
              <a:ext cx="781" cy="637"/>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7" name="Line 66"/>
            <p:cNvSpPr>
              <a:spLocks noChangeShapeType="1"/>
            </p:cNvSpPr>
            <p:nvPr/>
          </p:nvSpPr>
          <p:spPr bwMode="auto">
            <a:xfrm>
              <a:off x="3326" y="2363"/>
              <a:ext cx="713" cy="580"/>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8" name="Line 66"/>
            <p:cNvSpPr>
              <a:spLocks noChangeShapeType="1"/>
            </p:cNvSpPr>
            <p:nvPr/>
          </p:nvSpPr>
          <p:spPr bwMode="auto">
            <a:xfrm>
              <a:off x="3405" y="2297"/>
              <a:ext cx="634" cy="516"/>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59" name="Line 66"/>
            <p:cNvSpPr>
              <a:spLocks noChangeShapeType="1"/>
            </p:cNvSpPr>
            <p:nvPr/>
          </p:nvSpPr>
          <p:spPr bwMode="auto">
            <a:xfrm>
              <a:off x="3481" y="2233"/>
              <a:ext cx="549" cy="446"/>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60" name="Line 66"/>
            <p:cNvSpPr>
              <a:spLocks noChangeShapeType="1"/>
            </p:cNvSpPr>
            <p:nvPr/>
          </p:nvSpPr>
          <p:spPr bwMode="auto">
            <a:xfrm>
              <a:off x="3555" y="2169"/>
              <a:ext cx="484" cy="395"/>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61" name="Line 66"/>
            <p:cNvSpPr>
              <a:spLocks noChangeShapeType="1"/>
            </p:cNvSpPr>
            <p:nvPr/>
          </p:nvSpPr>
          <p:spPr bwMode="auto">
            <a:xfrm>
              <a:off x="3613" y="2092"/>
              <a:ext cx="422" cy="344"/>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62" name="Line 66"/>
            <p:cNvSpPr>
              <a:spLocks noChangeShapeType="1"/>
            </p:cNvSpPr>
            <p:nvPr/>
          </p:nvSpPr>
          <p:spPr bwMode="auto">
            <a:xfrm>
              <a:off x="3685" y="2011"/>
              <a:ext cx="350" cy="286"/>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63" name="Line 66"/>
            <p:cNvSpPr>
              <a:spLocks noChangeShapeType="1"/>
            </p:cNvSpPr>
            <p:nvPr/>
          </p:nvSpPr>
          <p:spPr bwMode="auto">
            <a:xfrm>
              <a:off x="3750" y="1935"/>
              <a:ext cx="285" cy="232"/>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64" name="Line 66"/>
            <p:cNvSpPr>
              <a:spLocks noChangeShapeType="1"/>
            </p:cNvSpPr>
            <p:nvPr/>
          </p:nvSpPr>
          <p:spPr bwMode="auto">
            <a:xfrm>
              <a:off x="3813" y="1858"/>
              <a:ext cx="218" cy="177"/>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65" name="Line 66"/>
            <p:cNvSpPr>
              <a:spLocks noChangeShapeType="1"/>
            </p:cNvSpPr>
            <p:nvPr/>
          </p:nvSpPr>
          <p:spPr bwMode="auto">
            <a:xfrm>
              <a:off x="3868" y="1781"/>
              <a:ext cx="163" cy="133"/>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66" name="Line 66"/>
            <p:cNvSpPr>
              <a:spLocks noChangeShapeType="1"/>
            </p:cNvSpPr>
            <p:nvPr/>
          </p:nvSpPr>
          <p:spPr bwMode="auto">
            <a:xfrm>
              <a:off x="3922" y="1701"/>
              <a:ext cx="109" cy="89"/>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sp>
          <p:nvSpPr>
            <p:cNvPr id="167" name="Line 66"/>
            <p:cNvSpPr>
              <a:spLocks noChangeShapeType="1"/>
            </p:cNvSpPr>
            <p:nvPr/>
          </p:nvSpPr>
          <p:spPr bwMode="auto">
            <a:xfrm>
              <a:off x="3976" y="1632"/>
              <a:ext cx="63" cy="52"/>
            </a:xfrm>
            <a:prstGeom prst="line">
              <a:avLst/>
            </a:prstGeom>
            <a:ln>
              <a:solidFill>
                <a:srgbClr val="FF0000">
                  <a:alpha val="47000"/>
                </a:srgbClr>
              </a:solidFill>
              <a:headEnd/>
              <a:tailEnd/>
            </a:ln>
          </p:spPr>
          <p:style>
            <a:lnRef idx="3">
              <a:schemeClr val="accent2"/>
            </a:lnRef>
            <a:fillRef idx="0">
              <a:schemeClr val="accent2"/>
            </a:fillRef>
            <a:effectRef idx="2">
              <a:schemeClr val="accent2"/>
            </a:effectRef>
            <a:fontRef idx="minor">
              <a:schemeClr val="tx1"/>
            </a:fontRef>
          </p:style>
          <p:txBody>
            <a:bodyPr wrap="none" lIns="274320" tIns="137160" bIns="41275" anchor="ctr"/>
            <a:lstStyle/>
            <a:p>
              <a:endParaRPr lang="en-US"/>
            </a:p>
          </p:txBody>
        </p:sp>
      </p:grpSp>
      <p:sp>
        <p:nvSpPr>
          <p:cNvPr id="168" name="Text Box 148"/>
          <p:cNvSpPr txBox="1">
            <a:spLocks noChangeArrowheads="1"/>
          </p:cNvSpPr>
          <p:nvPr/>
        </p:nvSpPr>
        <p:spPr bwMode="auto">
          <a:xfrm>
            <a:off x="-42187" y="6142817"/>
            <a:ext cx="1536062" cy="426399"/>
          </a:xfrm>
          <a:prstGeom prst="rect">
            <a:avLst/>
          </a:prstGeom>
          <a:noFill/>
          <a:ln w="9525" algn="ctr">
            <a:noFill/>
            <a:miter lim="800000"/>
            <a:headEnd/>
            <a:tailEnd/>
          </a:ln>
          <a:effectLst/>
        </p:spPr>
        <p:txBody>
          <a:bodyPr wrap="square" lIns="274320" tIns="137160" bIns="41275">
            <a:spAutoFit/>
          </a:bodyPr>
          <a:lstStyle/>
          <a:p>
            <a:pPr algn="ctr" defTabSz="822325" eaLnBrk="1" hangingPunct="1">
              <a:lnSpc>
                <a:spcPct val="80000"/>
              </a:lnSpc>
              <a:spcBef>
                <a:spcPct val="50000"/>
              </a:spcBef>
            </a:pPr>
            <a:r>
              <a:rPr lang="en-US" sz="2000" b="1" i="1" dirty="0">
                <a:solidFill>
                  <a:srgbClr val="E7A5BE"/>
                </a:solidFill>
                <a:latin typeface="Arial" charset="0"/>
              </a:rPr>
              <a:t>R-410A</a:t>
            </a:r>
          </a:p>
        </p:txBody>
      </p:sp>
      <p:sp>
        <p:nvSpPr>
          <p:cNvPr id="85" name="Rounded Rectangular Callout 84"/>
          <p:cNvSpPr/>
          <p:nvPr/>
        </p:nvSpPr>
        <p:spPr bwMode="auto">
          <a:xfrm>
            <a:off x="6710887" y="1490756"/>
            <a:ext cx="2355848" cy="1428221"/>
          </a:xfrm>
          <a:prstGeom prst="wedgeRoundRectCallout">
            <a:avLst>
              <a:gd name="adj1" fmla="val -37879"/>
              <a:gd name="adj2" fmla="val 66511"/>
              <a:gd name="adj3" fmla="val 16667"/>
            </a:avLst>
          </a:prstGeom>
          <a:gradFill flip="none" rotWithShape="1">
            <a:gsLst>
              <a:gs pos="74000">
                <a:srgbClr val="FFFF99"/>
              </a:gs>
              <a:gs pos="25000">
                <a:srgbClr val="CE7552"/>
              </a:gs>
              <a:gs pos="0">
                <a:srgbClr val="FF0000"/>
              </a:gs>
            </a:gsLst>
            <a:lin ang="17400000" scaled="0"/>
            <a:tileRect/>
          </a:gradFill>
          <a:ln w="9525" cap="flat" cmpd="sng" algn="ctr">
            <a:solidFill>
              <a:schemeClr val="tx1"/>
            </a:solidFill>
            <a:prstDash val="solid"/>
            <a:round/>
            <a:headEnd type="none" w="med" len="med"/>
            <a:tailEnd type="none" w="med" len="med"/>
          </a:ln>
          <a:effectLst/>
        </p:spPr>
        <p:txBody>
          <a:bodyPr vert="horz" wrap="square" lIns="91440" tIns="0" rIns="91440" bIns="0" numCol="1" rtlCol="0" anchor="ctr" anchorCtr="0" compatLnSpc="1">
            <a:prstTxWarp prst="textNoShape">
              <a:avLst/>
            </a:prstTxWarp>
            <a:normAutofit fontScale="62500" lnSpcReduction="20000"/>
          </a:bodyPr>
          <a:lstStyle/>
          <a:p>
            <a:pPr algn="ctr"/>
            <a:r>
              <a:rPr lang="en-US" sz="2900" b="1" dirty="0">
                <a:solidFill>
                  <a:srgbClr val="FF0000"/>
                </a:solidFill>
                <a:latin typeface="Arial" charset="0"/>
              </a:rPr>
              <a:t>Superheat</a:t>
            </a:r>
          </a:p>
          <a:p>
            <a:pPr algn="ctr"/>
            <a:r>
              <a:rPr lang="en-US" dirty="0">
                <a:latin typeface="Arial" charset="0"/>
              </a:rPr>
              <a:t>Heat added to the refrigerant vapor that causes its temperature to rise above its saturation point.</a:t>
            </a:r>
          </a:p>
        </p:txBody>
      </p:sp>
    </p:spTree>
    <p:extLst>
      <p:ext uri="{BB962C8B-B14F-4D97-AF65-F5344CB8AC3E}">
        <p14:creationId xmlns:p14="http://schemas.microsoft.com/office/powerpoint/2010/main" val="225904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30544"/>
                                        </p:tgtEl>
                                        <p:attrNameLst>
                                          <p:attrName>style.visibility</p:attrName>
                                        </p:attrNameLst>
                                      </p:cBhvr>
                                      <p:to>
                                        <p:strVal val="visible"/>
                                      </p:to>
                                    </p:set>
                                    <p:animEffect transition="in" filter="wipe(down)">
                                      <p:cBhvr>
                                        <p:cTn id="7" dur="500"/>
                                        <p:tgtEl>
                                          <p:spTgt spid="830544"/>
                                        </p:tgtEl>
                                      </p:cBhvr>
                                    </p:animEffect>
                                  </p:childTnLst>
                                </p:cTn>
                              </p:par>
                            </p:childTnLst>
                          </p:cTn>
                        </p:par>
                        <p:par>
                          <p:cTn id="8" fill="hold">
                            <p:stCondLst>
                              <p:cond delay="500"/>
                            </p:stCondLst>
                            <p:childTnLst>
                              <p:par>
                                <p:cTn id="9" presetID="37" presetClass="path" presetSubtype="0" accel="50000" decel="50000" autoRev="1" fill="remove" grpId="1" nodeType="afterEffect">
                                  <p:stCondLst>
                                    <p:cond delay="0"/>
                                  </p:stCondLst>
                                  <p:childTnLst>
                                    <p:animMotion origin="layout" path="M -0.0026 0.00047 L 0.14896 -0.06546 C 0.1941 -0.09091 0.25764 -0.13856 0.32535 -0.18436 C 0.39098 -0.25167 0.42205 -0.28313 0.46285 -0.32477 L 0.60157 -0.52972 " pathEditMode="relative" rAng="0" ptsTypes="FffFF">
                                      <p:cBhvr>
                                        <p:cTn id="10" dur="2000" fill="hold"/>
                                        <p:tgtEl>
                                          <p:spTgt spid="830544"/>
                                        </p:tgtEl>
                                        <p:attrNameLst>
                                          <p:attrName>ppt_x</p:attrName>
                                          <p:attrName>ppt_y</p:attrName>
                                        </p:attrNameLst>
                                      </p:cBhvr>
                                      <p:rCtr x="30208" y="-26509"/>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830507"/>
                                        </p:tgtEl>
                                        <p:attrNameLst>
                                          <p:attrName>style.visibility</p:attrName>
                                        </p:attrNameLst>
                                      </p:cBhvr>
                                      <p:to>
                                        <p:strVal val="visible"/>
                                      </p:to>
                                    </p:set>
                                    <p:anim calcmode="lin" valueType="num">
                                      <p:cBhvr additive="base">
                                        <p:cTn id="15" dur="500" fill="hold"/>
                                        <p:tgtEl>
                                          <p:spTgt spid="830507"/>
                                        </p:tgtEl>
                                        <p:attrNameLst>
                                          <p:attrName>ppt_x</p:attrName>
                                        </p:attrNameLst>
                                      </p:cBhvr>
                                      <p:tavLst>
                                        <p:tav tm="0">
                                          <p:val>
                                            <p:strVal val="1+#ppt_w/2"/>
                                          </p:val>
                                        </p:tav>
                                        <p:tav tm="100000">
                                          <p:val>
                                            <p:strVal val="#ppt_x"/>
                                          </p:val>
                                        </p:tav>
                                      </p:tavLst>
                                    </p:anim>
                                    <p:anim calcmode="lin" valueType="num">
                                      <p:cBhvr additive="base">
                                        <p:cTn id="16" dur="500" fill="hold"/>
                                        <p:tgtEl>
                                          <p:spTgt spid="83050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830509"/>
                                        </p:tgtEl>
                                        <p:attrNameLst>
                                          <p:attrName>style.visibility</p:attrName>
                                        </p:attrNameLst>
                                      </p:cBhvr>
                                      <p:to>
                                        <p:strVal val="visible"/>
                                      </p:to>
                                    </p:set>
                                  </p:childTnLst>
                                </p:cTn>
                              </p:par>
                              <p:par>
                                <p:cTn id="20" presetID="22" presetClass="entr" presetSubtype="4" fill="hold"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down)">
                                      <p:cBhvr>
                                        <p:cTn id="22" dur="500"/>
                                        <p:tgtEl>
                                          <p:spTgt spid="8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830508"/>
                                        </p:tgtEl>
                                        <p:attrNameLst>
                                          <p:attrName>style.visibility</p:attrName>
                                        </p:attrNameLst>
                                      </p:cBhvr>
                                      <p:to>
                                        <p:strVal val="visible"/>
                                      </p:to>
                                    </p:set>
                                    <p:anim calcmode="lin" valueType="num">
                                      <p:cBhvr additive="base">
                                        <p:cTn id="27" dur="500" fill="hold"/>
                                        <p:tgtEl>
                                          <p:spTgt spid="830508"/>
                                        </p:tgtEl>
                                        <p:attrNameLst>
                                          <p:attrName>ppt_x</p:attrName>
                                        </p:attrNameLst>
                                      </p:cBhvr>
                                      <p:tavLst>
                                        <p:tav tm="0">
                                          <p:val>
                                            <p:strVal val="0-#ppt_w/2"/>
                                          </p:val>
                                        </p:tav>
                                        <p:tav tm="100000">
                                          <p:val>
                                            <p:strVal val="#ppt_x"/>
                                          </p:val>
                                        </p:tav>
                                      </p:tavLst>
                                    </p:anim>
                                    <p:anim calcmode="lin" valueType="num">
                                      <p:cBhvr additive="base">
                                        <p:cTn id="28" dur="500" fill="hold"/>
                                        <p:tgtEl>
                                          <p:spTgt spid="830508"/>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830510"/>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138"/>
                                        </p:tgtEl>
                                        <p:attrNameLst>
                                          <p:attrName>style.visibility</p:attrName>
                                        </p:attrNameLst>
                                      </p:cBhvr>
                                      <p:to>
                                        <p:strVal val="visible"/>
                                      </p:to>
                                    </p:set>
                                    <p:animEffect transition="in" filter="wipe(left)">
                                      <p:cBhvr>
                                        <p:cTn id="34" dur="500"/>
                                        <p:tgtEl>
                                          <p:spTgt spid="13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88"/>
                                        </p:tgtEl>
                                      </p:cBhvr>
                                    </p:animEffect>
                                    <p:set>
                                      <p:cBhvr>
                                        <p:cTn id="39" dur="1" fill="hold">
                                          <p:stCondLst>
                                            <p:cond delay="499"/>
                                          </p:stCondLst>
                                        </p:cTn>
                                        <p:tgtEl>
                                          <p:spTgt spid="8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38"/>
                                        </p:tgtEl>
                                      </p:cBhvr>
                                    </p:animEffect>
                                    <p:set>
                                      <p:cBhvr>
                                        <p:cTn id="42" dur="1" fill="hold">
                                          <p:stCondLst>
                                            <p:cond delay="499"/>
                                          </p:stCondLst>
                                        </p:cTn>
                                        <p:tgtEl>
                                          <p:spTgt spid="138"/>
                                        </p:tgtEl>
                                        <p:attrNameLst>
                                          <p:attrName>style.visibility</p:attrName>
                                        </p:attrNameLst>
                                      </p:cBhvr>
                                      <p:to>
                                        <p:strVal val="hidden"/>
                                      </p:to>
                                    </p:set>
                                  </p:childTnLst>
                                </p:cTn>
                              </p:par>
                            </p:childTnLst>
                          </p:cTn>
                        </p:par>
                        <p:par>
                          <p:cTn id="43" fill="hold">
                            <p:stCondLst>
                              <p:cond delay="500"/>
                            </p:stCondLst>
                            <p:childTnLst>
                              <p:par>
                                <p:cTn id="44" presetID="2" presetClass="entr" presetSubtype="8" fill="hold" grpId="0" nodeType="afterEffect">
                                  <p:stCondLst>
                                    <p:cond delay="0"/>
                                  </p:stCondLst>
                                  <p:childTnLst>
                                    <p:set>
                                      <p:cBhvr>
                                        <p:cTn id="45" dur="1" fill="hold">
                                          <p:stCondLst>
                                            <p:cond delay="0"/>
                                          </p:stCondLst>
                                        </p:cTn>
                                        <p:tgtEl>
                                          <p:spTgt spid="830511"/>
                                        </p:tgtEl>
                                        <p:attrNameLst>
                                          <p:attrName>style.visibility</p:attrName>
                                        </p:attrNameLst>
                                      </p:cBhvr>
                                      <p:to>
                                        <p:strVal val="visible"/>
                                      </p:to>
                                    </p:set>
                                    <p:anim calcmode="lin" valueType="num">
                                      <p:cBhvr additive="base">
                                        <p:cTn id="46" dur="500" fill="hold"/>
                                        <p:tgtEl>
                                          <p:spTgt spid="830511"/>
                                        </p:tgtEl>
                                        <p:attrNameLst>
                                          <p:attrName>ppt_x</p:attrName>
                                        </p:attrNameLst>
                                      </p:cBhvr>
                                      <p:tavLst>
                                        <p:tav tm="0">
                                          <p:val>
                                            <p:strVal val="0-#ppt_w/2"/>
                                          </p:val>
                                        </p:tav>
                                        <p:tav tm="100000">
                                          <p:val>
                                            <p:strVal val="#ppt_x"/>
                                          </p:val>
                                        </p:tav>
                                      </p:tavLst>
                                    </p:anim>
                                    <p:anim calcmode="lin" valueType="num">
                                      <p:cBhvr additive="base">
                                        <p:cTn id="47" dur="500" fill="hold"/>
                                        <p:tgtEl>
                                          <p:spTgt spid="830511"/>
                                        </p:tgtEl>
                                        <p:attrNameLst>
                                          <p:attrName>ppt_y</p:attrName>
                                        </p:attrNameLst>
                                      </p:cBhvr>
                                      <p:tavLst>
                                        <p:tav tm="0">
                                          <p:val>
                                            <p:strVal val="#ppt_y"/>
                                          </p:val>
                                        </p:tav>
                                        <p:tav tm="100000">
                                          <p:val>
                                            <p:strVal val="#ppt_y"/>
                                          </p:val>
                                        </p:tav>
                                      </p:tavLst>
                                    </p:anim>
                                  </p:childTnLst>
                                </p:cTn>
                              </p:par>
                            </p:childTnLst>
                          </p:cTn>
                        </p:par>
                        <p:par>
                          <p:cTn id="48" fill="hold">
                            <p:stCondLst>
                              <p:cond delay="1000"/>
                            </p:stCondLst>
                            <p:childTnLst>
                              <p:par>
                                <p:cTn id="49" presetID="2" presetClass="entr" presetSubtype="4" fill="hold" grpId="0" nodeType="afterEffect">
                                  <p:stCondLst>
                                    <p:cond delay="0"/>
                                  </p:stCondLst>
                                  <p:childTnLst>
                                    <p:set>
                                      <p:cBhvr>
                                        <p:cTn id="50" dur="1" fill="hold">
                                          <p:stCondLst>
                                            <p:cond delay="0"/>
                                          </p:stCondLst>
                                        </p:cTn>
                                        <p:tgtEl>
                                          <p:spTgt spid="830512"/>
                                        </p:tgtEl>
                                        <p:attrNameLst>
                                          <p:attrName>style.visibility</p:attrName>
                                        </p:attrNameLst>
                                      </p:cBhvr>
                                      <p:to>
                                        <p:strVal val="visible"/>
                                      </p:to>
                                    </p:set>
                                    <p:anim calcmode="lin" valueType="num">
                                      <p:cBhvr additive="base">
                                        <p:cTn id="51" dur="500" fill="hold"/>
                                        <p:tgtEl>
                                          <p:spTgt spid="830512"/>
                                        </p:tgtEl>
                                        <p:attrNameLst>
                                          <p:attrName>ppt_x</p:attrName>
                                        </p:attrNameLst>
                                      </p:cBhvr>
                                      <p:tavLst>
                                        <p:tav tm="0">
                                          <p:val>
                                            <p:strVal val="#ppt_x"/>
                                          </p:val>
                                        </p:tav>
                                        <p:tav tm="100000">
                                          <p:val>
                                            <p:strVal val="#ppt_x"/>
                                          </p:val>
                                        </p:tav>
                                      </p:tavLst>
                                    </p:anim>
                                    <p:anim calcmode="lin" valueType="num">
                                      <p:cBhvr additive="base">
                                        <p:cTn id="52" dur="500" fill="hold"/>
                                        <p:tgtEl>
                                          <p:spTgt spid="8305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30527"/>
                                        </p:tgtEl>
                                        <p:attrNameLst>
                                          <p:attrName>style.visibility</p:attrName>
                                        </p:attrNameLst>
                                      </p:cBhvr>
                                      <p:to>
                                        <p:strVal val="visible"/>
                                      </p:to>
                                    </p:set>
                                    <p:anim calcmode="lin" valueType="num">
                                      <p:cBhvr additive="base">
                                        <p:cTn id="55" dur="500" fill="hold"/>
                                        <p:tgtEl>
                                          <p:spTgt spid="830527"/>
                                        </p:tgtEl>
                                        <p:attrNameLst>
                                          <p:attrName>ppt_x</p:attrName>
                                        </p:attrNameLst>
                                      </p:cBhvr>
                                      <p:tavLst>
                                        <p:tav tm="0">
                                          <p:val>
                                            <p:strVal val="#ppt_x"/>
                                          </p:val>
                                        </p:tav>
                                        <p:tav tm="100000">
                                          <p:val>
                                            <p:strVal val="#ppt_x"/>
                                          </p:val>
                                        </p:tav>
                                      </p:tavLst>
                                    </p:anim>
                                    <p:anim calcmode="lin" valueType="num">
                                      <p:cBhvr additive="base">
                                        <p:cTn id="56" dur="500" fill="hold"/>
                                        <p:tgtEl>
                                          <p:spTgt spid="8305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30518"/>
                                        </p:tgtEl>
                                        <p:attrNameLst>
                                          <p:attrName>style.visibility</p:attrName>
                                        </p:attrNameLst>
                                      </p:cBhvr>
                                      <p:to>
                                        <p:strVal val="visible"/>
                                      </p:to>
                                    </p:set>
                                    <p:animEffect transition="in" filter="wipe(left)">
                                      <p:cBhvr>
                                        <p:cTn id="61" dur="500"/>
                                        <p:tgtEl>
                                          <p:spTgt spid="830518"/>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86"/>
                                        </p:tgtEl>
                                        <p:attrNameLst>
                                          <p:attrName>style.visibility</p:attrName>
                                        </p:attrNameLst>
                                      </p:cBhvr>
                                      <p:to>
                                        <p:strVal val="visible"/>
                                      </p:to>
                                    </p:set>
                                    <p:animEffect transition="in" filter="wipe(left)">
                                      <p:cBhvr>
                                        <p:cTn id="65" dur="500"/>
                                        <p:tgtEl>
                                          <p:spTgt spid="86"/>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830513"/>
                                        </p:tgtEl>
                                        <p:attrNameLst>
                                          <p:attrName>style.visibility</p:attrName>
                                        </p:attrNameLst>
                                      </p:cBhvr>
                                      <p:to>
                                        <p:strVal val="visible"/>
                                      </p:to>
                                    </p:set>
                                    <p:animEffect transition="in" filter="wipe(down)">
                                      <p:cBhvr>
                                        <p:cTn id="68" dur="500"/>
                                        <p:tgtEl>
                                          <p:spTgt spid="830513"/>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830514"/>
                                        </p:tgtEl>
                                        <p:attrNameLst>
                                          <p:attrName>style.visibility</p:attrName>
                                        </p:attrNameLst>
                                      </p:cBhvr>
                                      <p:to>
                                        <p:strVal val="visible"/>
                                      </p:to>
                                    </p:set>
                                    <p:animEffect transition="in" filter="wipe(down)">
                                      <p:cBhvr>
                                        <p:cTn id="73" dur="500"/>
                                        <p:tgtEl>
                                          <p:spTgt spid="830514"/>
                                        </p:tgtEl>
                                      </p:cBhvr>
                                    </p:animEffect>
                                  </p:childTnLst>
                                </p:cTn>
                              </p:par>
                              <p:par>
                                <p:cTn id="74" presetID="1" presetClass="entr" presetSubtype="0" fill="hold" grpId="0" nodeType="withEffect">
                                  <p:stCondLst>
                                    <p:cond delay="0"/>
                                  </p:stCondLst>
                                  <p:childTnLst>
                                    <p:set>
                                      <p:cBhvr>
                                        <p:cTn id="75" dur="1" fill="hold">
                                          <p:stCondLst>
                                            <p:cond delay="0"/>
                                          </p:stCondLst>
                                        </p:cTn>
                                        <p:tgtEl>
                                          <p:spTgt spid="83051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55" presetClass="entr" presetSubtype="0" fill="hold" nodeType="clickEffect">
                                  <p:stCondLst>
                                    <p:cond delay="0"/>
                                  </p:stCondLst>
                                  <p:childTnLst>
                                    <p:set>
                                      <p:cBhvr>
                                        <p:cTn id="79" dur="1" fill="hold">
                                          <p:stCondLst>
                                            <p:cond delay="0"/>
                                          </p:stCondLst>
                                        </p:cTn>
                                        <p:tgtEl>
                                          <p:spTgt spid="830519"/>
                                        </p:tgtEl>
                                        <p:attrNameLst>
                                          <p:attrName>style.visibility</p:attrName>
                                        </p:attrNameLst>
                                      </p:cBhvr>
                                      <p:to>
                                        <p:strVal val="visible"/>
                                      </p:to>
                                    </p:set>
                                    <p:anim calcmode="lin" valueType="num">
                                      <p:cBhvr>
                                        <p:cTn id="80" dur="1000" fill="hold"/>
                                        <p:tgtEl>
                                          <p:spTgt spid="830519"/>
                                        </p:tgtEl>
                                        <p:attrNameLst>
                                          <p:attrName>ppt_w</p:attrName>
                                        </p:attrNameLst>
                                      </p:cBhvr>
                                      <p:tavLst>
                                        <p:tav tm="0">
                                          <p:val>
                                            <p:strVal val="#ppt_w*0.70"/>
                                          </p:val>
                                        </p:tav>
                                        <p:tav tm="100000">
                                          <p:val>
                                            <p:strVal val="#ppt_w"/>
                                          </p:val>
                                        </p:tav>
                                      </p:tavLst>
                                    </p:anim>
                                    <p:anim calcmode="lin" valueType="num">
                                      <p:cBhvr>
                                        <p:cTn id="81" dur="1000" fill="hold"/>
                                        <p:tgtEl>
                                          <p:spTgt spid="830519"/>
                                        </p:tgtEl>
                                        <p:attrNameLst>
                                          <p:attrName>ppt_h</p:attrName>
                                        </p:attrNameLst>
                                      </p:cBhvr>
                                      <p:tavLst>
                                        <p:tav tm="0">
                                          <p:val>
                                            <p:strVal val="#ppt_h"/>
                                          </p:val>
                                        </p:tav>
                                        <p:tav tm="100000">
                                          <p:val>
                                            <p:strVal val="#ppt_h"/>
                                          </p:val>
                                        </p:tav>
                                      </p:tavLst>
                                    </p:anim>
                                    <p:animEffect transition="in" filter="fade">
                                      <p:cBhvr>
                                        <p:cTn id="82" dur="1000"/>
                                        <p:tgtEl>
                                          <p:spTgt spid="830519"/>
                                        </p:tgtEl>
                                      </p:cBhvr>
                                    </p:animEffect>
                                  </p:childTnLst>
                                </p:cTn>
                              </p:par>
                            </p:childTnLst>
                          </p:cTn>
                        </p:par>
                        <p:par>
                          <p:cTn id="83" fill="hold">
                            <p:stCondLst>
                              <p:cond delay="1000"/>
                            </p:stCondLst>
                            <p:childTnLst>
                              <p:par>
                                <p:cTn id="84" presetID="53" presetClass="entr" presetSubtype="528"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 calcmode="lin" valueType="num">
                                      <p:cBhvr>
                                        <p:cTn id="86" dur="500" fill="hold"/>
                                        <p:tgtEl>
                                          <p:spTgt spid="85"/>
                                        </p:tgtEl>
                                        <p:attrNameLst>
                                          <p:attrName>ppt_w</p:attrName>
                                        </p:attrNameLst>
                                      </p:cBhvr>
                                      <p:tavLst>
                                        <p:tav tm="0">
                                          <p:val>
                                            <p:fltVal val="0"/>
                                          </p:val>
                                        </p:tav>
                                        <p:tav tm="100000">
                                          <p:val>
                                            <p:strVal val="#ppt_w"/>
                                          </p:val>
                                        </p:tav>
                                      </p:tavLst>
                                    </p:anim>
                                    <p:anim calcmode="lin" valueType="num">
                                      <p:cBhvr>
                                        <p:cTn id="87" dur="500" fill="hold"/>
                                        <p:tgtEl>
                                          <p:spTgt spid="85"/>
                                        </p:tgtEl>
                                        <p:attrNameLst>
                                          <p:attrName>ppt_h</p:attrName>
                                        </p:attrNameLst>
                                      </p:cBhvr>
                                      <p:tavLst>
                                        <p:tav tm="0">
                                          <p:val>
                                            <p:fltVal val="0"/>
                                          </p:val>
                                        </p:tav>
                                        <p:tav tm="100000">
                                          <p:val>
                                            <p:strVal val="#ppt_h"/>
                                          </p:val>
                                        </p:tav>
                                      </p:tavLst>
                                    </p:anim>
                                    <p:animEffect transition="in" filter="fade">
                                      <p:cBhvr>
                                        <p:cTn id="88" dur="500"/>
                                        <p:tgtEl>
                                          <p:spTgt spid="85"/>
                                        </p:tgtEl>
                                      </p:cBhvr>
                                    </p:animEffect>
                                    <p:anim calcmode="lin" valueType="num">
                                      <p:cBhvr>
                                        <p:cTn id="89" dur="500" fill="hold"/>
                                        <p:tgtEl>
                                          <p:spTgt spid="85"/>
                                        </p:tgtEl>
                                        <p:attrNameLst>
                                          <p:attrName>ppt_x</p:attrName>
                                        </p:attrNameLst>
                                      </p:cBhvr>
                                      <p:tavLst>
                                        <p:tav tm="0">
                                          <p:val>
                                            <p:fltVal val="0.5"/>
                                          </p:val>
                                        </p:tav>
                                        <p:tav tm="100000">
                                          <p:val>
                                            <p:strVal val="#ppt_x"/>
                                          </p:val>
                                        </p:tav>
                                      </p:tavLst>
                                    </p:anim>
                                    <p:anim calcmode="lin" valueType="num">
                                      <p:cBhvr>
                                        <p:cTn id="90" dur="500" fill="hold"/>
                                        <p:tgtEl>
                                          <p:spTgt spid="85"/>
                                        </p:tgtEl>
                                        <p:attrNameLst>
                                          <p:attrName>ppt_y</p:attrName>
                                        </p:attrNameLst>
                                      </p:cBhvr>
                                      <p:tavLst>
                                        <p:tav tm="0">
                                          <p:val>
                                            <p:fltVal val="0.5"/>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499"/>
                                          </p:stCondLst>
                                        </p:cTn>
                                        <p:tgtEl>
                                          <p:spTgt spid="8305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830513"/>
                                        </p:tgtEl>
                                      </p:cBhvr>
                                    </p:animEffect>
                                    <p:set>
                                      <p:cBhvr>
                                        <p:cTn id="97" dur="1" fill="hold">
                                          <p:stCondLst>
                                            <p:cond delay="499"/>
                                          </p:stCondLst>
                                        </p:cTn>
                                        <p:tgtEl>
                                          <p:spTgt spid="83051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86"/>
                                        </p:tgtEl>
                                      </p:cBhvr>
                                    </p:animEffect>
                                    <p:set>
                                      <p:cBhvr>
                                        <p:cTn id="100" dur="1" fill="hold">
                                          <p:stCondLst>
                                            <p:cond delay="499"/>
                                          </p:stCondLst>
                                        </p:cTn>
                                        <p:tgtEl>
                                          <p:spTgt spid="86"/>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499"/>
                                          </p:stCondLst>
                                        </p:cTn>
                                        <p:tgtEl>
                                          <p:spTgt spid="830527"/>
                                        </p:tgtEl>
                                        <p:attrNameLst>
                                          <p:attrName>style.visibility</p:attrName>
                                        </p:attrNameLst>
                                      </p:cBhvr>
                                      <p:to>
                                        <p:strVal val="hidden"/>
                                      </p:to>
                                    </p:set>
                                  </p:childTnLst>
                                </p:cTn>
                              </p:par>
                            </p:childTnLst>
                          </p:cTn>
                        </p:par>
                        <p:par>
                          <p:cTn id="103" fill="hold">
                            <p:stCondLst>
                              <p:cond delay="500"/>
                            </p:stCondLst>
                            <p:childTnLst>
                              <p:par>
                                <p:cTn id="104" presetID="2" presetClass="entr" presetSubtype="4" fill="hold" grpId="0" nodeType="afterEffect">
                                  <p:stCondLst>
                                    <p:cond delay="0"/>
                                  </p:stCondLst>
                                  <p:childTnLst>
                                    <p:set>
                                      <p:cBhvr>
                                        <p:cTn id="105" dur="1" fill="hold">
                                          <p:stCondLst>
                                            <p:cond delay="0"/>
                                          </p:stCondLst>
                                        </p:cTn>
                                        <p:tgtEl>
                                          <p:spTgt spid="830516"/>
                                        </p:tgtEl>
                                        <p:attrNameLst>
                                          <p:attrName>style.visibility</p:attrName>
                                        </p:attrNameLst>
                                      </p:cBhvr>
                                      <p:to>
                                        <p:strVal val="visible"/>
                                      </p:to>
                                    </p:set>
                                    <p:anim calcmode="lin" valueType="num">
                                      <p:cBhvr additive="base">
                                        <p:cTn id="106" dur="500" fill="hold"/>
                                        <p:tgtEl>
                                          <p:spTgt spid="830516"/>
                                        </p:tgtEl>
                                        <p:attrNameLst>
                                          <p:attrName>ppt_x</p:attrName>
                                        </p:attrNameLst>
                                      </p:cBhvr>
                                      <p:tavLst>
                                        <p:tav tm="0">
                                          <p:val>
                                            <p:strVal val="#ppt_x"/>
                                          </p:val>
                                        </p:tav>
                                        <p:tav tm="100000">
                                          <p:val>
                                            <p:strVal val="#ppt_x"/>
                                          </p:val>
                                        </p:tav>
                                      </p:tavLst>
                                    </p:anim>
                                    <p:anim calcmode="lin" valueType="num">
                                      <p:cBhvr additive="base">
                                        <p:cTn id="107" dur="500" fill="hold"/>
                                        <p:tgtEl>
                                          <p:spTgt spid="830516"/>
                                        </p:tgtEl>
                                        <p:attrNameLst>
                                          <p:attrName>ppt_y</p:attrName>
                                        </p:attrNameLst>
                                      </p:cBhvr>
                                      <p:tavLst>
                                        <p:tav tm="0">
                                          <p:val>
                                            <p:strVal val="1+#ppt_h/2"/>
                                          </p:val>
                                        </p:tav>
                                        <p:tav tm="100000">
                                          <p:val>
                                            <p:strVal val="#ppt_y"/>
                                          </p:val>
                                        </p:tav>
                                      </p:tavLst>
                                    </p:anim>
                                  </p:childTnLst>
                                </p:cTn>
                              </p:par>
                              <p:par>
                                <p:cTn id="108" presetID="1" presetClass="entr" presetSubtype="0" fill="hold" grpId="0" nodeType="withEffect">
                                  <p:stCondLst>
                                    <p:cond delay="0"/>
                                  </p:stCondLst>
                                  <p:childTnLst>
                                    <p:set>
                                      <p:cBhvr>
                                        <p:cTn id="109" dur="1" fill="hold">
                                          <p:stCondLst>
                                            <p:cond delay="0"/>
                                          </p:stCondLst>
                                        </p:cTn>
                                        <p:tgtEl>
                                          <p:spTgt spid="830528"/>
                                        </p:tgtEl>
                                        <p:attrNameLst>
                                          <p:attrName>style.visibility</p:attrName>
                                        </p:attrNameLst>
                                      </p:cBhvr>
                                      <p:to>
                                        <p:strVal val="visible"/>
                                      </p:to>
                                    </p:set>
                                  </p:childTnLst>
                                </p:cTn>
                              </p:par>
                            </p:childTnLst>
                          </p:cTn>
                        </p:par>
                        <p:par>
                          <p:cTn id="110" fill="hold">
                            <p:stCondLst>
                              <p:cond delay="1000"/>
                            </p:stCondLst>
                            <p:childTnLst>
                              <p:par>
                                <p:cTn id="111" presetID="22" presetClass="entr" presetSubtype="4" fill="hold" grpId="0" nodeType="afterEffect">
                                  <p:stCondLst>
                                    <p:cond delay="0"/>
                                  </p:stCondLst>
                                  <p:childTnLst>
                                    <p:set>
                                      <p:cBhvr>
                                        <p:cTn id="112" dur="1" fill="hold">
                                          <p:stCondLst>
                                            <p:cond delay="0"/>
                                          </p:stCondLst>
                                        </p:cTn>
                                        <p:tgtEl>
                                          <p:spTgt spid="830517"/>
                                        </p:tgtEl>
                                        <p:attrNameLst>
                                          <p:attrName>style.visibility</p:attrName>
                                        </p:attrNameLst>
                                      </p:cBhvr>
                                      <p:to>
                                        <p:strVal val="visible"/>
                                      </p:to>
                                    </p:set>
                                    <p:animEffect transition="in" filter="wipe(down)">
                                      <p:cBhvr>
                                        <p:cTn id="113" dur="500"/>
                                        <p:tgtEl>
                                          <p:spTgt spid="830517"/>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830529"/>
                                        </p:tgtEl>
                                        <p:attrNameLst>
                                          <p:attrName>style.visibility</p:attrName>
                                        </p:attrNameLst>
                                      </p:cBhvr>
                                      <p:to>
                                        <p:strVal val="visible"/>
                                      </p:to>
                                    </p:set>
                                    <p:animEffect transition="in" filter="wipe(left)">
                                      <p:cBhvr>
                                        <p:cTn id="116" dur="500"/>
                                        <p:tgtEl>
                                          <p:spTgt spid="830529"/>
                                        </p:tgtEl>
                                      </p:cBhvr>
                                    </p:animEffect>
                                  </p:childTnLst>
                                </p:cTn>
                              </p:par>
                            </p:childTnLst>
                          </p:cTn>
                        </p:par>
                        <p:par>
                          <p:cTn id="117" fill="hold">
                            <p:stCondLst>
                              <p:cond delay="1500"/>
                            </p:stCondLst>
                            <p:childTnLst>
                              <p:par>
                                <p:cTn id="118" presetID="22" presetClass="entr" presetSubtype="8" fill="hold" grpId="0" nodeType="afterEffect">
                                  <p:stCondLst>
                                    <p:cond delay="0"/>
                                  </p:stCondLst>
                                  <p:childTnLst>
                                    <p:set>
                                      <p:cBhvr>
                                        <p:cTn id="119" dur="1" fill="hold">
                                          <p:stCondLst>
                                            <p:cond delay="0"/>
                                          </p:stCondLst>
                                        </p:cTn>
                                        <p:tgtEl>
                                          <p:spTgt spid="830530"/>
                                        </p:tgtEl>
                                        <p:attrNameLst>
                                          <p:attrName>style.visibility</p:attrName>
                                        </p:attrNameLst>
                                      </p:cBhvr>
                                      <p:to>
                                        <p:strVal val="visible"/>
                                      </p:to>
                                    </p:set>
                                    <p:animEffect transition="in" filter="wipe(left)">
                                      <p:cBhvr>
                                        <p:cTn id="120" dur="500"/>
                                        <p:tgtEl>
                                          <p:spTgt spid="830530"/>
                                        </p:tgtEl>
                                      </p:cBhvr>
                                    </p:animEffect>
                                  </p:childTnLst>
                                </p:cTn>
                              </p:par>
                            </p:childTnLst>
                          </p:cTn>
                        </p:par>
                      </p:childTnLst>
                    </p:cTn>
                  </p:par>
                  <p:par>
                    <p:cTn id="121" fill="hold">
                      <p:stCondLst>
                        <p:cond delay="indefinite"/>
                      </p:stCondLst>
                      <p:childTnLst>
                        <p:par>
                          <p:cTn id="122" fill="hold">
                            <p:stCondLst>
                              <p:cond delay="0"/>
                            </p:stCondLst>
                            <p:childTnLst>
                              <p:par>
                                <p:cTn id="123" presetID="55" presetClass="entr" presetSubtype="0" fill="hold" nodeType="clickEffect">
                                  <p:stCondLst>
                                    <p:cond delay="0"/>
                                  </p:stCondLst>
                                  <p:childTnLst>
                                    <p:set>
                                      <p:cBhvr>
                                        <p:cTn id="124" dur="1" fill="hold">
                                          <p:stCondLst>
                                            <p:cond delay="0"/>
                                          </p:stCondLst>
                                        </p:cTn>
                                        <p:tgtEl>
                                          <p:spTgt spid="830523"/>
                                        </p:tgtEl>
                                        <p:attrNameLst>
                                          <p:attrName>style.visibility</p:attrName>
                                        </p:attrNameLst>
                                      </p:cBhvr>
                                      <p:to>
                                        <p:strVal val="visible"/>
                                      </p:to>
                                    </p:set>
                                    <p:anim calcmode="lin" valueType="num">
                                      <p:cBhvr>
                                        <p:cTn id="125" dur="1000" fill="hold"/>
                                        <p:tgtEl>
                                          <p:spTgt spid="830523"/>
                                        </p:tgtEl>
                                        <p:attrNameLst>
                                          <p:attrName>ppt_w</p:attrName>
                                        </p:attrNameLst>
                                      </p:cBhvr>
                                      <p:tavLst>
                                        <p:tav tm="0">
                                          <p:val>
                                            <p:strVal val="#ppt_w*0.70"/>
                                          </p:val>
                                        </p:tav>
                                        <p:tav tm="100000">
                                          <p:val>
                                            <p:strVal val="#ppt_w"/>
                                          </p:val>
                                        </p:tav>
                                      </p:tavLst>
                                    </p:anim>
                                    <p:anim calcmode="lin" valueType="num">
                                      <p:cBhvr>
                                        <p:cTn id="126" dur="1000" fill="hold"/>
                                        <p:tgtEl>
                                          <p:spTgt spid="830523"/>
                                        </p:tgtEl>
                                        <p:attrNameLst>
                                          <p:attrName>ppt_h</p:attrName>
                                        </p:attrNameLst>
                                      </p:cBhvr>
                                      <p:tavLst>
                                        <p:tav tm="0">
                                          <p:val>
                                            <p:strVal val="#ppt_h"/>
                                          </p:val>
                                        </p:tav>
                                        <p:tav tm="100000">
                                          <p:val>
                                            <p:strVal val="#ppt_h"/>
                                          </p:val>
                                        </p:tav>
                                      </p:tavLst>
                                    </p:anim>
                                    <p:animEffect transition="in" filter="fade">
                                      <p:cBhvr>
                                        <p:cTn id="127" dur="1000"/>
                                        <p:tgtEl>
                                          <p:spTgt spid="830523"/>
                                        </p:tgtEl>
                                      </p:cBhvr>
                                    </p:animEffect>
                                  </p:childTnLst>
                                </p:cTn>
                              </p:par>
                            </p:childTnLst>
                          </p:cTn>
                        </p:par>
                        <p:par>
                          <p:cTn id="128" fill="hold">
                            <p:stCondLst>
                              <p:cond delay="1000"/>
                            </p:stCondLst>
                            <p:childTnLst>
                              <p:par>
                                <p:cTn id="129" presetID="31" presetClass="entr" presetSubtype="0" fill="hold" grpId="0" nodeType="afterEffect">
                                  <p:stCondLst>
                                    <p:cond delay="0"/>
                                  </p:stCondLst>
                                  <p:childTnLst>
                                    <p:set>
                                      <p:cBhvr>
                                        <p:cTn id="130" dur="1" fill="hold">
                                          <p:stCondLst>
                                            <p:cond delay="0"/>
                                          </p:stCondLst>
                                        </p:cTn>
                                        <p:tgtEl>
                                          <p:spTgt spid="2"/>
                                        </p:tgtEl>
                                        <p:attrNameLst>
                                          <p:attrName>style.visibility</p:attrName>
                                        </p:attrNameLst>
                                      </p:cBhvr>
                                      <p:to>
                                        <p:strVal val="visible"/>
                                      </p:to>
                                    </p:set>
                                    <p:anim calcmode="lin" valueType="num">
                                      <p:cBhvr>
                                        <p:cTn id="131" dur="1000" fill="hold"/>
                                        <p:tgtEl>
                                          <p:spTgt spid="2"/>
                                        </p:tgtEl>
                                        <p:attrNameLst>
                                          <p:attrName>ppt_w</p:attrName>
                                        </p:attrNameLst>
                                      </p:cBhvr>
                                      <p:tavLst>
                                        <p:tav tm="0">
                                          <p:val>
                                            <p:fltVal val="0"/>
                                          </p:val>
                                        </p:tav>
                                        <p:tav tm="100000">
                                          <p:val>
                                            <p:strVal val="#ppt_w"/>
                                          </p:val>
                                        </p:tav>
                                      </p:tavLst>
                                    </p:anim>
                                    <p:anim calcmode="lin" valueType="num">
                                      <p:cBhvr>
                                        <p:cTn id="132" dur="1000" fill="hold"/>
                                        <p:tgtEl>
                                          <p:spTgt spid="2"/>
                                        </p:tgtEl>
                                        <p:attrNameLst>
                                          <p:attrName>ppt_h</p:attrName>
                                        </p:attrNameLst>
                                      </p:cBhvr>
                                      <p:tavLst>
                                        <p:tav tm="0">
                                          <p:val>
                                            <p:fltVal val="0"/>
                                          </p:val>
                                        </p:tav>
                                        <p:tav tm="100000">
                                          <p:val>
                                            <p:strVal val="#ppt_h"/>
                                          </p:val>
                                        </p:tav>
                                      </p:tavLst>
                                    </p:anim>
                                    <p:anim calcmode="lin" valueType="num">
                                      <p:cBhvr>
                                        <p:cTn id="133" dur="1000" fill="hold"/>
                                        <p:tgtEl>
                                          <p:spTgt spid="2"/>
                                        </p:tgtEl>
                                        <p:attrNameLst>
                                          <p:attrName>style.rotation</p:attrName>
                                        </p:attrNameLst>
                                      </p:cBhvr>
                                      <p:tavLst>
                                        <p:tav tm="0">
                                          <p:val>
                                            <p:fltVal val="90"/>
                                          </p:val>
                                        </p:tav>
                                        <p:tav tm="100000">
                                          <p:val>
                                            <p:fltVal val="0"/>
                                          </p:val>
                                        </p:tav>
                                      </p:tavLst>
                                    </p:anim>
                                    <p:animEffect transition="in" filter="fade">
                                      <p:cBhvr>
                                        <p:cTn id="13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0507" grpId="0" animBg="1"/>
      <p:bldP spid="830508" grpId="0" animBg="1"/>
      <p:bldP spid="830509" grpId="0"/>
      <p:bldP spid="830510" grpId="0"/>
      <p:bldP spid="830511" grpId="0" animBg="1"/>
      <p:bldP spid="830512" grpId="0" animBg="1"/>
      <p:bldP spid="830512" grpId="1" animBg="1"/>
      <p:bldP spid="830513" grpId="0" animBg="1"/>
      <p:bldP spid="830513" grpId="1" animBg="1"/>
      <p:bldP spid="830514" grpId="0" animBg="1"/>
      <p:bldP spid="830515" grpId="0"/>
      <p:bldP spid="830516" grpId="0" animBg="1"/>
      <p:bldP spid="830517" grpId="0" animBg="1"/>
      <p:bldP spid="830518" grpId="0" animBg="1"/>
      <p:bldP spid="830527" grpId="0"/>
      <p:bldP spid="830527" grpId="1"/>
      <p:bldP spid="830528" grpId="0"/>
      <p:bldP spid="830529" grpId="0" animBg="1"/>
      <p:bldP spid="830530" grpId="0" animBg="1"/>
      <p:bldP spid="830544" grpId="0"/>
      <p:bldP spid="830544" grpId="1"/>
      <p:bldP spid="2" grpId="0" animBg="1"/>
      <p:bldP spid="86" grpId="0" animBg="1"/>
      <p:bldP spid="86" grpId="1" animBg="1"/>
      <p:bldP spid="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24" y="71439"/>
            <a:ext cx="7572376" cy="965200"/>
          </a:xfr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indent="0"/>
            <a:r>
              <a:rPr lang="en-US" dirty="0"/>
              <a:t>TXV’s control superheat </a:t>
            </a:r>
          </a:p>
        </p:txBody>
      </p:sp>
      <p:sp>
        <p:nvSpPr>
          <p:cNvPr id="10" name="Slide Number Placeholder 9"/>
          <p:cNvSpPr>
            <a:spLocks noGrp="1"/>
          </p:cNvSpPr>
          <p:nvPr>
            <p:ph type="sldNum" sz="quarter" idx="12"/>
          </p:nvPr>
        </p:nvSpPr>
        <p:spPr>
          <a:xfrm>
            <a:off x="8010525" y="6561138"/>
            <a:ext cx="1133475" cy="296862"/>
          </a:xfrm>
          <a:prstGeom prst="rect">
            <a:avLst/>
          </a:prstGeom>
        </p:spPr>
        <p:txBody>
          <a:bodyPr/>
          <a:lstStyle/>
          <a:p>
            <a:fld id="{ED558AE7-9682-4A0C-9194-A2DBBDD05CA4}" type="slidenum">
              <a:rPr lang="en-US" smtClean="0"/>
              <a:pPr/>
              <a:t>9</a:t>
            </a:fld>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600" y="1716030"/>
            <a:ext cx="7010400" cy="4359352"/>
          </a:xfrm>
          <a:prstGeom prst="rect">
            <a:avLst/>
          </a:prstGeom>
        </p:spPr>
      </p:pic>
      <p:grpSp>
        <p:nvGrpSpPr>
          <p:cNvPr id="7" name="Group 6"/>
          <p:cNvGrpSpPr/>
          <p:nvPr/>
        </p:nvGrpSpPr>
        <p:grpSpPr>
          <a:xfrm>
            <a:off x="6072149" y="1127653"/>
            <a:ext cx="2490066" cy="1234547"/>
            <a:chOff x="5539809" y="1490246"/>
            <a:chExt cx="2490066" cy="1234547"/>
          </a:xfrm>
        </p:grpSpPr>
        <p:sp>
          <p:nvSpPr>
            <p:cNvPr id="8" name="Rectangle 7"/>
            <p:cNvSpPr/>
            <p:nvPr/>
          </p:nvSpPr>
          <p:spPr>
            <a:xfrm>
              <a:off x="5972475" y="1490246"/>
              <a:ext cx="2057400" cy="584775"/>
            </a:xfrm>
            <a:prstGeom prst="rect">
              <a:avLst/>
            </a:prstGeom>
          </p:spPr>
          <p:txBody>
            <a:bodyPr wrap="square">
              <a:spAutoFit/>
            </a:bodyPr>
            <a:lstStyle/>
            <a:p>
              <a:r>
                <a:rPr lang="en-US" sz="1600" b="1" dirty="0">
                  <a:solidFill>
                    <a:srgbClr val="0070C0"/>
                  </a:solidFill>
                  <a:latin typeface="+mn-lt"/>
                  <a:cs typeface="Times New Roman" pitchFamily="18" charset="0"/>
                </a:rPr>
                <a:t>Point of Complete </a:t>
              </a:r>
            </a:p>
            <a:p>
              <a:r>
                <a:rPr lang="en-US" sz="1600" b="1" dirty="0">
                  <a:solidFill>
                    <a:srgbClr val="0070C0"/>
                  </a:solidFill>
                  <a:latin typeface="+mn-lt"/>
                  <a:cs typeface="Times New Roman" pitchFamily="18" charset="0"/>
                </a:rPr>
                <a:t>Vaporization</a:t>
              </a:r>
              <a:endParaRPr lang="en-US" sz="1600" dirty="0">
                <a:solidFill>
                  <a:srgbClr val="0070C0"/>
                </a:solidFill>
                <a:latin typeface="+mn-lt"/>
                <a:cs typeface="Times New Roman" pitchFamily="18" charset="0"/>
              </a:endParaRPr>
            </a:p>
          </p:txBody>
        </p:sp>
        <p:cxnSp>
          <p:nvCxnSpPr>
            <p:cNvPr id="9" name="Straight Arrow Connector 8"/>
            <p:cNvCxnSpPr/>
            <p:nvPr/>
          </p:nvCxnSpPr>
          <p:spPr bwMode="auto">
            <a:xfrm flipH="1">
              <a:off x="5539809" y="1905000"/>
              <a:ext cx="485016" cy="819793"/>
            </a:xfrm>
            <a:prstGeom prst="straightConnector1">
              <a:avLst/>
            </a:prstGeom>
            <a:solidFill>
              <a:schemeClr val="accent1"/>
            </a:solidFill>
            <a:ln w="25400" cap="flat" cmpd="sng" algn="ctr">
              <a:solidFill>
                <a:srgbClr val="FF0000"/>
              </a:solidFill>
              <a:prstDash val="solid"/>
              <a:round/>
              <a:headEnd type="none" w="med" len="med"/>
              <a:tailEnd type="triangle" w="lg" len="lg"/>
            </a:ln>
            <a:effectLst/>
          </p:spPr>
        </p:cxnSp>
      </p:grpSp>
      <p:sp>
        <p:nvSpPr>
          <p:cNvPr id="12" name="Rectangle 11"/>
          <p:cNvSpPr/>
          <p:nvPr/>
        </p:nvSpPr>
        <p:spPr>
          <a:xfrm>
            <a:off x="4114800" y="5486400"/>
            <a:ext cx="2819400" cy="338554"/>
          </a:xfrm>
          <a:prstGeom prst="rect">
            <a:avLst/>
          </a:prstGeom>
        </p:spPr>
        <p:txBody>
          <a:bodyPr wrap="square">
            <a:spAutoFit/>
          </a:bodyPr>
          <a:lstStyle/>
          <a:p>
            <a:pPr algn="ctr"/>
            <a:r>
              <a:rPr lang="en-US" sz="1600" b="1" dirty="0">
                <a:solidFill>
                  <a:srgbClr val="0070C0"/>
                </a:solidFill>
                <a:latin typeface="+mn-lt"/>
                <a:cs typeface="Times New Roman" pitchFamily="18" charset="0"/>
              </a:rPr>
              <a:t>Saturated Refrigerant</a:t>
            </a:r>
            <a:endParaRPr lang="en-US" sz="1600" dirty="0">
              <a:solidFill>
                <a:srgbClr val="0070C0"/>
              </a:solidFill>
              <a:latin typeface="+mn-lt"/>
              <a:cs typeface="Times New Roman" pitchFamily="18" charset="0"/>
            </a:endParaRPr>
          </a:p>
        </p:txBody>
      </p:sp>
      <p:sp>
        <p:nvSpPr>
          <p:cNvPr id="13" name="Rectangle 12"/>
          <p:cNvSpPr/>
          <p:nvPr/>
        </p:nvSpPr>
        <p:spPr>
          <a:xfrm>
            <a:off x="533400" y="4778943"/>
            <a:ext cx="1766236" cy="338554"/>
          </a:xfrm>
          <a:prstGeom prst="rect">
            <a:avLst/>
          </a:prstGeom>
        </p:spPr>
        <p:txBody>
          <a:bodyPr wrap="square">
            <a:spAutoFit/>
          </a:bodyPr>
          <a:lstStyle/>
          <a:p>
            <a:pPr algn="ctr"/>
            <a:r>
              <a:rPr lang="en-US" sz="1600" b="1" dirty="0">
                <a:solidFill>
                  <a:srgbClr val="0070C0"/>
                </a:solidFill>
                <a:latin typeface="+mn-lt"/>
                <a:cs typeface="Times New Roman" pitchFamily="18" charset="0"/>
              </a:rPr>
              <a:t>Liquid Line</a:t>
            </a:r>
            <a:endParaRPr lang="en-US" sz="1600" dirty="0">
              <a:solidFill>
                <a:srgbClr val="0070C0"/>
              </a:solidFill>
              <a:latin typeface="+mn-lt"/>
              <a:cs typeface="Times New Roman" pitchFamily="18" charset="0"/>
            </a:endParaRPr>
          </a:p>
        </p:txBody>
      </p:sp>
      <p:grpSp>
        <p:nvGrpSpPr>
          <p:cNvPr id="5" name="Group 4"/>
          <p:cNvGrpSpPr/>
          <p:nvPr/>
        </p:nvGrpSpPr>
        <p:grpSpPr>
          <a:xfrm>
            <a:off x="7162801" y="2362200"/>
            <a:ext cx="1981199" cy="983397"/>
            <a:chOff x="7162801" y="2362200"/>
            <a:chExt cx="1981199" cy="983397"/>
          </a:xfrm>
        </p:grpSpPr>
        <p:sp>
          <p:nvSpPr>
            <p:cNvPr id="11" name="Rectangle 10"/>
            <p:cNvSpPr/>
            <p:nvPr/>
          </p:nvSpPr>
          <p:spPr>
            <a:xfrm>
              <a:off x="7581499" y="2514600"/>
              <a:ext cx="1562501" cy="830997"/>
            </a:xfrm>
            <a:prstGeom prst="rect">
              <a:avLst/>
            </a:prstGeom>
          </p:spPr>
          <p:txBody>
            <a:bodyPr wrap="square">
              <a:spAutoFit/>
            </a:bodyPr>
            <a:lstStyle/>
            <a:p>
              <a:pPr algn="ctr"/>
              <a:r>
                <a:rPr lang="en-US" sz="1600" b="1" dirty="0">
                  <a:solidFill>
                    <a:srgbClr val="0070C0"/>
                  </a:solidFill>
                  <a:latin typeface="+mn-lt"/>
                  <a:cs typeface="Times New Roman" pitchFamily="18" charset="0"/>
                </a:rPr>
                <a:t>Superheated Suction</a:t>
              </a:r>
            </a:p>
            <a:p>
              <a:pPr algn="ctr"/>
              <a:r>
                <a:rPr lang="en-US" sz="1600" b="1" dirty="0">
                  <a:solidFill>
                    <a:srgbClr val="0070C0"/>
                  </a:solidFill>
                  <a:latin typeface="+mn-lt"/>
                  <a:cs typeface="Times New Roman" pitchFamily="18" charset="0"/>
                </a:rPr>
                <a:t>Vaporization</a:t>
              </a:r>
              <a:endParaRPr lang="en-US" sz="1600" dirty="0">
                <a:solidFill>
                  <a:srgbClr val="0070C0"/>
                </a:solidFill>
                <a:latin typeface="+mn-lt"/>
                <a:cs typeface="Times New Roman" pitchFamily="18" charset="0"/>
              </a:endParaRPr>
            </a:p>
          </p:txBody>
        </p:sp>
        <p:cxnSp>
          <p:nvCxnSpPr>
            <p:cNvPr id="14" name="Straight Arrow Connector 13"/>
            <p:cNvCxnSpPr/>
            <p:nvPr/>
          </p:nvCxnSpPr>
          <p:spPr bwMode="auto">
            <a:xfrm flipH="1" flipV="1">
              <a:off x="7162801" y="2362200"/>
              <a:ext cx="533399" cy="342900"/>
            </a:xfrm>
            <a:prstGeom prst="straightConnector1">
              <a:avLst/>
            </a:prstGeom>
            <a:solidFill>
              <a:schemeClr val="accent1"/>
            </a:solidFill>
            <a:ln w="25400" cap="flat" cmpd="sng" algn="ctr">
              <a:solidFill>
                <a:srgbClr val="FF0000"/>
              </a:solidFill>
              <a:prstDash val="solid"/>
              <a:round/>
              <a:headEnd type="none" w="med" len="med"/>
              <a:tailEnd type="triangle" w="lg" len="lg"/>
            </a:ln>
            <a:effectLst/>
          </p:spPr>
        </p:cxnSp>
      </p:grpSp>
      <p:sp>
        <p:nvSpPr>
          <p:cNvPr id="6" name="Right Arrow 5"/>
          <p:cNvSpPr/>
          <p:nvPr/>
        </p:nvSpPr>
        <p:spPr bwMode="auto">
          <a:xfrm>
            <a:off x="682171" y="5165122"/>
            <a:ext cx="420915" cy="209246"/>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274320" tIns="137160" rIns="91440" bIns="41275" numCol="1" rtlCol="0" anchor="ctr"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a:endParaRPr>
          </a:p>
        </p:txBody>
      </p:sp>
    </p:spTree>
    <p:extLst>
      <p:ext uri="{BB962C8B-B14F-4D97-AF65-F5344CB8AC3E}">
        <p14:creationId xmlns:p14="http://schemas.microsoft.com/office/powerpoint/2010/main" val="1777260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0-#ppt_w/2"/>
                                          </p:val>
                                        </p:tav>
                                        <p:tav tm="100000">
                                          <p:val>
                                            <p:strVal val="#ppt_x"/>
                                          </p:val>
                                        </p:tav>
                                      </p:tavLst>
                                    </p:anim>
                                    <p:anim calcmode="lin" valueType="num">
                                      <p:cBhvr additive="base">
                                        <p:cTn id="11" dur="500" fill="hold"/>
                                        <p:tgtEl>
                                          <p:spTgt spid="6"/>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63" presetClass="path" presetSubtype="0" accel="50000" decel="50000" fill="hold" grpId="1" nodeType="afterEffect">
                                  <p:stCondLst>
                                    <p:cond delay="0"/>
                                  </p:stCondLst>
                                  <p:childTnLst>
                                    <p:animMotion origin="layout" path="M 5.55556E-7 2.96296E-6 L 0.15625 2.96296E-6 " pathEditMode="relative" rAng="0" ptsTypes="AA">
                                      <p:cBhvr>
                                        <p:cTn id="14" dur="2000" fill="hold"/>
                                        <p:tgtEl>
                                          <p:spTgt spid="6"/>
                                        </p:tgtEl>
                                        <p:attrNameLst>
                                          <p:attrName>ppt_x</p:attrName>
                                          <p:attrName>ppt_y</p:attrName>
                                        </p:attrNameLst>
                                      </p:cBhvr>
                                      <p:rCtr x="7813" y="0"/>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6" grpId="0" animBg="1"/>
      <p:bldP spid="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010"/>
  <p:tag name="ARTICULATE_PROJECT_CHECK" val="0"/>
  <p:tag name="LMS_PUBLISH" val="No"/>
  <p:tag name="ARTICULATE_TEMPLATE" val="Corporate Communications"/>
  <p:tag name="PLAYERLOGOHEIGHT" val="49"/>
  <p:tag name="PLAYERLOGOWIDTH" val="128"/>
  <p:tag name="PRESENTER_PREVIEW_MODE" val="0"/>
  <p:tag name="ARTICULATE_PRESENTER_VERSION" val="6"/>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a0b8b6d1-5d3a-4272-b983-f627dc150354"/>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3c18ebde-11f9-44ca-bad5-7639e272aff2"/>
</p:tagLst>
</file>

<file path=ppt/theme/theme1.xml><?xml version="1.0" encoding="utf-8"?>
<a:theme xmlns:a="http://schemas.openxmlformats.org/drawingml/2006/main" name="1_Parker Blue_AHRI_2014">
  <a:themeElements>
    <a:clrScheme name="Parker Corporate">
      <a:dk1>
        <a:srgbClr val="000000"/>
      </a:dk1>
      <a:lt1>
        <a:srgbClr val="FFFFFF"/>
      </a:lt1>
      <a:dk2>
        <a:srgbClr val="121F9F"/>
      </a:dk2>
      <a:lt2>
        <a:srgbClr val="999999"/>
      </a:lt2>
      <a:accent1>
        <a:srgbClr val="FFB91D"/>
      </a:accent1>
      <a:accent2>
        <a:srgbClr val="001342"/>
      </a:accent2>
      <a:accent3>
        <a:srgbClr val="696055"/>
      </a:accent3>
      <a:accent4>
        <a:srgbClr val="FDD880"/>
      </a:accent4>
      <a:accent5>
        <a:srgbClr val="A5A095"/>
      </a:accent5>
      <a:accent6>
        <a:srgbClr val="BFCCDD"/>
      </a:accent6>
      <a:hlink>
        <a:srgbClr val="0076CC"/>
      </a:hlink>
      <a:folHlink>
        <a:srgbClr val="FF66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1"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4400" b="1" i="1" u="none" strike="noStrike" cap="none" normalizeH="0" baseline="0" smtClean="0">
            <a:ln>
              <a:noFill/>
            </a:ln>
            <a:solidFill>
              <a:schemeClr val="tx2"/>
            </a:solidFill>
            <a:effectLst>
              <a:outerShdw blurRad="38100" dist="38100" dir="2700000" algn="tl">
                <a:srgbClr val="000000">
                  <a:alpha val="43137"/>
                </a:srgbClr>
              </a:outerShdw>
            </a:effectLst>
            <a:latin typeface="Arial" charset="0"/>
          </a:defRPr>
        </a:defPPr>
      </a:lstStyle>
    </a:lnDef>
  </a:objectDefaults>
  <a:extraClrSchemeLst>
    <a:extraClrScheme>
      <a:clrScheme name="Blank 1">
        <a:dk1>
          <a:srgbClr val="000000"/>
        </a:dk1>
        <a:lt1>
          <a:srgbClr val="FFFFFF"/>
        </a:lt1>
        <a:dk2>
          <a:srgbClr val="070C3C"/>
        </a:dk2>
        <a:lt2>
          <a:srgbClr val="999999"/>
        </a:lt2>
        <a:accent1>
          <a:srgbClr val="8C7B70"/>
        </a:accent1>
        <a:accent2>
          <a:srgbClr val="00A3F0"/>
        </a:accent2>
        <a:accent3>
          <a:srgbClr val="FFFFFF"/>
        </a:accent3>
        <a:accent4>
          <a:srgbClr val="000000"/>
        </a:accent4>
        <a:accent5>
          <a:srgbClr val="C5BFBB"/>
        </a:accent5>
        <a:accent6>
          <a:srgbClr val="0093D9"/>
        </a:accent6>
        <a:hlink>
          <a:srgbClr val="FF660F"/>
        </a:hlink>
        <a:folHlink>
          <a:srgbClr val="0070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Parker Gold 2011</Template>
  <TotalTime>24594</TotalTime>
  <Words>3127</Words>
  <Application>Microsoft Office PowerPoint</Application>
  <PresentationFormat>On-screen Show (4:3)</PresentationFormat>
  <Paragraphs>655</Paragraphs>
  <Slides>41</Slides>
  <Notes>23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Calibri</vt:lpstr>
      <vt:lpstr>DINOT-Medium</vt:lpstr>
      <vt:lpstr>Lucida Handwriting</vt:lpstr>
      <vt:lpstr>DINOT-Black</vt:lpstr>
      <vt:lpstr>Wingdings 3</vt:lpstr>
      <vt:lpstr>Arial Rounded MT Bold</vt:lpstr>
      <vt:lpstr>Gill Sans MT</vt:lpstr>
      <vt:lpstr>Arial</vt:lpstr>
      <vt:lpstr>Times</vt:lpstr>
      <vt:lpstr>Times New Roman</vt:lpstr>
      <vt:lpstr>DINOT-Regular</vt:lpstr>
      <vt:lpstr>HelveticaNeueLT Std</vt:lpstr>
      <vt:lpstr>Wingdings</vt:lpstr>
      <vt:lpstr>1_Parker Blue_AHRI_2014</vt:lpstr>
      <vt:lpstr>Thermostatic Expansion Valves</vt:lpstr>
      <vt:lpstr>Today’s Topics</vt:lpstr>
      <vt:lpstr>Parker History</vt:lpstr>
      <vt:lpstr>Parker Overview</vt:lpstr>
      <vt:lpstr>Parker – Sporlan Division</vt:lpstr>
      <vt:lpstr>13 SEER</vt:lpstr>
      <vt:lpstr>Saturation Chart</vt:lpstr>
      <vt:lpstr>Temperature - Pressure Graph</vt:lpstr>
      <vt:lpstr>TXV’s control superheat </vt:lpstr>
      <vt:lpstr>Measuring Superheat </vt:lpstr>
      <vt:lpstr>Heat Transfer</vt:lpstr>
      <vt:lpstr>System Performance</vt:lpstr>
      <vt:lpstr>Thermostatic . . .</vt:lpstr>
      <vt:lpstr>Expansion Valve Anatomy</vt:lpstr>
      <vt:lpstr>Balancing the Forces</vt:lpstr>
      <vt:lpstr>Balance Port Construction</vt:lpstr>
      <vt:lpstr>Balanced Port Expansion Valve</vt:lpstr>
      <vt:lpstr>Evaporator Load Increases</vt:lpstr>
      <vt:lpstr>Evaporator Load Decreases</vt:lpstr>
      <vt:lpstr>Thermal Bulb Charge - Type</vt:lpstr>
      <vt:lpstr>MOP Operating Function</vt:lpstr>
      <vt:lpstr>MOP “Ballast” Function</vt:lpstr>
      <vt:lpstr>Bulb Response</vt:lpstr>
      <vt:lpstr>Operating Superheat Variation</vt:lpstr>
      <vt:lpstr>Select a Valve</vt:lpstr>
      <vt:lpstr>Parker TXV’s</vt:lpstr>
      <vt:lpstr> Residential AC TXV Kit Air Conditioning and Heat Pump</vt:lpstr>
      <vt:lpstr>Select a Power Element</vt:lpstr>
      <vt:lpstr>TXV Installation Considerations</vt:lpstr>
      <vt:lpstr>TXV Installation Considerations</vt:lpstr>
      <vt:lpstr>Thermal Bulb</vt:lpstr>
      <vt:lpstr>Thermal Bulb Clamps</vt:lpstr>
      <vt:lpstr>External Equalizer</vt:lpstr>
      <vt:lpstr>Equalizer Line</vt:lpstr>
      <vt:lpstr>TXV Installation Considerations</vt:lpstr>
      <vt:lpstr>TXV Valve Orientation</vt:lpstr>
      <vt:lpstr>TXV Superheat Adjustment</vt:lpstr>
      <vt:lpstr>TXV Troubleshooting</vt:lpstr>
      <vt:lpstr>TXV Troubleshooting</vt:lpstr>
      <vt:lpstr>TXV Troubleshooting</vt:lpstr>
      <vt:lpstr>Thank You</vt:lpstr>
    </vt:vector>
  </TitlesOfParts>
  <Company>Parker Hannifin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Putting the "Thermo" back in Expansion Valves</dc:title>
  <dc:subject>TXV Training</dc:subject>
  <dc:creator>Steve Maxson</dc:creator>
  <cp:lastModifiedBy>Christopher  Morley</cp:lastModifiedBy>
  <cp:revision>641</cp:revision>
  <cp:lastPrinted>2014-03-28T15:50:31Z</cp:lastPrinted>
  <dcterms:created xsi:type="dcterms:W3CDTF">2002-11-20T14:36:34Z</dcterms:created>
  <dcterms:modified xsi:type="dcterms:W3CDTF">2024-09-03T18:14:48Z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TXV Training_2010</vt:lpwstr>
  </property>
  <property fmtid="{D5CDD505-2E9C-101B-9397-08002B2CF9AE}" pid="4" name="ArticulateGUID">
    <vt:lpwstr>976D909E-960D-4B90-A877-5AD44F967D6A</vt:lpwstr>
  </property>
  <property fmtid="{D5CDD505-2E9C-101B-9397-08002B2CF9AE}" pid="5" name="ArticulateProjectFull">
    <vt:lpwstr>G:\TXV Training_HVAC Excellence 2014-1.ppta</vt:lpwstr>
  </property>
</Properties>
</file>