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202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89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70C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89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553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B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762502" y="6630923"/>
            <a:ext cx="811656" cy="146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32376" y="6630923"/>
            <a:ext cx="375285" cy="146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860035" y="6630923"/>
            <a:ext cx="588416" cy="146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38100" y="1056132"/>
            <a:ext cx="9220200" cy="1828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82537" y="201168"/>
            <a:ext cx="1029944" cy="3868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37972" y="641858"/>
            <a:ext cx="623887" cy="1950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37972" y="824738"/>
            <a:ext cx="676998" cy="1950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70C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89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70C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89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89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553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B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762502" y="6630923"/>
            <a:ext cx="811656" cy="1463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32376" y="6630923"/>
            <a:ext cx="375285" cy="146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860035" y="6630923"/>
            <a:ext cx="588416" cy="1463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50619" y="191185"/>
            <a:ext cx="5842761" cy="798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70C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1850" y="1409446"/>
            <a:ext cx="7680299" cy="4699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739" y="6642398"/>
            <a:ext cx="1242060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99143" y="6651911"/>
            <a:ext cx="179070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89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jpg"/><Relationship Id="rId7" Type="http://schemas.openxmlformats.org/officeDocument/2006/relationships/image" Target="../media/image16.jpg"/><Relationship Id="rId12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5.jpg"/><Relationship Id="rId7" Type="http://schemas.openxmlformats.org/officeDocument/2006/relationships/image" Target="../media/image6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67.jpg"/><Relationship Id="rId4" Type="http://schemas.openxmlformats.org/officeDocument/2006/relationships/image" Target="../media/image6.png"/><Relationship Id="rId9" Type="http://schemas.openxmlformats.org/officeDocument/2006/relationships/image" Target="../media/image6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6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5.jp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78.png"/><Relationship Id="rId5" Type="http://schemas.openxmlformats.org/officeDocument/2006/relationships/image" Target="../media/image7.png"/><Relationship Id="rId10" Type="http://schemas.openxmlformats.org/officeDocument/2006/relationships/image" Target="../media/image77.png"/><Relationship Id="rId4" Type="http://schemas.openxmlformats.org/officeDocument/2006/relationships/image" Target="../media/image6.png"/><Relationship Id="rId9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5.jpg"/><Relationship Id="rId7" Type="http://schemas.openxmlformats.org/officeDocument/2006/relationships/image" Target="../media/image81.png"/><Relationship Id="rId12" Type="http://schemas.openxmlformats.org/officeDocument/2006/relationships/image" Target="../media/image8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4.png"/><Relationship Id="rId5" Type="http://schemas.openxmlformats.org/officeDocument/2006/relationships/image" Target="../media/image7.png"/><Relationship Id="rId10" Type="http://schemas.openxmlformats.org/officeDocument/2006/relationships/image" Target="../media/image83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5.jpg"/><Relationship Id="rId7" Type="http://schemas.openxmlformats.org/officeDocument/2006/relationships/image" Target="../media/image8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9.png"/><Relationship Id="rId7" Type="http://schemas.openxmlformats.org/officeDocument/2006/relationships/image" Target="../media/image8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10.png"/><Relationship Id="rId9" Type="http://schemas.openxmlformats.org/officeDocument/2006/relationships/image" Target="../media/image9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5.jpg"/><Relationship Id="rId7" Type="http://schemas.openxmlformats.org/officeDocument/2006/relationships/image" Target="../media/image9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5.jpg"/><Relationship Id="rId7" Type="http://schemas.openxmlformats.org/officeDocument/2006/relationships/image" Target="../media/image9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9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5.jp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jpg"/><Relationship Id="rId18" Type="http://schemas.openxmlformats.org/officeDocument/2006/relationships/image" Target="../media/image35.jpg"/><Relationship Id="rId26" Type="http://schemas.openxmlformats.org/officeDocument/2006/relationships/image" Target="../media/image43.png"/><Relationship Id="rId3" Type="http://schemas.openxmlformats.org/officeDocument/2006/relationships/image" Target="../media/image5.jpg"/><Relationship Id="rId21" Type="http://schemas.openxmlformats.org/officeDocument/2006/relationships/image" Target="../media/image38.jpg"/><Relationship Id="rId7" Type="http://schemas.openxmlformats.org/officeDocument/2006/relationships/image" Target="../media/image24.jpg"/><Relationship Id="rId12" Type="http://schemas.openxmlformats.org/officeDocument/2006/relationships/image" Target="../media/image29.jpg"/><Relationship Id="rId17" Type="http://schemas.openxmlformats.org/officeDocument/2006/relationships/image" Target="../media/image34.jpg"/><Relationship Id="rId25" Type="http://schemas.openxmlformats.org/officeDocument/2006/relationships/image" Target="../media/image42.png"/><Relationship Id="rId2" Type="http://schemas.openxmlformats.org/officeDocument/2006/relationships/image" Target="../media/image4.png"/><Relationship Id="rId16" Type="http://schemas.openxmlformats.org/officeDocument/2006/relationships/image" Target="../media/image33.jpg"/><Relationship Id="rId20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8.jpg"/><Relationship Id="rId24" Type="http://schemas.openxmlformats.org/officeDocument/2006/relationships/image" Target="../media/image41.png"/><Relationship Id="rId5" Type="http://schemas.openxmlformats.org/officeDocument/2006/relationships/image" Target="../media/image7.png"/><Relationship Id="rId15" Type="http://schemas.openxmlformats.org/officeDocument/2006/relationships/image" Target="../media/image32.jpg"/><Relationship Id="rId23" Type="http://schemas.openxmlformats.org/officeDocument/2006/relationships/image" Target="../media/image40.png"/><Relationship Id="rId10" Type="http://schemas.openxmlformats.org/officeDocument/2006/relationships/image" Target="../media/image27.jpg"/><Relationship Id="rId19" Type="http://schemas.openxmlformats.org/officeDocument/2006/relationships/image" Target="../media/image36.png"/><Relationship Id="rId4" Type="http://schemas.openxmlformats.org/officeDocument/2006/relationships/image" Target="../media/image6.png"/><Relationship Id="rId9" Type="http://schemas.openxmlformats.org/officeDocument/2006/relationships/image" Target="../media/image26.png"/><Relationship Id="rId14" Type="http://schemas.openxmlformats.org/officeDocument/2006/relationships/image" Target="../media/image31.jpg"/><Relationship Id="rId22" Type="http://schemas.openxmlformats.org/officeDocument/2006/relationships/image" Target="../media/image39.png"/><Relationship Id="rId27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openxmlformats.org/officeDocument/2006/relationships/image" Target="../media/image4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openxmlformats.org/officeDocument/2006/relationships/image" Target="../media/image50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5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59550"/>
            <a:ext cx="9144000" cy="298450"/>
          </a:xfrm>
          <a:custGeom>
            <a:avLst/>
            <a:gdLst/>
            <a:ahLst/>
            <a:cxnLst/>
            <a:rect l="l" t="t" r="r" b="b"/>
            <a:pathLst>
              <a:path w="9144000" h="298450">
                <a:moveTo>
                  <a:pt x="9144000" y="298446"/>
                </a:moveTo>
                <a:lnTo>
                  <a:pt x="9144000" y="0"/>
                </a:lnTo>
                <a:lnTo>
                  <a:pt x="0" y="0"/>
                </a:lnTo>
                <a:lnTo>
                  <a:pt x="0" y="298446"/>
                </a:lnTo>
                <a:lnTo>
                  <a:pt x="9144000" y="298446"/>
                </a:lnTo>
                <a:close/>
              </a:path>
            </a:pathLst>
          </a:custGeom>
          <a:solidFill>
            <a:srgbClr val="FFB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7675" y="225806"/>
            <a:ext cx="1668526" cy="625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1017" y="1014984"/>
            <a:ext cx="222123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0" i="1" spc="-5" dirty="0">
                <a:solidFill>
                  <a:srgbClr val="000000"/>
                </a:solidFill>
                <a:latin typeface="Arial"/>
                <a:cs typeface="Arial"/>
              </a:rPr>
              <a:t>Parker Hannifin</a:t>
            </a:r>
            <a:r>
              <a:rPr sz="1800" b="0" i="1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i="1" spc="-5" dirty="0">
                <a:solidFill>
                  <a:srgbClr val="000000"/>
                </a:solidFill>
                <a:latin typeface="Arial"/>
                <a:cs typeface="Arial"/>
              </a:rPr>
              <a:t>Corp.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7175" y="6288087"/>
            <a:ext cx="3395726" cy="169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59151" y="149352"/>
            <a:ext cx="6310884" cy="952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6292" y="2866644"/>
            <a:ext cx="5526024" cy="608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66971" y="3651503"/>
            <a:ext cx="4433316" cy="6004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70503" y="1213103"/>
            <a:ext cx="4927981" cy="16115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12184" y="3832225"/>
            <a:ext cx="3789934" cy="15840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09157" y="5809081"/>
            <a:ext cx="392430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B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2550" y="1401825"/>
            <a:ext cx="6191250" cy="5151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92671" y="3772789"/>
            <a:ext cx="115951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Plun</a:t>
            </a:r>
            <a:r>
              <a:rPr sz="2400" b="1" spc="-10" dirty="0">
                <a:latin typeface="Arial"/>
                <a:cs typeface="Arial"/>
              </a:rPr>
              <a:t>g</a:t>
            </a:r>
            <a:r>
              <a:rPr sz="2400" b="1" spc="-5" dirty="0">
                <a:latin typeface="Arial"/>
                <a:cs typeface="Arial"/>
              </a:rPr>
              <a:t>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4210" y="2019934"/>
            <a:ext cx="60134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Coil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77998" y="3716528"/>
            <a:ext cx="1151255" cy="556895"/>
          </a:xfrm>
          <a:custGeom>
            <a:avLst/>
            <a:gdLst/>
            <a:ahLst/>
            <a:cxnLst/>
            <a:rect l="l" t="t" r="r" b="b"/>
            <a:pathLst>
              <a:path w="1151254" h="556895">
                <a:moveTo>
                  <a:pt x="970336" y="487392"/>
                </a:moveTo>
                <a:lnTo>
                  <a:pt x="938149" y="556387"/>
                </a:lnTo>
                <a:lnTo>
                  <a:pt x="1151001" y="550672"/>
                </a:lnTo>
                <a:lnTo>
                  <a:pt x="1107191" y="495427"/>
                </a:lnTo>
                <a:lnTo>
                  <a:pt x="987551" y="495427"/>
                </a:lnTo>
                <a:lnTo>
                  <a:pt x="970336" y="487392"/>
                </a:lnTo>
                <a:close/>
              </a:path>
              <a:path w="1151254" h="556895">
                <a:moveTo>
                  <a:pt x="986453" y="452844"/>
                </a:moveTo>
                <a:lnTo>
                  <a:pt x="970336" y="487392"/>
                </a:lnTo>
                <a:lnTo>
                  <a:pt x="987551" y="495427"/>
                </a:lnTo>
                <a:lnTo>
                  <a:pt x="1003680" y="460883"/>
                </a:lnTo>
                <a:lnTo>
                  <a:pt x="986453" y="452844"/>
                </a:lnTo>
                <a:close/>
              </a:path>
              <a:path w="1151254" h="556895">
                <a:moveTo>
                  <a:pt x="1018666" y="383794"/>
                </a:moveTo>
                <a:lnTo>
                  <a:pt x="986453" y="452844"/>
                </a:lnTo>
                <a:lnTo>
                  <a:pt x="1003680" y="460883"/>
                </a:lnTo>
                <a:lnTo>
                  <a:pt x="987551" y="495427"/>
                </a:lnTo>
                <a:lnTo>
                  <a:pt x="1107191" y="495427"/>
                </a:lnTo>
                <a:lnTo>
                  <a:pt x="1018666" y="383794"/>
                </a:lnTo>
                <a:close/>
              </a:path>
              <a:path w="1151254" h="556895">
                <a:moveTo>
                  <a:pt x="16001" y="0"/>
                </a:moveTo>
                <a:lnTo>
                  <a:pt x="0" y="34544"/>
                </a:lnTo>
                <a:lnTo>
                  <a:pt x="970336" y="487392"/>
                </a:lnTo>
                <a:lnTo>
                  <a:pt x="986453" y="452844"/>
                </a:lnTo>
                <a:lnTo>
                  <a:pt x="16001" y="0"/>
                </a:lnTo>
                <a:close/>
              </a:path>
            </a:pathLst>
          </a:custGeom>
          <a:solidFill>
            <a:srgbClr val="007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96334" y="4572000"/>
            <a:ext cx="189230" cy="612140"/>
          </a:xfrm>
          <a:custGeom>
            <a:avLst/>
            <a:gdLst/>
            <a:ahLst/>
            <a:cxnLst/>
            <a:rect l="l" t="t" r="r" b="b"/>
            <a:pathLst>
              <a:path w="189229" h="612139">
                <a:moveTo>
                  <a:pt x="113357" y="186617"/>
                </a:moveTo>
                <a:lnTo>
                  <a:pt x="75633" y="191332"/>
                </a:lnTo>
                <a:lnTo>
                  <a:pt x="128142" y="612013"/>
                </a:lnTo>
                <a:lnTo>
                  <a:pt x="165988" y="607187"/>
                </a:lnTo>
                <a:lnTo>
                  <a:pt x="113357" y="186617"/>
                </a:lnTo>
                <a:close/>
              </a:path>
              <a:path w="189229" h="612139">
                <a:moveTo>
                  <a:pt x="70865" y="0"/>
                </a:moveTo>
                <a:lnTo>
                  <a:pt x="0" y="200787"/>
                </a:lnTo>
                <a:lnTo>
                  <a:pt x="75633" y="191332"/>
                </a:lnTo>
                <a:lnTo>
                  <a:pt x="73278" y="172466"/>
                </a:lnTo>
                <a:lnTo>
                  <a:pt x="110998" y="167767"/>
                </a:lnTo>
                <a:lnTo>
                  <a:pt x="182710" y="167767"/>
                </a:lnTo>
                <a:lnTo>
                  <a:pt x="70865" y="0"/>
                </a:lnTo>
                <a:close/>
              </a:path>
              <a:path w="189229" h="612139">
                <a:moveTo>
                  <a:pt x="110998" y="167767"/>
                </a:moveTo>
                <a:lnTo>
                  <a:pt x="73278" y="172466"/>
                </a:lnTo>
                <a:lnTo>
                  <a:pt x="75633" y="191332"/>
                </a:lnTo>
                <a:lnTo>
                  <a:pt x="113357" y="186617"/>
                </a:lnTo>
                <a:lnTo>
                  <a:pt x="110998" y="167767"/>
                </a:lnTo>
                <a:close/>
              </a:path>
              <a:path w="189229" h="612139">
                <a:moveTo>
                  <a:pt x="182710" y="167767"/>
                </a:moveTo>
                <a:lnTo>
                  <a:pt x="110998" y="167767"/>
                </a:lnTo>
                <a:lnTo>
                  <a:pt x="113357" y="186617"/>
                </a:lnTo>
                <a:lnTo>
                  <a:pt x="188975" y="177164"/>
                </a:lnTo>
                <a:lnTo>
                  <a:pt x="182710" y="167767"/>
                </a:lnTo>
                <a:close/>
              </a:path>
            </a:pathLst>
          </a:custGeom>
          <a:solidFill>
            <a:srgbClr val="007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600" y="4572000"/>
            <a:ext cx="1228090" cy="626745"/>
          </a:xfrm>
          <a:custGeom>
            <a:avLst/>
            <a:gdLst/>
            <a:ahLst/>
            <a:cxnLst/>
            <a:rect l="l" t="t" r="r" b="b"/>
            <a:pathLst>
              <a:path w="1228089" h="626745">
                <a:moveTo>
                  <a:pt x="178892" y="68173"/>
                </a:moveTo>
                <a:lnTo>
                  <a:pt x="161849" y="102259"/>
                </a:lnTo>
                <a:lnTo>
                  <a:pt x="1210690" y="626618"/>
                </a:lnTo>
                <a:lnTo>
                  <a:pt x="1227709" y="592582"/>
                </a:lnTo>
                <a:lnTo>
                  <a:pt x="178892" y="68173"/>
                </a:lnTo>
                <a:close/>
              </a:path>
              <a:path w="1228089" h="626745">
                <a:moveTo>
                  <a:pt x="212978" y="0"/>
                </a:moveTo>
                <a:lnTo>
                  <a:pt x="0" y="0"/>
                </a:lnTo>
                <a:lnTo>
                  <a:pt x="127762" y="170433"/>
                </a:lnTo>
                <a:lnTo>
                  <a:pt x="161849" y="102259"/>
                </a:lnTo>
                <a:lnTo>
                  <a:pt x="144779" y="93725"/>
                </a:lnTo>
                <a:lnTo>
                  <a:pt x="161925" y="59689"/>
                </a:lnTo>
                <a:lnTo>
                  <a:pt x="183134" y="59689"/>
                </a:lnTo>
                <a:lnTo>
                  <a:pt x="212978" y="0"/>
                </a:lnTo>
                <a:close/>
              </a:path>
              <a:path w="1228089" h="626745">
                <a:moveTo>
                  <a:pt x="161925" y="59689"/>
                </a:moveTo>
                <a:lnTo>
                  <a:pt x="144779" y="93725"/>
                </a:lnTo>
                <a:lnTo>
                  <a:pt x="161849" y="102259"/>
                </a:lnTo>
                <a:lnTo>
                  <a:pt x="178892" y="68173"/>
                </a:lnTo>
                <a:lnTo>
                  <a:pt x="161925" y="59689"/>
                </a:lnTo>
                <a:close/>
              </a:path>
              <a:path w="1228089" h="626745">
                <a:moveTo>
                  <a:pt x="183134" y="59689"/>
                </a:moveTo>
                <a:lnTo>
                  <a:pt x="161925" y="59689"/>
                </a:lnTo>
                <a:lnTo>
                  <a:pt x="178892" y="68173"/>
                </a:lnTo>
                <a:lnTo>
                  <a:pt x="183134" y="59689"/>
                </a:lnTo>
                <a:close/>
              </a:path>
            </a:pathLst>
          </a:custGeom>
          <a:solidFill>
            <a:srgbClr val="007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19600" y="3462782"/>
            <a:ext cx="1986280" cy="594360"/>
          </a:xfrm>
          <a:custGeom>
            <a:avLst/>
            <a:gdLst/>
            <a:ahLst/>
            <a:cxnLst/>
            <a:rect l="l" t="t" r="r" b="b"/>
            <a:pathLst>
              <a:path w="1986279" h="594360">
                <a:moveTo>
                  <a:pt x="188862" y="73507"/>
                </a:moveTo>
                <a:lnTo>
                  <a:pt x="178943" y="110334"/>
                </a:lnTo>
                <a:lnTo>
                  <a:pt x="1976247" y="594232"/>
                </a:lnTo>
                <a:lnTo>
                  <a:pt x="1986152" y="557402"/>
                </a:lnTo>
                <a:lnTo>
                  <a:pt x="188862" y="73507"/>
                </a:lnTo>
                <a:close/>
              </a:path>
              <a:path w="1986279" h="594360">
                <a:moveTo>
                  <a:pt x="208661" y="0"/>
                </a:moveTo>
                <a:lnTo>
                  <a:pt x="0" y="42417"/>
                </a:lnTo>
                <a:lnTo>
                  <a:pt x="159130" y="183895"/>
                </a:lnTo>
                <a:lnTo>
                  <a:pt x="178943" y="110334"/>
                </a:lnTo>
                <a:lnTo>
                  <a:pt x="160654" y="105409"/>
                </a:lnTo>
                <a:lnTo>
                  <a:pt x="170561" y="68579"/>
                </a:lnTo>
                <a:lnTo>
                  <a:pt x="190189" y="68579"/>
                </a:lnTo>
                <a:lnTo>
                  <a:pt x="208661" y="0"/>
                </a:lnTo>
                <a:close/>
              </a:path>
              <a:path w="1986279" h="594360">
                <a:moveTo>
                  <a:pt x="170561" y="68579"/>
                </a:moveTo>
                <a:lnTo>
                  <a:pt x="160654" y="105409"/>
                </a:lnTo>
                <a:lnTo>
                  <a:pt x="178943" y="110334"/>
                </a:lnTo>
                <a:lnTo>
                  <a:pt x="188862" y="73507"/>
                </a:lnTo>
                <a:lnTo>
                  <a:pt x="170561" y="68579"/>
                </a:lnTo>
                <a:close/>
              </a:path>
              <a:path w="1986279" h="594360">
                <a:moveTo>
                  <a:pt x="190189" y="68579"/>
                </a:moveTo>
                <a:lnTo>
                  <a:pt x="170561" y="68579"/>
                </a:lnTo>
                <a:lnTo>
                  <a:pt x="188862" y="73507"/>
                </a:lnTo>
                <a:lnTo>
                  <a:pt x="190189" y="68579"/>
                </a:lnTo>
                <a:close/>
              </a:path>
            </a:pathLst>
          </a:custGeom>
          <a:solidFill>
            <a:srgbClr val="007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76600" y="4267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7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42994" y="4992370"/>
            <a:ext cx="3561715" cy="1221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7070">
              <a:lnSpc>
                <a:spcPts val="2340"/>
              </a:lnSpc>
            </a:pPr>
            <a:r>
              <a:rPr sz="2400" b="1" spc="-5" dirty="0">
                <a:latin typeface="Arial"/>
                <a:cs typeface="Arial"/>
              </a:rPr>
              <a:t>Diaphragm</a:t>
            </a:r>
            <a:endParaRPr sz="2400">
              <a:latin typeface="Arial"/>
              <a:cs typeface="Arial"/>
            </a:endParaRPr>
          </a:p>
          <a:p>
            <a:pPr marL="68580">
              <a:lnSpc>
                <a:spcPts val="2340"/>
              </a:lnSpc>
            </a:pPr>
            <a:r>
              <a:rPr sz="2400" b="1" dirty="0">
                <a:latin typeface="Arial"/>
                <a:cs typeface="Arial"/>
              </a:rPr>
              <a:t>Pilot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Orifice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400" b="1" spc="-5" dirty="0">
                <a:latin typeface="Arial"/>
                <a:cs typeface="Arial"/>
              </a:rPr>
              <a:t>Body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2560" y="2016886"/>
            <a:ext cx="2014855" cy="1970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Sleeve</a:t>
            </a:r>
            <a:endParaRPr sz="2400">
              <a:latin typeface="Arial"/>
              <a:cs typeface="Arial"/>
            </a:endParaRPr>
          </a:p>
          <a:p>
            <a:pPr marL="80645" marR="593725">
              <a:lnSpc>
                <a:spcPct val="100000"/>
              </a:lnSpc>
              <a:spcBef>
                <a:spcPts val="165"/>
              </a:spcBef>
            </a:pPr>
            <a:r>
              <a:rPr sz="1600" spc="-5" dirty="0">
                <a:latin typeface="Arial"/>
                <a:cs typeface="Arial"/>
              </a:rPr>
              <a:t>flange &amp; stop  carry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magnetic  flux</a:t>
            </a:r>
            <a:endParaRPr sz="1600">
              <a:latin typeface="Arial"/>
              <a:cs typeface="Arial"/>
            </a:endParaRPr>
          </a:p>
          <a:p>
            <a:pPr marL="839469" marR="5080" indent="-193675">
              <a:lnSpc>
                <a:spcPct val="100000"/>
              </a:lnSpc>
              <a:spcBef>
                <a:spcPts val="819"/>
              </a:spcBef>
            </a:pPr>
            <a:r>
              <a:rPr sz="2400" b="1" dirty="0">
                <a:latin typeface="Arial"/>
                <a:cs typeface="Arial"/>
              </a:rPr>
              <a:t>Equali</a:t>
            </a:r>
            <a:r>
              <a:rPr sz="2400" b="1" spc="5" dirty="0">
                <a:latin typeface="Arial"/>
                <a:cs typeface="Arial"/>
              </a:rPr>
              <a:t>z</a:t>
            </a:r>
            <a:r>
              <a:rPr sz="2400" b="1" spc="-5" dirty="0">
                <a:latin typeface="Arial"/>
                <a:cs typeface="Arial"/>
              </a:rPr>
              <a:t>er  </a:t>
            </a:r>
            <a:r>
              <a:rPr sz="2400" b="1" dirty="0">
                <a:latin typeface="Arial"/>
                <a:cs typeface="Arial"/>
              </a:rPr>
              <a:t>Orifice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16152" y="2267204"/>
            <a:ext cx="2822575" cy="539750"/>
          </a:xfrm>
          <a:custGeom>
            <a:avLst/>
            <a:gdLst/>
            <a:ahLst/>
            <a:cxnLst/>
            <a:rect l="l" t="t" r="r" b="b"/>
            <a:pathLst>
              <a:path w="2822575" h="539750">
                <a:moveTo>
                  <a:pt x="2631313" y="464311"/>
                </a:moveTo>
                <a:lnTo>
                  <a:pt x="2619121" y="539496"/>
                </a:lnTo>
                <a:lnTo>
                  <a:pt x="2822448" y="475996"/>
                </a:lnTo>
                <a:lnTo>
                  <a:pt x="2810454" y="467360"/>
                </a:lnTo>
                <a:lnTo>
                  <a:pt x="2650109" y="467360"/>
                </a:lnTo>
                <a:lnTo>
                  <a:pt x="2631313" y="464311"/>
                </a:lnTo>
                <a:close/>
              </a:path>
              <a:path w="2822575" h="539750">
                <a:moveTo>
                  <a:pt x="2637409" y="426719"/>
                </a:moveTo>
                <a:lnTo>
                  <a:pt x="2631313" y="464311"/>
                </a:lnTo>
                <a:lnTo>
                  <a:pt x="2650109" y="467360"/>
                </a:lnTo>
                <a:lnTo>
                  <a:pt x="2656205" y="429768"/>
                </a:lnTo>
                <a:lnTo>
                  <a:pt x="2637409" y="426719"/>
                </a:lnTo>
                <a:close/>
              </a:path>
              <a:path w="2822575" h="539750">
                <a:moveTo>
                  <a:pt x="2649601" y="351536"/>
                </a:moveTo>
                <a:lnTo>
                  <a:pt x="2637409" y="426719"/>
                </a:lnTo>
                <a:lnTo>
                  <a:pt x="2656205" y="429768"/>
                </a:lnTo>
                <a:lnTo>
                  <a:pt x="2650109" y="467360"/>
                </a:lnTo>
                <a:lnTo>
                  <a:pt x="2810454" y="467360"/>
                </a:lnTo>
                <a:lnTo>
                  <a:pt x="2649601" y="351536"/>
                </a:lnTo>
                <a:close/>
              </a:path>
              <a:path w="2822575" h="539750">
                <a:moveTo>
                  <a:pt x="6095" y="0"/>
                </a:moveTo>
                <a:lnTo>
                  <a:pt x="0" y="37592"/>
                </a:lnTo>
                <a:lnTo>
                  <a:pt x="2631313" y="464311"/>
                </a:lnTo>
                <a:lnTo>
                  <a:pt x="2637409" y="426719"/>
                </a:lnTo>
                <a:lnTo>
                  <a:pt x="6095" y="0"/>
                </a:lnTo>
                <a:close/>
              </a:path>
            </a:pathLst>
          </a:custGeom>
          <a:solidFill>
            <a:srgbClr val="007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395209" y="1333753"/>
            <a:ext cx="1006475" cy="748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R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turn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Spring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67200" y="1734566"/>
            <a:ext cx="2901950" cy="1037590"/>
          </a:xfrm>
          <a:custGeom>
            <a:avLst/>
            <a:gdLst/>
            <a:ahLst/>
            <a:cxnLst/>
            <a:rect l="l" t="t" r="r" b="b"/>
            <a:pathLst>
              <a:path w="2901950" h="1037589">
                <a:moveTo>
                  <a:pt x="149351" y="856869"/>
                </a:moveTo>
                <a:lnTo>
                  <a:pt x="0" y="1008634"/>
                </a:lnTo>
                <a:lnTo>
                  <a:pt x="211074" y="1037082"/>
                </a:lnTo>
                <a:lnTo>
                  <a:pt x="188499" y="971169"/>
                </a:lnTo>
                <a:lnTo>
                  <a:pt x="168401" y="971169"/>
                </a:lnTo>
                <a:lnTo>
                  <a:pt x="156083" y="935101"/>
                </a:lnTo>
                <a:lnTo>
                  <a:pt x="174041" y="928957"/>
                </a:lnTo>
                <a:lnTo>
                  <a:pt x="149351" y="856869"/>
                </a:lnTo>
                <a:close/>
              </a:path>
              <a:path w="2901950" h="1037589">
                <a:moveTo>
                  <a:pt x="174041" y="928957"/>
                </a:moveTo>
                <a:lnTo>
                  <a:pt x="156083" y="935101"/>
                </a:lnTo>
                <a:lnTo>
                  <a:pt x="168401" y="971169"/>
                </a:lnTo>
                <a:lnTo>
                  <a:pt x="186391" y="965014"/>
                </a:lnTo>
                <a:lnTo>
                  <a:pt x="174041" y="928957"/>
                </a:lnTo>
                <a:close/>
              </a:path>
              <a:path w="2901950" h="1037589">
                <a:moveTo>
                  <a:pt x="186391" y="965014"/>
                </a:moveTo>
                <a:lnTo>
                  <a:pt x="168401" y="971169"/>
                </a:lnTo>
                <a:lnTo>
                  <a:pt x="188499" y="971169"/>
                </a:lnTo>
                <a:lnTo>
                  <a:pt x="186391" y="965014"/>
                </a:lnTo>
                <a:close/>
              </a:path>
              <a:path w="2901950" h="1037589">
                <a:moveTo>
                  <a:pt x="2889377" y="0"/>
                </a:moveTo>
                <a:lnTo>
                  <a:pt x="174041" y="928957"/>
                </a:lnTo>
                <a:lnTo>
                  <a:pt x="186391" y="965014"/>
                </a:lnTo>
                <a:lnTo>
                  <a:pt x="2901823" y="36068"/>
                </a:lnTo>
                <a:lnTo>
                  <a:pt x="2889377" y="0"/>
                </a:lnTo>
                <a:close/>
              </a:path>
            </a:pathLst>
          </a:custGeom>
          <a:solidFill>
            <a:srgbClr val="007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68196" y="67056"/>
            <a:ext cx="7042404" cy="973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650619" y="171272"/>
            <a:ext cx="5129530" cy="818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400"/>
              </a:lnSpc>
            </a:pPr>
            <a:r>
              <a:rPr sz="3000" spc="-5" dirty="0"/>
              <a:t>Normally Closed </a:t>
            </a:r>
            <a:r>
              <a:rPr sz="3000" dirty="0"/>
              <a:t>- </a:t>
            </a:r>
            <a:r>
              <a:rPr spc="-5" dirty="0"/>
              <a:t>Pilot </a:t>
            </a:r>
            <a:r>
              <a:rPr dirty="0"/>
              <a:t>Operated  Coil Not Energized / </a:t>
            </a:r>
            <a:r>
              <a:rPr spc="-5" dirty="0"/>
              <a:t>Valve</a:t>
            </a:r>
            <a:r>
              <a:rPr spc="-120" dirty="0"/>
              <a:t> </a:t>
            </a:r>
            <a:r>
              <a:rPr dirty="0"/>
              <a:t>Closed</a:t>
            </a:r>
            <a:endParaRPr sz="300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100" y="1056132"/>
            <a:ext cx="9220200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537" y="201168"/>
            <a:ext cx="1029944" cy="386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972" y="641858"/>
            <a:ext cx="623887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72" y="824738"/>
            <a:ext cx="676998" cy="19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2550" y="1398587"/>
            <a:ext cx="6243574" cy="5159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8196" y="67056"/>
            <a:ext cx="7042404" cy="9738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50619" y="171272"/>
            <a:ext cx="5129530" cy="818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400"/>
              </a:lnSpc>
            </a:pPr>
            <a:r>
              <a:rPr sz="3000" spc="-5" dirty="0"/>
              <a:t>Normally Closed </a:t>
            </a:r>
            <a:r>
              <a:rPr sz="3000" dirty="0"/>
              <a:t>- </a:t>
            </a:r>
            <a:r>
              <a:rPr spc="-5" dirty="0"/>
              <a:t>Pilot </a:t>
            </a:r>
            <a:r>
              <a:rPr dirty="0"/>
              <a:t>Operated  Coil Energized / </a:t>
            </a:r>
            <a:r>
              <a:rPr spc="-5" dirty="0"/>
              <a:t>Valve</a:t>
            </a:r>
            <a:r>
              <a:rPr spc="-110" dirty="0"/>
              <a:t> </a:t>
            </a:r>
            <a:r>
              <a:rPr dirty="0"/>
              <a:t>Opening</a:t>
            </a:r>
            <a:endParaRPr sz="30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100" y="1056132"/>
            <a:ext cx="9220200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537" y="201168"/>
            <a:ext cx="1029944" cy="386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972" y="641858"/>
            <a:ext cx="623887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72" y="824738"/>
            <a:ext cx="676998" cy="19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5400" y="1398587"/>
            <a:ext cx="6326251" cy="5153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8196" y="67056"/>
            <a:ext cx="7042404" cy="9738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50619" y="171272"/>
            <a:ext cx="5176520" cy="818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400"/>
              </a:lnSpc>
            </a:pPr>
            <a:r>
              <a:rPr sz="3000" spc="-5" dirty="0"/>
              <a:t>Normally Closed </a:t>
            </a:r>
            <a:r>
              <a:rPr sz="3000" dirty="0"/>
              <a:t>- </a:t>
            </a:r>
            <a:r>
              <a:rPr spc="-5" dirty="0"/>
              <a:t>Pilot </a:t>
            </a:r>
            <a:r>
              <a:rPr dirty="0"/>
              <a:t>Operated  Coil Energized / </a:t>
            </a:r>
            <a:r>
              <a:rPr spc="-5" dirty="0"/>
              <a:t>Valve </a:t>
            </a:r>
            <a:r>
              <a:rPr dirty="0"/>
              <a:t>Open and</a:t>
            </a:r>
            <a:r>
              <a:rPr spc="-100" dirty="0"/>
              <a:t> </a:t>
            </a:r>
            <a:r>
              <a:rPr dirty="0"/>
              <a:t>Operating</a:t>
            </a:r>
            <a:endParaRPr sz="30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100" y="1056132"/>
            <a:ext cx="9220200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537" y="201168"/>
            <a:ext cx="1029944" cy="386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972" y="641858"/>
            <a:ext cx="623887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72" y="824738"/>
            <a:ext cx="676998" cy="19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2550" y="1398587"/>
            <a:ext cx="6197600" cy="515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8196" y="67056"/>
            <a:ext cx="7042404" cy="9738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50619" y="171272"/>
            <a:ext cx="5129530" cy="818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400"/>
              </a:lnSpc>
            </a:pPr>
            <a:r>
              <a:rPr sz="3000" spc="-5" dirty="0"/>
              <a:t>Normally Closed </a:t>
            </a:r>
            <a:r>
              <a:rPr sz="3000" dirty="0"/>
              <a:t>- </a:t>
            </a:r>
            <a:r>
              <a:rPr spc="-5" dirty="0"/>
              <a:t>Pilot </a:t>
            </a:r>
            <a:r>
              <a:rPr dirty="0"/>
              <a:t>Operated  Coil Not Energized / </a:t>
            </a:r>
            <a:r>
              <a:rPr spc="-5" dirty="0"/>
              <a:t>Valve </a:t>
            </a:r>
            <a:r>
              <a:rPr dirty="0"/>
              <a:t>starts to</a:t>
            </a:r>
            <a:r>
              <a:rPr spc="-155" dirty="0"/>
              <a:t> </a:t>
            </a:r>
            <a:r>
              <a:rPr dirty="0"/>
              <a:t>Close</a:t>
            </a:r>
            <a:endParaRPr sz="30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100" y="1056132"/>
            <a:ext cx="9220200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537" y="201168"/>
            <a:ext cx="1029944" cy="386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972" y="641858"/>
            <a:ext cx="623887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72" y="824738"/>
            <a:ext cx="676998" cy="19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2550" y="1398650"/>
            <a:ext cx="6197600" cy="5157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8196" y="67056"/>
            <a:ext cx="7042404" cy="9738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50619" y="171272"/>
            <a:ext cx="5129530" cy="818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400"/>
              </a:lnSpc>
            </a:pPr>
            <a:r>
              <a:rPr sz="3000" spc="-5" dirty="0"/>
              <a:t>Normally Closed </a:t>
            </a:r>
            <a:r>
              <a:rPr sz="3000" dirty="0"/>
              <a:t>- </a:t>
            </a:r>
            <a:r>
              <a:rPr spc="-5" dirty="0"/>
              <a:t>Pilot </a:t>
            </a:r>
            <a:r>
              <a:rPr dirty="0"/>
              <a:t>Operated  Coil Not Energized / </a:t>
            </a:r>
            <a:r>
              <a:rPr spc="-5" dirty="0"/>
              <a:t>Valve</a:t>
            </a:r>
            <a:r>
              <a:rPr spc="-120" dirty="0"/>
              <a:t> </a:t>
            </a:r>
            <a:r>
              <a:rPr dirty="0"/>
              <a:t>Closed</a:t>
            </a:r>
            <a:endParaRPr sz="30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11451" y="1398587"/>
            <a:ext cx="4798949" cy="515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80382" y="5449519"/>
            <a:ext cx="173545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Pilot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Orifice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26326" y="4535170"/>
            <a:ext cx="161671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Diaphragm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31126" y="2324734"/>
            <a:ext cx="115951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Plun</a:t>
            </a:r>
            <a:r>
              <a:rPr sz="2400" b="1" spc="-10" dirty="0">
                <a:latin typeface="Arial"/>
                <a:cs typeface="Arial"/>
              </a:rPr>
              <a:t>g</a:t>
            </a:r>
            <a:r>
              <a:rPr sz="2400" b="1" spc="-5" dirty="0">
                <a:latin typeface="Arial"/>
                <a:cs typeface="Arial"/>
              </a:rPr>
              <a:t>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09009" y="1867534"/>
            <a:ext cx="60071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C</a:t>
            </a:r>
            <a:r>
              <a:rPr sz="2400" b="1" spc="-1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il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48255" y="3640963"/>
            <a:ext cx="1533525" cy="855344"/>
          </a:xfrm>
          <a:custGeom>
            <a:avLst/>
            <a:gdLst/>
            <a:ahLst/>
            <a:cxnLst/>
            <a:rect l="l" t="t" r="r" b="b"/>
            <a:pathLst>
              <a:path w="1533525" h="855345">
                <a:moveTo>
                  <a:pt x="1357014" y="779713"/>
                </a:moveTo>
                <a:lnTo>
                  <a:pt x="1320292" y="846455"/>
                </a:lnTo>
                <a:lnTo>
                  <a:pt x="1533144" y="854837"/>
                </a:lnTo>
                <a:lnTo>
                  <a:pt x="1487625" y="788924"/>
                </a:lnTo>
                <a:lnTo>
                  <a:pt x="1373758" y="788924"/>
                </a:lnTo>
                <a:lnTo>
                  <a:pt x="1357014" y="779713"/>
                </a:lnTo>
                <a:close/>
              </a:path>
              <a:path w="1533525" h="855345">
                <a:moveTo>
                  <a:pt x="1375371" y="746352"/>
                </a:moveTo>
                <a:lnTo>
                  <a:pt x="1357014" y="779713"/>
                </a:lnTo>
                <a:lnTo>
                  <a:pt x="1373758" y="788924"/>
                </a:lnTo>
                <a:lnTo>
                  <a:pt x="1392046" y="755523"/>
                </a:lnTo>
                <a:lnTo>
                  <a:pt x="1375371" y="746352"/>
                </a:lnTo>
                <a:close/>
              </a:path>
              <a:path w="1533525" h="855345">
                <a:moveTo>
                  <a:pt x="1412113" y="679576"/>
                </a:moveTo>
                <a:lnTo>
                  <a:pt x="1375371" y="746352"/>
                </a:lnTo>
                <a:lnTo>
                  <a:pt x="1392046" y="755523"/>
                </a:lnTo>
                <a:lnTo>
                  <a:pt x="1373758" y="788924"/>
                </a:lnTo>
                <a:lnTo>
                  <a:pt x="1487625" y="788924"/>
                </a:lnTo>
                <a:lnTo>
                  <a:pt x="1412113" y="679576"/>
                </a:lnTo>
                <a:close/>
              </a:path>
              <a:path w="1533525" h="855345">
                <a:moveTo>
                  <a:pt x="18287" y="0"/>
                </a:moveTo>
                <a:lnTo>
                  <a:pt x="0" y="33274"/>
                </a:lnTo>
                <a:lnTo>
                  <a:pt x="1357014" y="779713"/>
                </a:lnTo>
                <a:lnTo>
                  <a:pt x="1375371" y="746352"/>
                </a:lnTo>
                <a:lnTo>
                  <a:pt x="18287" y="0"/>
                </a:lnTo>
                <a:close/>
              </a:path>
            </a:pathLst>
          </a:custGeom>
          <a:solidFill>
            <a:srgbClr val="007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76750" y="4724400"/>
            <a:ext cx="190500" cy="685800"/>
          </a:xfrm>
          <a:custGeom>
            <a:avLst/>
            <a:gdLst/>
            <a:ahLst/>
            <a:cxnLst/>
            <a:rect l="l" t="t" r="r" b="b"/>
            <a:pathLst>
              <a:path w="190500" h="685800">
                <a:moveTo>
                  <a:pt x="114300" y="171450"/>
                </a:moveTo>
                <a:lnTo>
                  <a:pt x="76200" y="171450"/>
                </a:lnTo>
                <a:lnTo>
                  <a:pt x="76200" y="685800"/>
                </a:lnTo>
                <a:lnTo>
                  <a:pt x="114300" y="685800"/>
                </a:lnTo>
                <a:lnTo>
                  <a:pt x="114300" y="171450"/>
                </a:lnTo>
                <a:close/>
              </a:path>
              <a:path w="190500" h="685800">
                <a:moveTo>
                  <a:pt x="95250" y="0"/>
                </a:moveTo>
                <a:lnTo>
                  <a:pt x="0" y="190500"/>
                </a:lnTo>
                <a:lnTo>
                  <a:pt x="76200" y="190500"/>
                </a:lnTo>
                <a:lnTo>
                  <a:pt x="76200" y="171450"/>
                </a:lnTo>
                <a:lnTo>
                  <a:pt x="180975" y="171450"/>
                </a:lnTo>
                <a:lnTo>
                  <a:pt x="95250" y="0"/>
                </a:lnTo>
                <a:close/>
              </a:path>
              <a:path w="190500" h="685800">
                <a:moveTo>
                  <a:pt x="180975" y="171450"/>
                </a:moveTo>
                <a:lnTo>
                  <a:pt x="114300" y="171450"/>
                </a:lnTo>
                <a:lnTo>
                  <a:pt x="114300" y="190500"/>
                </a:lnTo>
                <a:lnTo>
                  <a:pt x="190500" y="190500"/>
                </a:lnTo>
                <a:lnTo>
                  <a:pt x="180975" y="171450"/>
                </a:lnTo>
                <a:close/>
              </a:path>
            </a:pathLst>
          </a:custGeom>
          <a:solidFill>
            <a:srgbClr val="007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86400" y="4511294"/>
            <a:ext cx="1299210" cy="308610"/>
          </a:xfrm>
          <a:custGeom>
            <a:avLst/>
            <a:gdLst/>
            <a:ahLst/>
            <a:cxnLst/>
            <a:rect l="l" t="t" r="r" b="b"/>
            <a:pathLst>
              <a:path w="1299209" h="308610">
                <a:moveTo>
                  <a:pt x="190951" y="75061"/>
                </a:moveTo>
                <a:lnTo>
                  <a:pt x="184327" y="112547"/>
                </a:lnTo>
                <a:lnTo>
                  <a:pt x="1292098" y="308101"/>
                </a:lnTo>
                <a:lnTo>
                  <a:pt x="1298702" y="270509"/>
                </a:lnTo>
                <a:lnTo>
                  <a:pt x="190951" y="75061"/>
                </a:lnTo>
                <a:close/>
              </a:path>
              <a:path w="1299209" h="308610">
                <a:moveTo>
                  <a:pt x="204215" y="0"/>
                </a:moveTo>
                <a:lnTo>
                  <a:pt x="0" y="60705"/>
                </a:lnTo>
                <a:lnTo>
                  <a:pt x="171069" y="187578"/>
                </a:lnTo>
                <a:lnTo>
                  <a:pt x="184327" y="112547"/>
                </a:lnTo>
                <a:lnTo>
                  <a:pt x="165480" y="109219"/>
                </a:lnTo>
                <a:lnTo>
                  <a:pt x="172212" y="71754"/>
                </a:lnTo>
                <a:lnTo>
                  <a:pt x="191536" y="71754"/>
                </a:lnTo>
                <a:lnTo>
                  <a:pt x="204215" y="0"/>
                </a:lnTo>
                <a:close/>
              </a:path>
              <a:path w="1299209" h="308610">
                <a:moveTo>
                  <a:pt x="172212" y="71754"/>
                </a:moveTo>
                <a:lnTo>
                  <a:pt x="165480" y="109219"/>
                </a:lnTo>
                <a:lnTo>
                  <a:pt x="184327" y="112547"/>
                </a:lnTo>
                <a:lnTo>
                  <a:pt x="190951" y="75061"/>
                </a:lnTo>
                <a:lnTo>
                  <a:pt x="172212" y="71754"/>
                </a:lnTo>
                <a:close/>
              </a:path>
              <a:path w="1299209" h="308610">
                <a:moveTo>
                  <a:pt x="191536" y="71754"/>
                </a:moveTo>
                <a:lnTo>
                  <a:pt x="172212" y="71754"/>
                </a:lnTo>
                <a:lnTo>
                  <a:pt x="190951" y="75061"/>
                </a:lnTo>
                <a:lnTo>
                  <a:pt x="191536" y="71754"/>
                </a:lnTo>
                <a:close/>
              </a:path>
            </a:pathLst>
          </a:custGeom>
          <a:solidFill>
            <a:srgbClr val="007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4400" y="2572511"/>
            <a:ext cx="2444115" cy="744220"/>
          </a:xfrm>
          <a:custGeom>
            <a:avLst/>
            <a:gdLst/>
            <a:ahLst/>
            <a:cxnLst/>
            <a:rect l="l" t="t" r="r" b="b"/>
            <a:pathLst>
              <a:path w="2444115" h="744220">
                <a:moveTo>
                  <a:pt x="157607" y="560832"/>
                </a:moveTo>
                <a:lnTo>
                  <a:pt x="0" y="704088"/>
                </a:lnTo>
                <a:lnTo>
                  <a:pt x="209169" y="744220"/>
                </a:lnTo>
                <a:lnTo>
                  <a:pt x="189993" y="676021"/>
                </a:lnTo>
                <a:lnTo>
                  <a:pt x="170179" y="676021"/>
                </a:lnTo>
                <a:lnTo>
                  <a:pt x="159892" y="639317"/>
                </a:lnTo>
                <a:lnTo>
                  <a:pt x="178224" y="634162"/>
                </a:lnTo>
                <a:lnTo>
                  <a:pt x="157607" y="560832"/>
                </a:lnTo>
                <a:close/>
              </a:path>
              <a:path w="2444115" h="744220">
                <a:moveTo>
                  <a:pt x="178224" y="634162"/>
                </a:moveTo>
                <a:lnTo>
                  <a:pt x="159892" y="639317"/>
                </a:lnTo>
                <a:lnTo>
                  <a:pt x="170179" y="676021"/>
                </a:lnTo>
                <a:lnTo>
                  <a:pt x="188541" y="670856"/>
                </a:lnTo>
                <a:lnTo>
                  <a:pt x="178224" y="634162"/>
                </a:lnTo>
                <a:close/>
              </a:path>
              <a:path w="2444115" h="744220">
                <a:moveTo>
                  <a:pt x="188541" y="670856"/>
                </a:moveTo>
                <a:lnTo>
                  <a:pt x="170179" y="676021"/>
                </a:lnTo>
                <a:lnTo>
                  <a:pt x="189993" y="676021"/>
                </a:lnTo>
                <a:lnTo>
                  <a:pt x="188541" y="670856"/>
                </a:lnTo>
                <a:close/>
              </a:path>
              <a:path w="2444115" h="744220">
                <a:moveTo>
                  <a:pt x="2433193" y="0"/>
                </a:moveTo>
                <a:lnTo>
                  <a:pt x="178224" y="634162"/>
                </a:lnTo>
                <a:lnTo>
                  <a:pt x="188541" y="670856"/>
                </a:lnTo>
                <a:lnTo>
                  <a:pt x="2443606" y="36575"/>
                </a:lnTo>
                <a:lnTo>
                  <a:pt x="2433193" y="0"/>
                </a:lnTo>
                <a:close/>
              </a:path>
            </a:pathLst>
          </a:custGeom>
          <a:solidFill>
            <a:srgbClr val="007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81400" y="4419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7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609594" y="6059423"/>
            <a:ext cx="78676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Bo</a:t>
            </a:r>
            <a:r>
              <a:rPr sz="2400" b="1" spc="-15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2560" y="2016886"/>
            <a:ext cx="2014855" cy="1970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Sleeve</a:t>
            </a:r>
            <a:endParaRPr sz="2400">
              <a:latin typeface="Arial"/>
              <a:cs typeface="Arial"/>
            </a:endParaRPr>
          </a:p>
          <a:p>
            <a:pPr marL="80645" marR="593725">
              <a:lnSpc>
                <a:spcPct val="100000"/>
              </a:lnSpc>
              <a:spcBef>
                <a:spcPts val="165"/>
              </a:spcBef>
            </a:pPr>
            <a:r>
              <a:rPr sz="1600" spc="-5" dirty="0">
                <a:latin typeface="Arial"/>
                <a:cs typeface="Arial"/>
              </a:rPr>
              <a:t>flange &amp; stop  carry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magnetic  flux</a:t>
            </a:r>
            <a:endParaRPr sz="1600">
              <a:latin typeface="Arial"/>
              <a:cs typeface="Arial"/>
            </a:endParaRPr>
          </a:p>
          <a:p>
            <a:pPr marL="839469" marR="5080" indent="-193675">
              <a:lnSpc>
                <a:spcPct val="100000"/>
              </a:lnSpc>
              <a:spcBef>
                <a:spcPts val="819"/>
              </a:spcBef>
            </a:pPr>
            <a:r>
              <a:rPr sz="2400" b="1" dirty="0">
                <a:latin typeface="Arial"/>
                <a:cs typeface="Arial"/>
              </a:rPr>
              <a:t>Equali</a:t>
            </a:r>
            <a:r>
              <a:rPr sz="2400" b="1" spc="5" dirty="0">
                <a:latin typeface="Arial"/>
                <a:cs typeface="Arial"/>
              </a:rPr>
              <a:t>z</a:t>
            </a:r>
            <a:r>
              <a:rPr sz="2400" b="1" spc="-5" dirty="0">
                <a:latin typeface="Arial"/>
                <a:cs typeface="Arial"/>
              </a:rPr>
              <a:t>er  </a:t>
            </a:r>
            <a:r>
              <a:rPr sz="2400" b="1" dirty="0">
                <a:latin typeface="Arial"/>
                <a:cs typeface="Arial"/>
              </a:rPr>
              <a:t>Orifice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14920" y="2267457"/>
            <a:ext cx="2976245" cy="754380"/>
          </a:xfrm>
          <a:custGeom>
            <a:avLst/>
            <a:gdLst/>
            <a:ahLst/>
            <a:cxnLst/>
            <a:rect l="l" t="t" r="r" b="b"/>
            <a:pathLst>
              <a:path w="2976245" h="754380">
                <a:moveTo>
                  <a:pt x="2786171" y="680113"/>
                </a:moveTo>
                <a:lnTo>
                  <a:pt x="2769069" y="754252"/>
                </a:lnTo>
                <a:lnTo>
                  <a:pt x="2976079" y="704341"/>
                </a:lnTo>
                <a:lnTo>
                  <a:pt x="2951940" y="684402"/>
                </a:lnTo>
                <a:lnTo>
                  <a:pt x="2804756" y="684402"/>
                </a:lnTo>
                <a:lnTo>
                  <a:pt x="2786171" y="680113"/>
                </a:lnTo>
                <a:close/>
              </a:path>
              <a:path w="2976245" h="754380">
                <a:moveTo>
                  <a:pt x="2794750" y="642919"/>
                </a:moveTo>
                <a:lnTo>
                  <a:pt x="2786171" y="680113"/>
                </a:lnTo>
                <a:lnTo>
                  <a:pt x="2804756" y="684402"/>
                </a:lnTo>
                <a:lnTo>
                  <a:pt x="2813265" y="647191"/>
                </a:lnTo>
                <a:lnTo>
                  <a:pt x="2794750" y="642919"/>
                </a:lnTo>
                <a:close/>
              </a:path>
              <a:path w="2976245" h="754380">
                <a:moveTo>
                  <a:pt x="2811868" y="568705"/>
                </a:moveTo>
                <a:lnTo>
                  <a:pt x="2794750" y="642919"/>
                </a:lnTo>
                <a:lnTo>
                  <a:pt x="2813265" y="647191"/>
                </a:lnTo>
                <a:lnTo>
                  <a:pt x="2804756" y="684402"/>
                </a:lnTo>
                <a:lnTo>
                  <a:pt x="2951940" y="684402"/>
                </a:lnTo>
                <a:lnTo>
                  <a:pt x="2811868" y="568705"/>
                </a:lnTo>
                <a:close/>
              </a:path>
              <a:path w="2976245" h="754380">
                <a:moveTo>
                  <a:pt x="8559" y="0"/>
                </a:moveTo>
                <a:lnTo>
                  <a:pt x="0" y="37083"/>
                </a:lnTo>
                <a:lnTo>
                  <a:pt x="2786171" y="680113"/>
                </a:lnTo>
                <a:lnTo>
                  <a:pt x="2794750" y="642919"/>
                </a:lnTo>
                <a:lnTo>
                  <a:pt x="8559" y="0"/>
                </a:lnTo>
                <a:close/>
              </a:path>
            </a:pathLst>
          </a:custGeom>
          <a:solidFill>
            <a:srgbClr val="007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632829" y="3239389"/>
            <a:ext cx="205867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Return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Spring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24400" y="3487420"/>
            <a:ext cx="1835785" cy="726440"/>
          </a:xfrm>
          <a:custGeom>
            <a:avLst/>
            <a:gdLst/>
            <a:ahLst/>
            <a:cxnLst/>
            <a:rect l="l" t="t" r="r" b="b"/>
            <a:pathLst>
              <a:path w="1835784" h="726439">
                <a:moveTo>
                  <a:pt x="144907" y="547496"/>
                </a:moveTo>
                <a:lnTo>
                  <a:pt x="0" y="703579"/>
                </a:lnTo>
                <a:lnTo>
                  <a:pt x="211836" y="725931"/>
                </a:lnTo>
                <a:lnTo>
                  <a:pt x="187541" y="661161"/>
                </a:lnTo>
                <a:lnTo>
                  <a:pt x="167259" y="661161"/>
                </a:lnTo>
                <a:lnTo>
                  <a:pt x="153797" y="625601"/>
                </a:lnTo>
                <a:lnTo>
                  <a:pt x="171686" y="618893"/>
                </a:lnTo>
                <a:lnTo>
                  <a:pt x="144907" y="547496"/>
                </a:lnTo>
                <a:close/>
              </a:path>
              <a:path w="1835784" h="726439">
                <a:moveTo>
                  <a:pt x="171686" y="618893"/>
                </a:moveTo>
                <a:lnTo>
                  <a:pt x="153797" y="625601"/>
                </a:lnTo>
                <a:lnTo>
                  <a:pt x="167259" y="661161"/>
                </a:lnTo>
                <a:lnTo>
                  <a:pt x="185040" y="654493"/>
                </a:lnTo>
                <a:lnTo>
                  <a:pt x="171686" y="618893"/>
                </a:lnTo>
                <a:close/>
              </a:path>
              <a:path w="1835784" h="726439">
                <a:moveTo>
                  <a:pt x="185040" y="654493"/>
                </a:moveTo>
                <a:lnTo>
                  <a:pt x="167259" y="661161"/>
                </a:lnTo>
                <a:lnTo>
                  <a:pt x="187541" y="661161"/>
                </a:lnTo>
                <a:lnTo>
                  <a:pt x="185040" y="654493"/>
                </a:lnTo>
                <a:close/>
              </a:path>
              <a:path w="1835784" h="726439">
                <a:moveTo>
                  <a:pt x="1822069" y="0"/>
                </a:moveTo>
                <a:lnTo>
                  <a:pt x="171686" y="618893"/>
                </a:lnTo>
                <a:lnTo>
                  <a:pt x="185040" y="654493"/>
                </a:lnTo>
                <a:lnTo>
                  <a:pt x="1835530" y="35559"/>
                </a:lnTo>
                <a:lnTo>
                  <a:pt x="1822069" y="0"/>
                </a:lnTo>
                <a:close/>
              </a:path>
            </a:pathLst>
          </a:custGeom>
          <a:solidFill>
            <a:srgbClr val="007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68196" y="67056"/>
            <a:ext cx="7042404" cy="973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400"/>
              </a:lnSpc>
            </a:pPr>
            <a:r>
              <a:rPr sz="3000" spc="-5" dirty="0"/>
              <a:t>Normally Closed </a:t>
            </a:r>
            <a:r>
              <a:rPr sz="3000" dirty="0"/>
              <a:t>- </a:t>
            </a:r>
            <a:r>
              <a:rPr dirty="0"/>
              <a:t>Hung Diaphragm  Coil Not Energized – </a:t>
            </a:r>
            <a:r>
              <a:rPr spc="-5" dirty="0"/>
              <a:t>Valve</a:t>
            </a:r>
            <a:r>
              <a:rPr spc="-105" dirty="0"/>
              <a:t> </a:t>
            </a:r>
            <a:r>
              <a:rPr dirty="0"/>
              <a:t>Closed</a:t>
            </a:r>
            <a:endParaRPr sz="300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100" y="1056132"/>
            <a:ext cx="9220200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537" y="201168"/>
            <a:ext cx="1029944" cy="386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972" y="641858"/>
            <a:ext cx="623887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72" y="824738"/>
            <a:ext cx="676998" cy="19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11451" y="1398587"/>
            <a:ext cx="4798949" cy="5159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8196" y="67056"/>
            <a:ext cx="7042404" cy="9738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400"/>
              </a:lnSpc>
            </a:pPr>
            <a:r>
              <a:rPr sz="3000" spc="-5" dirty="0"/>
              <a:t>Normally Closed </a:t>
            </a:r>
            <a:r>
              <a:rPr sz="3000" dirty="0"/>
              <a:t>- </a:t>
            </a:r>
            <a:r>
              <a:rPr dirty="0"/>
              <a:t>Hung Diaphragm  Coil Energized / </a:t>
            </a:r>
            <a:r>
              <a:rPr spc="-5" dirty="0"/>
              <a:t>Valve </a:t>
            </a:r>
            <a:r>
              <a:rPr dirty="0"/>
              <a:t>starts to</a:t>
            </a:r>
            <a:r>
              <a:rPr spc="-155" dirty="0"/>
              <a:t> </a:t>
            </a:r>
            <a:r>
              <a:rPr dirty="0"/>
              <a:t>Open</a:t>
            </a:r>
            <a:endParaRPr sz="30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100" y="1056132"/>
            <a:ext cx="9220200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537" y="201168"/>
            <a:ext cx="1029944" cy="386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972" y="641858"/>
            <a:ext cx="623887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72" y="824738"/>
            <a:ext cx="676998" cy="19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3600" y="1398650"/>
            <a:ext cx="4916424" cy="50783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8196" y="67056"/>
            <a:ext cx="7042404" cy="9738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400"/>
              </a:lnSpc>
            </a:pPr>
            <a:r>
              <a:rPr sz="3000" spc="-5" dirty="0"/>
              <a:t>Normally Closed </a:t>
            </a:r>
            <a:r>
              <a:rPr sz="3000" dirty="0"/>
              <a:t>- </a:t>
            </a:r>
            <a:r>
              <a:rPr dirty="0"/>
              <a:t>Hung Diaphragm  Coil Energized / </a:t>
            </a:r>
            <a:r>
              <a:rPr spc="-5" dirty="0"/>
              <a:t>Valve </a:t>
            </a:r>
            <a:r>
              <a:rPr dirty="0"/>
              <a:t>Open and</a:t>
            </a:r>
            <a:r>
              <a:rPr spc="-100" dirty="0"/>
              <a:t> </a:t>
            </a:r>
            <a:r>
              <a:rPr dirty="0"/>
              <a:t>Operating</a:t>
            </a:r>
            <a:endParaRPr sz="30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100" y="1056132"/>
            <a:ext cx="9220200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537" y="201168"/>
            <a:ext cx="1029944" cy="386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972" y="641858"/>
            <a:ext cx="623887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72" y="824738"/>
            <a:ext cx="676998" cy="19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11451" y="1398650"/>
            <a:ext cx="4725924" cy="51513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8196" y="67056"/>
            <a:ext cx="7042404" cy="9738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400"/>
              </a:lnSpc>
            </a:pPr>
            <a:r>
              <a:rPr sz="3000" spc="-5" dirty="0"/>
              <a:t>Normally Closed </a:t>
            </a:r>
            <a:r>
              <a:rPr sz="3000" dirty="0"/>
              <a:t>- </a:t>
            </a:r>
            <a:r>
              <a:rPr dirty="0"/>
              <a:t>Hung Diaphragm  Coil Not Energized / </a:t>
            </a:r>
            <a:r>
              <a:rPr spc="-5" dirty="0"/>
              <a:t>Valve </a:t>
            </a:r>
            <a:r>
              <a:rPr dirty="0"/>
              <a:t>starts to</a:t>
            </a:r>
            <a:r>
              <a:rPr spc="-155" dirty="0"/>
              <a:t> </a:t>
            </a:r>
            <a:r>
              <a:rPr dirty="0"/>
              <a:t>Close</a:t>
            </a:r>
            <a:endParaRPr sz="30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100" y="1056132"/>
            <a:ext cx="9220200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537" y="201168"/>
            <a:ext cx="1029944" cy="386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972" y="641858"/>
            <a:ext cx="623887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72" y="824738"/>
            <a:ext cx="676998" cy="19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11451" y="1398587"/>
            <a:ext cx="4798949" cy="5159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8196" y="67056"/>
            <a:ext cx="7042404" cy="9738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400"/>
              </a:lnSpc>
            </a:pPr>
            <a:r>
              <a:rPr sz="3000" spc="-5" dirty="0"/>
              <a:t>Normally Closed </a:t>
            </a:r>
            <a:r>
              <a:rPr sz="3000" dirty="0"/>
              <a:t>- </a:t>
            </a:r>
            <a:r>
              <a:rPr dirty="0"/>
              <a:t>Hung Diaphragm  Coil Not Energized / </a:t>
            </a:r>
            <a:r>
              <a:rPr spc="-5" dirty="0"/>
              <a:t>Valve</a:t>
            </a:r>
            <a:r>
              <a:rPr spc="-120" dirty="0"/>
              <a:t> </a:t>
            </a:r>
            <a:r>
              <a:rPr dirty="0"/>
              <a:t>Closed</a:t>
            </a:r>
            <a:endParaRPr sz="30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100" y="1056132"/>
            <a:ext cx="9220200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537" y="201168"/>
            <a:ext cx="1029944" cy="386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972" y="641858"/>
            <a:ext cx="623887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72" y="824738"/>
            <a:ext cx="676998" cy="19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8196" y="67056"/>
            <a:ext cx="7042404" cy="973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50619" y="267589"/>
            <a:ext cx="3352800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/>
              <a:t>Today’s</a:t>
            </a:r>
            <a:r>
              <a:rPr sz="3600" spc="-80" dirty="0"/>
              <a:t> </a:t>
            </a:r>
            <a:r>
              <a:rPr sz="3600" dirty="0"/>
              <a:t>Topics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414324" y="1754759"/>
            <a:ext cx="3568065" cy="287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2260" indent="-289560">
              <a:lnSpc>
                <a:spcPts val="3890"/>
              </a:lnSpc>
              <a:buFont typeface="Arial"/>
              <a:buChar char="•"/>
              <a:tabLst>
                <a:tab pos="302260" algn="l"/>
              </a:tabLst>
            </a:pPr>
            <a:r>
              <a:rPr sz="3600" i="1" spc="-5" dirty="0">
                <a:solidFill>
                  <a:srgbClr val="000099"/>
                </a:solidFill>
                <a:latin typeface="Arial"/>
                <a:cs typeface="Arial"/>
              </a:rPr>
              <a:t>Parker</a:t>
            </a:r>
            <a:r>
              <a:rPr sz="3600" i="1" spc="-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i="1" dirty="0">
                <a:solidFill>
                  <a:srgbClr val="000099"/>
                </a:solidFill>
                <a:latin typeface="Arial"/>
                <a:cs typeface="Arial"/>
              </a:rPr>
              <a:t>Hannifin</a:t>
            </a:r>
            <a:endParaRPr sz="3600">
              <a:latin typeface="Arial"/>
              <a:cs typeface="Arial"/>
            </a:endParaRPr>
          </a:p>
          <a:p>
            <a:pPr marL="301625">
              <a:lnSpc>
                <a:spcPts val="3890"/>
              </a:lnSpc>
              <a:tabLst>
                <a:tab pos="835025" algn="l"/>
              </a:tabLst>
            </a:pPr>
            <a:r>
              <a:rPr sz="3600" i="1" dirty="0">
                <a:solidFill>
                  <a:srgbClr val="000099"/>
                </a:solidFill>
                <a:latin typeface="Arial"/>
                <a:cs typeface="Arial"/>
              </a:rPr>
              <a:t>-	the</a:t>
            </a:r>
            <a:r>
              <a:rPr sz="3600" i="1" spc="-10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i="1" dirty="0">
                <a:solidFill>
                  <a:srgbClr val="000099"/>
                </a:solidFill>
                <a:latin typeface="Arial"/>
                <a:cs typeface="Arial"/>
              </a:rPr>
              <a:t>Company</a:t>
            </a:r>
            <a:endParaRPr sz="3600">
              <a:latin typeface="Arial"/>
              <a:cs typeface="Arial"/>
            </a:endParaRPr>
          </a:p>
          <a:p>
            <a:pPr marL="302260" indent="-289560">
              <a:lnSpc>
                <a:spcPct val="100000"/>
              </a:lnSpc>
              <a:spcBef>
                <a:spcPts val="1295"/>
              </a:spcBef>
              <a:buChar char="•"/>
              <a:tabLst>
                <a:tab pos="302260" algn="l"/>
              </a:tabLst>
            </a:pPr>
            <a:r>
              <a:rPr sz="3600" dirty="0">
                <a:solidFill>
                  <a:srgbClr val="008000"/>
                </a:solidFill>
                <a:latin typeface="Arial"/>
                <a:cs typeface="Arial"/>
              </a:rPr>
              <a:t>Solenoid</a:t>
            </a:r>
            <a:r>
              <a:rPr sz="3600" spc="-9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3600" spc="-50" dirty="0">
                <a:solidFill>
                  <a:srgbClr val="008000"/>
                </a:solidFill>
                <a:latin typeface="Arial"/>
                <a:cs typeface="Arial"/>
              </a:rPr>
              <a:t>Valves</a:t>
            </a:r>
            <a:endParaRPr sz="3600">
              <a:latin typeface="Arial"/>
              <a:cs typeface="Arial"/>
            </a:endParaRPr>
          </a:p>
          <a:p>
            <a:pPr marL="302260" indent="-289560">
              <a:lnSpc>
                <a:spcPts val="3890"/>
              </a:lnSpc>
              <a:spcBef>
                <a:spcPts val="1295"/>
              </a:spcBef>
              <a:buChar char="•"/>
              <a:tabLst>
                <a:tab pos="302260" algn="l"/>
              </a:tabLst>
            </a:pPr>
            <a:r>
              <a:rPr sz="3600" dirty="0">
                <a:solidFill>
                  <a:srgbClr val="CC0000"/>
                </a:solidFill>
                <a:latin typeface="Arial"/>
                <a:cs typeface="Arial"/>
              </a:rPr>
              <a:t>Steam &amp;</a:t>
            </a:r>
            <a:r>
              <a:rPr sz="3600" spc="-10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CC0000"/>
                </a:solidFill>
                <a:latin typeface="Arial"/>
                <a:cs typeface="Arial"/>
              </a:rPr>
              <a:t>Hot</a:t>
            </a:r>
            <a:endParaRPr sz="3600">
              <a:latin typeface="Arial"/>
              <a:cs typeface="Arial"/>
            </a:endParaRPr>
          </a:p>
          <a:p>
            <a:pPr marL="301625">
              <a:lnSpc>
                <a:spcPts val="3890"/>
              </a:lnSpc>
            </a:pPr>
            <a:r>
              <a:rPr sz="3600" spc="-30" dirty="0">
                <a:solidFill>
                  <a:srgbClr val="CC0000"/>
                </a:solidFill>
                <a:latin typeface="Arial"/>
                <a:cs typeface="Arial"/>
              </a:rPr>
              <a:t>Water</a:t>
            </a:r>
            <a:r>
              <a:rPr sz="3600" spc="-6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3600" spc="-50" dirty="0">
                <a:solidFill>
                  <a:srgbClr val="CC0000"/>
                </a:solidFill>
                <a:latin typeface="Arial"/>
                <a:cs typeface="Arial"/>
              </a:rPr>
              <a:t>Valves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1012" y="5706871"/>
            <a:ext cx="807008" cy="8018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98675" y="6143244"/>
            <a:ext cx="3930396" cy="4038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85232" y="6143244"/>
            <a:ext cx="294132" cy="4038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98751" y="6198920"/>
            <a:ext cx="371030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0" dirty="0">
                <a:solidFill>
                  <a:srgbClr val="4900B8"/>
                </a:solidFill>
                <a:latin typeface="Arial"/>
                <a:cs typeface="Arial"/>
              </a:rPr>
              <a:t>NATE </a:t>
            </a:r>
            <a:r>
              <a:rPr sz="1400" dirty="0">
                <a:solidFill>
                  <a:srgbClr val="4900B8"/>
                </a:solidFill>
                <a:latin typeface="Arial"/>
                <a:cs typeface="Arial"/>
              </a:rPr>
              <a:t>Certified for Continuing Education</a:t>
            </a:r>
            <a:r>
              <a:rPr sz="1400" spc="-175" dirty="0">
                <a:solidFill>
                  <a:srgbClr val="4900B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900B8"/>
                </a:solidFill>
                <a:latin typeface="Arial"/>
                <a:cs typeface="Arial"/>
              </a:rPr>
              <a:t>Credit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66514" y="657479"/>
            <a:ext cx="4667376" cy="29693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85514" y="3214116"/>
            <a:ext cx="3024886" cy="21394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62800" y="4304893"/>
            <a:ext cx="1561083" cy="21403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100" y="1056132"/>
            <a:ext cx="9220200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537" y="201168"/>
            <a:ext cx="1029944" cy="386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972" y="641858"/>
            <a:ext cx="623887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72" y="824738"/>
            <a:ext cx="676998" cy="19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57800" y="2189226"/>
            <a:ext cx="3886199" cy="23827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5232" y="1431100"/>
            <a:ext cx="546100" cy="567055"/>
          </a:xfrm>
          <a:custGeom>
            <a:avLst/>
            <a:gdLst/>
            <a:ahLst/>
            <a:cxnLst/>
            <a:rect l="l" t="t" r="r" b="b"/>
            <a:pathLst>
              <a:path w="546100" h="567055">
                <a:moveTo>
                  <a:pt x="495680" y="563971"/>
                </a:moveTo>
                <a:lnTo>
                  <a:pt x="50412" y="563971"/>
                </a:lnTo>
                <a:lnTo>
                  <a:pt x="53490" y="566523"/>
                </a:lnTo>
                <a:lnTo>
                  <a:pt x="492590" y="566523"/>
                </a:lnTo>
                <a:lnTo>
                  <a:pt x="495680" y="563971"/>
                </a:lnTo>
                <a:close/>
              </a:path>
              <a:path w="546100" h="567055">
                <a:moveTo>
                  <a:pt x="502241" y="561419"/>
                </a:moveTo>
                <a:lnTo>
                  <a:pt x="43841" y="561419"/>
                </a:lnTo>
                <a:lnTo>
                  <a:pt x="46784" y="563971"/>
                </a:lnTo>
                <a:lnTo>
                  <a:pt x="499303" y="563971"/>
                </a:lnTo>
                <a:lnTo>
                  <a:pt x="502241" y="561419"/>
                </a:lnTo>
                <a:close/>
              </a:path>
              <a:path w="546100" h="567055">
                <a:moveTo>
                  <a:pt x="511512" y="556316"/>
                </a:moveTo>
                <a:lnTo>
                  <a:pt x="34580" y="556316"/>
                </a:lnTo>
                <a:lnTo>
                  <a:pt x="37295" y="558867"/>
                </a:lnTo>
                <a:lnTo>
                  <a:pt x="37584" y="558867"/>
                </a:lnTo>
                <a:lnTo>
                  <a:pt x="40378" y="561419"/>
                </a:lnTo>
                <a:lnTo>
                  <a:pt x="505712" y="561419"/>
                </a:lnTo>
                <a:lnTo>
                  <a:pt x="508498" y="558867"/>
                </a:lnTo>
                <a:lnTo>
                  <a:pt x="511512" y="556316"/>
                </a:lnTo>
                <a:close/>
              </a:path>
              <a:path w="546100" h="567055">
                <a:moveTo>
                  <a:pt x="517212" y="553764"/>
                </a:moveTo>
                <a:lnTo>
                  <a:pt x="28868" y="553764"/>
                </a:lnTo>
                <a:lnTo>
                  <a:pt x="31413" y="556316"/>
                </a:lnTo>
                <a:lnTo>
                  <a:pt x="514679" y="556316"/>
                </a:lnTo>
                <a:lnTo>
                  <a:pt x="517212" y="553764"/>
                </a:lnTo>
                <a:close/>
              </a:path>
              <a:path w="546100" h="567055">
                <a:moveTo>
                  <a:pt x="56836" y="551212"/>
                </a:moveTo>
                <a:lnTo>
                  <a:pt x="26160" y="551212"/>
                </a:lnTo>
                <a:lnTo>
                  <a:pt x="28609" y="553764"/>
                </a:lnTo>
                <a:lnTo>
                  <a:pt x="59972" y="553764"/>
                </a:lnTo>
                <a:lnTo>
                  <a:pt x="56836" y="551212"/>
                </a:lnTo>
                <a:close/>
              </a:path>
              <a:path w="546100" h="567055">
                <a:moveTo>
                  <a:pt x="519922" y="551212"/>
                </a:moveTo>
                <a:lnTo>
                  <a:pt x="489246" y="551212"/>
                </a:lnTo>
                <a:lnTo>
                  <a:pt x="486105" y="553764"/>
                </a:lnTo>
                <a:lnTo>
                  <a:pt x="517465" y="553764"/>
                </a:lnTo>
                <a:lnTo>
                  <a:pt x="519922" y="551212"/>
                </a:lnTo>
                <a:close/>
              </a:path>
              <a:path w="546100" h="567055">
                <a:moveTo>
                  <a:pt x="43699" y="546108"/>
                </a:moveTo>
                <a:lnTo>
                  <a:pt x="21172" y="546108"/>
                </a:lnTo>
                <a:lnTo>
                  <a:pt x="25770" y="551212"/>
                </a:lnTo>
                <a:lnTo>
                  <a:pt x="51711" y="551212"/>
                </a:lnTo>
                <a:lnTo>
                  <a:pt x="48765" y="548660"/>
                </a:lnTo>
                <a:lnTo>
                  <a:pt x="46491" y="548660"/>
                </a:lnTo>
                <a:lnTo>
                  <a:pt x="43699" y="546108"/>
                </a:lnTo>
                <a:close/>
              </a:path>
              <a:path w="546100" h="567055">
                <a:moveTo>
                  <a:pt x="524913" y="546108"/>
                </a:moveTo>
                <a:lnTo>
                  <a:pt x="502393" y="546108"/>
                </a:lnTo>
                <a:lnTo>
                  <a:pt x="499581" y="548660"/>
                </a:lnTo>
                <a:lnTo>
                  <a:pt x="497327" y="548660"/>
                </a:lnTo>
                <a:lnTo>
                  <a:pt x="494363" y="551212"/>
                </a:lnTo>
                <a:lnTo>
                  <a:pt x="520302" y="551212"/>
                </a:lnTo>
                <a:lnTo>
                  <a:pt x="524913" y="546108"/>
                </a:lnTo>
                <a:close/>
              </a:path>
              <a:path w="546100" h="567055">
                <a:moveTo>
                  <a:pt x="34453" y="541004"/>
                </a:moveTo>
                <a:lnTo>
                  <a:pt x="16551" y="541004"/>
                </a:lnTo>
                <a:lnTo>
                  <a:pt x="20730" y="546108"/>
                </a:lnTo>
                <a:lnTo>
                  <a:pt x="41571" y="546108"/>
                </a:lnTo>
                <a:lnTo>
                  <a:pt x="38949" y="543556"/>
                </a:lnTo>
                <a:lnTo>
                  <a:pt x="36905" y="543556"/>
                </a:lnTo>
                <a:lnTo>
                  <a:pt x="34453" y="541004"/>
                </a:lnTo>
                <a:close/>
              </a:path>
              <a:path w="546100" h="567055">
                <a:moveTo>
                  <a:pt x="529523" y="541004"/>
                </a:moveTo>
                <a:lnTo>
                  <a:pt x="511639" y="541004"/>
                </a:lnTo>
                <a:lnTo>
                  <a:pt x="509182" y="543556"/>
                </a:lnTo>
                <a:lnTo>
                  <a:pt x="507130" y="543556"/>
                </a:lnTo>
                <a:lnTo>
                  <a:pt x="504521" y="546108"/>
                </a:lnTo>
                <a:lnTo>
                  <a:pt x="525343" y="546108"/>
                </a:lnTo>
                <a:lnTo>
                  <a:pt x="529523" y="541004"/>
                </a:lnTo>
                <a:close/>
              </a:path>
              <a:path w="546100" h="567055">
                <a:moveTo>
                  <a:pt x="30246" y="535900"/>
                </a:moveTo>
                <a:lnTo>
                  <a:pt x="30686" y="538452"/>
                </a:lnTo>
                <a:lnTo>
                  <a:pt x="14313" y="538452"/>
                </a:lnTo>
                <a:lnTo>
                  <a:pt x="16251" y="541004"/>
                </a:lnTo>
                <a:lnTo>
                  <a:pt x="34843" y="541004"/>
                </a:lnTo>
                <a:lnTo>
                  <a:pt x="30246" y="535900"/>
                </a:lnTo>
                <a:close/>
              </a:path>
              <a:path w="546100" h="567055">
                <a:moveTo>
                  <a:pt x="515844" y="535900"/>
                </a:moveTo>
                <a:lnTo>
                  <a:pt x="511234" y="541004"/>
                </a:lnTo>
                <a:lnTo>
                  <a:pt x="529852" y="541004"/>
                </a:lnTo>
                <a:lnTo>
                  <a:pt x="531777" y="538452"/>
                </a:lnTo>
                <a:lnTo>
                  <a:pt x="515388" y="538452"/>
                </a:lnTo>
                <a:lnTo>
                  <a:pt x="515844" y="535900"/>
                </a:lnTo>
                <a:close/>
              </a:path>
              <a:path w="546100" h="567055">
                <a:moveTo>
                  <a:pt x="26507" y="533348"/>
                </a:moveTo>
                <a:lnTo>
                  <a:pt x="10429" y="533348"/>
                </a:lnTo>
                <a:lnTo>
                  <a:pt x="12101" y="535900"/>
                </a:lnTo>
                <a:lnTo>
                  <a:pt x="12297" y="535900"/>
                </a:lnTo>
                <a:lnTo>
                  <a:pt x="14102" y="538452"/>
                </a:lnTo>
                <a:lnTo>
                  <a:pt x="30686" y="538452"/>
                </a:lnTo>
                <a:lnTo>
                  <a:pt x="26507" y="533348"/>
                </a:lnTo>
                <a:close/>
              </a:path>
              <a:path w="546100" h="567055">
                <a:moveTo>
                  <a:pt x="535628" y="533348"/>
                </a:moveTo>
                <a:lnTo>
                  <a:pt x="519568" y="533348"/>
                </a:lnTo>
                <a:lnTo>
                  <a:pt x="515388" y="538452"/>
                </a:lnTo>
                <a:lnTo>
                  <a:pt x="531929" y="538452"/>
                </a:lnTo>
                <a:lnTo>
                  <a:pt x="533753" y="535900"/>
                </a:lnTo>
                <a:lnTo>
                  <a:pt x="533956" y="535900"/>
                </a:lnTo>
                <a:lnTo>
                  <a:pt x="535628" y="533348"/>
                </a:lnTo>
                <a:close/>
              </a:path>
              <a:path w="546100" h="567055">
                <a:moveTo>
                  <a:pt x="24869" y="530796"/>
                </a:moveTo>
                <a:lnTo>
                  <a:pt x="8729" y="530796"/>
                </a:lnTo>
                <a:lnTo>
                  <a:pt x="10287" y="533348"/>
                </a:lnTo>
                <a:lnTo>
                  <a:pt x="26808" y="533348"/>
                </a:lnTo>
                <a:lnTo>
                  <a:pt x="24869" y="530796"/>
                </a:lnTo>
                <a:close/>
              </a:path>
              <a:path w="546100" h="567055">
                <a:moveTo>
                  <a:pt x="537350" y="530796"/>
                </a:moveTo>
                <a:lnTo>
                  <a:pt x="521164" y="530796"/>
                </a:lnTo>
                <a:lnTo>
                  <a:pt x="519264" y="533348"/>
                </a:lnTo>
                <a:lnTo>
                  <a:pt x="535805" y="533348"/>
                </a:lnTo>
                <a:lnTo>
                  <a:pt x="537350" y="530796"/>
                </a:lnTo>
                <a:close/>
              </a:path>
              <a:path w="546100" h="567055">
                <a:moveTo>
                  <a:pt x="20384" y="523141"/>
                </a:moveTo>
                <a:lnTo>
                  <a:pt x="5684" y="523141"/>
                </a:lnTo>
                <a:lnTo>
                  <a:pt x="6976" y="525693"/>
                </a:lnTo>
                <a:lnTo>
                  <a:pt x="7126" y="528245"/>
                </a:lnTo>
                <a:lnTo>
                  <a:pt x="8570" y="530796"/>
                </a:lnTo>
                <a:lnTo>
                  <a:pt x="25081" y="530796"/>
                </a:lnTo>
                <a:lnTo>
                  <a:pt x="23276" y="528245"/>
                </a:lnTo>
                <a:lnTo>
                  <a:pt x="23472" y="528245"/>
                </a:lnTo>
                <a:lnTo>
                  <a:pt x="21800" y="525693"/>
                </a:lnTo>
                <a:lnTo>
                  <a:pt x="21942" y="525693"/>
                </a:lnTo>
                <a:lnTo>
                  <a:pt x="20384" y="523141"/>
                </a:lnTo>
                <a:close/>
              </a:path>
              <a:path w="546100" h="567055">
                <a:moveTo>
                  <a:pt x="540390" y="523141"/>
                </a:moveTo>
                <a:lnTo>
                  <a:pt x="525698" y="523141"/>
                </a:lnTo>
                <a:lnTo>
                  <a:pt x="524127" y="525693"/>
                </a:lnTo>
                <a:lnTo>
                  <a:pt x="524305" y="525693"/>
                </a:lnTo>
                <a:lnTo>
                  <a:pt x="522633" y="528245"/>
                </a:lnTo>
                <a:lnTo>
                  <a:pt x="522836" y="528245"/>
                </a:lnTo>
                <a:lnTo>
                  <a:pt x="521012" y="530796"/>
                </a:lnTo>
                <a:lnTo>
                  <a:pt x="537502" y="530796"/>
                </a:lnTo>
                <a:lnTo>
                  <a:pt x="538946" y="528245"/>
                </a:lnTo>
                <a:lnTo>
                  <a:pt x="539098" y="525693"/>
                </a:lnTo>
                <a:lnTo>
                  <a:pt x="540390" y="523141"/>
                </a:lnTo>
                <a:close/>
              </a:path>
              <a:path w="546100" h="567055">
                <a:moveTo>
                  <a:pt x="19100" y="520589"/>
                </a:moveTo>
                <a:lnTo>
                  <a:pt x="4399" y="520589"/>
                </a:lnTo>
                <a:lnTo>
                  <a:pt x="5558" y="523141"/>
                </a:lnTo>
                <a:lnTo>
                  <a:pt x="20543" y="523141"/>
                </a:lnTo>
                <a:lnTo>
                  <a:pt x="19100" y="520589"/>
                </a:lnTo>
                <a:close/>
              </a:path>
              <a:path w="546100" h="567055">
                <a:moveTo>
                  <a:pt x="542822" y="518037"/>
                </a:moveTo>
                <a:lnTo>
                  <a:pt x="528130" y="518037"/>
                </a:lnTo>
                <a:lnTo>
                  <a:pt x="526838" y="520589"/>
                </a:lnTo>
                <a:lnTo>
                  <a:pt x="526990" y="520589"/>
                </a:lnTo>
                <a:lnTo>
                  <a:pt x="525546" y="523141"/>
                </a:lnTo>
                <a:lnTo>
                  <a:pt x="540517" y="523141"/>
                </a:lnTo>
                <a:lnTo>
                  <a:pt x="541682" y="520589"/>
                </a:lnTo>
                <a:lnTo>
                  <a:pt x="542822" y="518037"/>
                </a:lnTo>
                <a:close/>
              </a:path>
              <a:path w="546100" h="567055">
                <a:moveTo>
                  <a:pt x="17958" y="518037"/>
                </a:moveTo>
                <a:lnTo>
                  <a:pt x="3263" y="518037"/>
                </a:lnTo>
                <a:lnTo>
                  <a:pt x="4289" y="520589"/>
                </a:lnTo>
                <a:lnTo>
                  <a:pt x="19250" y="520589"/>
                </a:lnTo>
                <a:lnTo>
                  <a:pt x="17958" y="518037"/>
                </a:lnTo>
                <a:close/>
              </a:path>
              <a:path w="546100" h="567055">
                <a:moveTo>
                  <a:pt x="16009" y="512933"/>
                </a:moveTo>
                <a:lnTo>
                  <a:pt x="2287" y="512933"/>
                </a:lnTo>
                <a:lnTo>
                  <a:pt x="3161" y="518037"/>
                </a:lnTo>
                <a:lnTo>
                  <a:pt x="18084" y="518037"/>
                </a:lnTo>
                <a:lnTo>
                  <a:pt x="16925" y="515485"/>
                </a:lnTo>
                <a:lnTo>
                  <a:pt x="16009" y="512933"/>
                </a:lnTo>
                <a:close/>
              </a:path>
              <a:path w="546100" h="567055">
                <a:moveTo>
                  <a:pt x="543784" y="512933"/>
                </a:moveTo>
                <a:lnTo>
                  <a:pt x="530080" y="512933"/>
                </a:lnTo>
                <a:lnTo>
                  <a:pt x="529042" y="515485"/>
                </a:lnTo>
                <a:lnTo>
                  <a:pt x="528003" y="518037"/>
                </a:lnTo>
                <a:lnTo>
                  <a:pt x="542923" y="518037"/>
                </a:lnTo>
                <a:lnTo>
                  <a:pt x="543784" y="512933"/>
                </a:lnTo>
                <a:close/>
              </a:path>
              <a:path w="546100" h="567055">
                <a:moveTo>
                  <a:pt x="15237" y="510381"/>
                </a:moveTo>
                <a:lnTo>
                  <a:pt x="1481" y="510381"/>
                </a:lnTo>
                <a:lnTo>
                  <a:pt x="2203" y="512933"/>
                </a:lnTo>
                <a:lnTo>
                  <a:pt x="16111" y="512933"/>
                </a:lnTo>
                <a:lnTo>
                  <a:pt x="15237" y="510381"/>
                </a:lnTo>
                <a:close/>
              </a:path>
              <a:path w="546100" h="567055">
                <a:moveTo>
                  <a:pt x="545279" y="61245"/>
                </a:moveTo>
                <a:lnTo>
                  <a:pt x="531397" y="61245"/>
                </a:lnTo>
                <a:lnTo>
                  <a:pt x="531955" y="63797"/>
                </a:lnTo>
                <a:lnTo>
                  <a:pt x="532335" y="66349"/>
                </a:lnTo>
                <a:lnTo>
                  <a:pt x="532537" y="68901"/>
                </a:lnTo>
                <a:lnTo>
                  <a:pt x="532613" y="71453"/>
                </a:lnTo>
                <a:lnTo>
                  <a:pt x="532613" y="495070"/>
                </a:lnTo>
                <a:lnTo>
                  <a:pt x="532537" y="497622"/>
                </a:lnTo>
                <a:lnTo>
                  <a:pt x="532309" y="502726"/>
                </a:lnTo>
                <a:lnTo>
                  <a:pt x="531929" y="505277"/>
                </a:lnTo>
                <a:lnTo>
                  <a:pt x="531423" y="507829"/>
                </a:lnTo>
                <a:lnTo>
                  <a:pt x="530764" y="510381"/>
                </a:lnTo>
                <a:lnTo>
                  <a:pt x="529979" y="512933"/>
                </a:lnTo>
                <a:lnTo>
                  <a:pt x="543886" y="512933"/>
                </a:lnTo>
                <a:lnTo>
                  <a:pt x="544671" y="510381"/>
                </a:lnTo>
                <a:lnTo>
                  <a:pt x="545228" y="507829"/>
                </a:lnTo>
                <a:lnTo>
                  <a:pt x="545304" y="505277"/>
                </a:lnTo>
                <a:lnTo>
                  <a:pt x="545684" y="502726"/>
                </a:lnTo>
                <a:lnTo>
                  <a:pt x="545988" y="500174"/>
                </a:lnTo>
                <a:lnTo>
                  <a:pt x="546090" y="495070"/>
                </a:lnTo>
                <a:lnTo>
                  <a:pt x="546090" y="71453"/>
                </a:lnTo>
                <a:lnTo>
                  <a:pt x="545988" y="68901"/>
                </a:lnTo>
                <a:lnTo>
                  <a:pt x="545684" y="63797"/>
                </a:lnTo>
                <a:lnTo>
                  <a:pt x="545279" y="61245"/>
                </a:lnTo>
                <a:close/>
              </a:path>
              <a:path w="546100" h="567055">
                <a:moveTo>
                  <a:pt x="13729" y="502726"/>
                </a:moveTo>
                <a:lnTo>
                  <a:pt x="376" y="502726"/>
                </a:lnTo>
                <a:lnTo>
                  <a:pt x="794" y="505277"/>
                </a:lnTo>
                <a:lnTo>
                  <a:pt x="844" y="507829"/>
                </a:lnTo>
                <a:lnTo>
                  <a:pt x="1414" y="510381"/>
                </a:lnTo>
                <a:lnTo>
                  <a:pt x="15321" y="510381"/>
                </a:lnTo>
                <a:lnTo>
                  <a:pt x="14599" y="507829"/>
                </a:lnTo>
                <a:lnTo>
                  <a:pt x="14097" y="505277"/>
                </a:lnTo>
                <a:lnTo>
                  <a:pt x="13729" y="502726"/>
                </a:lnTo>
                <a:close/>
              </a:path>
              <a:path w="546100" h="567055">
                <a:moveTo>
                  <a:pt x="13535" y="68901"/>
                </a:moveTo>
                <a:lnTo>
                  <a:pt x="75" y="68901"/>
                </a:lnTo>
                <a:lnTo>
                  <a:pt x="0" y="71453"/>
                </a:lnTo>
                <a:lnTo>
                  <a:pt x="0" y="495070"/>
                </a:lnTo>
                <a:lnTo>
                  <a:pt x="75" y="500174"/>
                </a:lnTo>
                <a:lnTo>
                  <a:pt x="340" y="502726"/>
                </a:lnTo>
                <a:lnTo>
                  <a:pt x="13765" y="502726"/>
                </a:lnTo>
                <a:lnTo>
                  <a:pt x="13518" y="497622"/>
                </a:lnTo>
                <a:lnTo>
                  <a:pt x="13459" y="495070"/>
                </a:lnTo>
                <a:lnTo>
                  <a:pt x="13459" y="71453"/>
                </a:lnTo>
                <a:lnTo>
                  <a:pt x="13535" y="68901"/>
                </a:lnTo>
                <a:close/>
              </a:path>
              <a:path w="546100" h="567055">
                <a:moveTo>
                  <a:pt x="14151" y="63797"/>
                </a:moveTo>
                <a:lnTo>
                  <a:pt x="362" y="63797"/>
                </a:lnTo>
                <a:lnTo>
                  <a:pt x="96" y="68901"/>
                </a:lnTo>
                <a:lnTo>
                  <a:pt x="13515" y="68901"/>
                </a:lnTo>
                <a:lnTo>
                  <a:pt x="13781" y="66349"/>
                </a:lnTo>
                <a:lnTo>
                  <a:pt x="14151" y="63797"/>
                </a:lnTo>
                <a:close/>
              </a:path>
              <a:path w="546100" h="567055">
                <a:moveTo>
                  <a:pt x="14667" y="61245"/>
                </a:moveTo>
                <a:lnTo>
                  <a:pt x="789" y="61245"/>
                </a:lnTo>
                <a:lnTo>
                  <a:pt x="390" y="63797"/>
                </a:lnTo>
                <a:lnTo>
                  <a:pt x="14097" y="63797"/>
                </a:lnTo>
                <a:lnTo>
                  <a:pt x="14667" y="61245"/>
                </a:lnTo>
                <a:close/>
              </a:path>
              <a:path w="546100" h="567055">
                <a:moveTo>
                  <a:pt x="16111" y="53590"/>
                </a:moveTo>
                <a:lnTo>
                  <a:pt x="2203" y="53590"/>
                </a:lnTo>
                <a:lnTo>
                  <a:pt x="1481" y="58693"/>
                </a:lnTo>
                <a:lnTo>
                  <a:pt x="844" y="61245"/>
                </a:lnTo>
                <a:lnTo>
                  <a:pt x="14599" y="61245"/>
                </a:lnTo>
                <a:lnTo>
                  <a:pt x="15321" y="56141"/>
                </a:lnTo>
                <a:lnTo>
                  <a:pt x="15674" y="56141"/>
                </a:lnTo>
                <a:lnTo>
                  <a:pt x="16111" y="53590"/>
                </a:lnTo>
                <a:close/>
              </a:path>
              <a:path w="546100" h="567055">
                <a:moveTo>
                  <a:pt x="544215" y="56141"/>
                </a:moveTo>
                <a:lnTo>
                  <a:pt x="530739" y="56141"/>
                </a:lnTo>
                <a:lnTo>
                  <a:pt x="531473" y="61245"/>
                </a:lnTo>
                <a:lnTo>
                  <a:pt x="545228" y="61245"/>
                </a:lnTo>
                <a:lnTo>
                  <a:pt x="544646" y="58693"/>
                </a:lnTo>
                <a:lnTo>
                  <a:pt x="544215" y="56141"/>
                </a:lnTo>
                <a:close/>
              </a:path>
              <a:path w="546100" h="567055">
                <a:moveTo>
                  <a:pt x="15674" y="56141"/>
                </a:moveTo>
                <a:lnTo>
                  <a:pt x="15321" y="56141"/>
                </a:lnTo>
                <a:lnTo>
                  <a:pt x="15237" y="58693"/>
                </a:lnTo>
                <a:lnTo>
                  <a:pt x="15674" y="56141"/>
                </a:lnTo>
                <a:close/>
              </a:path>
              <a:path w="546100" h="567055">
                <a:moveTo>
                  <a:pt x="543784" y="53590"/>
                </a:moveTo>
                <a:lnTo>
                  <a:pt x="529954" y="53590"/>
                </a:lnTo>
                <a:lnTo>
                  <a:pt x="530815" y="58693"/>
                </a:lnTo>
                <a:lnTo>
                  <a:pt x="530739" y="56141"/>
                </a:lnTo>
                <a:lnTo>
                  <a:pt x="544215" y="56141"/>
                </a:lnTo>
                <a:lnTo>
                  <a:pt x="543784" y="53590"/>
                </a:lnTo>
                <a:close/>
              </a:path>
              <a:path w="546100" h="567055">
                <a:moveTo>
                  <a:pt x="18084" y="48486"/>
                </a:moveTo>
                <a:lnTo>
                  <a:pt x="4289" y="48486"/>
                </a:lnTo>
                <a:lnTo>
                  <a:pt x="3161" y="51038"/>
                </a:lnTo>
                <a:lnTo>
                  <a:pt x="2287" y="53590"/>
                </a:lnTo>
                <a:lnTo>
                  <a:pt x="16111" y="53590"/>
                </a:lnTo>
                <a:lnTo>
                  <a:pt x="16009" y="56141"/>
                </a:lnTo>
                <a:lnTo>
                  <a:pt x="17035" y="51038"/>
                </a:lnTo>
                <a:lnTo>
                  <a:pt x="18084" y="48486"/>
                </a:lnTo>
                <a:close/>
              </a:path>
              <a:path w="546100" h="567055">
                <a:moveTo>
                  <a:pt x="542898" y="51038"/>
                </a:moveTo>
                <a:lnTo>
                  <a:pt x="529042" y="51038"/>
                </a:lnTo>
                <a:lnTo>
                  <a:pt x="530030" y="56141"/>
                </a:lnTo>
                <a:lnTo>
                  <a:pt x="529954" y="53590"/>
                </a:lnTo>
                <a:lnTo>
                  <a:pt x="543784" y="53590"/>
                </a:lnTo>
                <a:lnTo>
                  <a:pt x="542898" y="51038"/>
                </a:lnTo>
                <a:close/>
              </a:path>
              <a:path w="546100" h="567055">
                <a:moveTo>
                  <a:pt x="541809" y="48486"/>
                </a:moveTo>
                <a:lnTo>
                  <a:pt x="528003" y="48486"/>
                </a:lnTo>
                <a:lnTo>
                  <a:pt x="529168" y="51038"/>
                </a:lnTo>
                <a:lnTo>
                  <a:pt x="542822" y="51038"/>
                </a:lnTo>
                <a:lnTo>
                  <a:pt x="541809" y="48486"/>
                </a:lnTo>
                <a:close/>
              </a:path>
              <a:path w="546100" h="567055">
                <a:moveTo>
                  <a:pt x="20535" y="43382"/>
                </a:moveTo>
                <a:lnTo>
                  <a:pt x="5558" y="43382"/>
                </a:lnTo>
                <a:lnTo>
                  <a:pt x="4399" y="48486"/>
                </a:lnTo>
                <a:lnTo>
                  <a:pt x="17958" y="48486"/>
                </a:lnTo>
                <a:lnTo>
                  <a:pt x="19250" y="45934"/>
                </a:lnTo>
                <a:lnTo>
                  <a:pt x="19091" y="45934"/>
                </a:lnTo>
                <a:lnTo>
                  <a:pt x="20535" y="43382"/>
                </a:lnTo>
                <a:close/>
              </a:path>
              <a:path w="546100" h="567055">
                <a:moveTo>
                  <a:pt x="540517" y="43382"/>
                </a:moveTo>
                <a:lnTo>
                  <a:pt x="525546" y="43382"/>
                </a:lnTo>
                <a:lnTo>
                  <a:pt x="526990" y="45934"/>
                </a:lnTo>
                <a:lnTo>
                  <a:pt x="526838" y="45934"/>
                </a:lnTo>
                <a:lnTo>
                  <a:pt x="528130" y="48486"/>
                </a:lnTo>
                <a:lnTo>
                  <a:pt x="541682" y="48486"/>
                </a:lnTo>
                <a:lnTo>
                  <a:pt x="540517" y="43382"/>
                </a:lnTo>
                <a:close/>
              </a:path>
              <a:path w="546100" h="567055">
                <a:moveTo>
                  <a:pt x="21952" y="40830"/>
                </a:moveTo>
                <a:lnTo>
                  <a:pt x="6976" y="40830"/>
                </a:lnTo>
                <a:lnTo>
                  <a:pt x="5684" y="43382"/>
                </a:lnTo>
                <a:lnTo>
                  <a:pt x="20395" y="43382"/>
                </a:lnTo>
                <a:lnTo>
                  <a:pt x="21952" y="40830"/>
                </a:lnTo>
                <a:close/>
              </a:path>
              <a:path w="546100" h="567055">
                <a:moveTo>
                  <a:pt x="539098" y="40830"/>
                </a:moveTo>
                <a:lnTo>
                  <a:pt x="524127" y="40830"/>
                </a:lnTo>
                <a:lnTo>
                  <a:pt x="525698" y="43382"/>
                </a:lnTo>
                <a:lnTo>
                  <a:pt x="540390" y="43382"/>
                </a:lnTo>
                <a:lnTo>
                  <a:pt x="539098" y="40830"/>
                </a:lnTo>
                <a:close/>
              </a:path>
              <a:path w="546100" h="567055">
                <a:moveTo>
                  <a:pt x="23472" y="38278"/>
                </a:moveTo>
                <a:lnTo>
                  <a:pt x="8578" y="38278"/>
                </a:lnTo>
                <a:lnTo>
                  <a:pt x="7135" y="40830"/>
                </a:lnTo>
                <a:lnTo>
                  <a:pt x="21800" y="40830"/>
                </a:lnTo>
                <a:lnTo>
                  <a:pt x="23472" y="38278"/>
                </a:lnTo>
                <a:close/>
              </a:path>
              <a:path w="546100" h="567055">
                <a:moveTo>
                  <a:pt x="25065" y="38278"/>
                </a:moveTo>
                <a:lnTo>
                  <a:pt x="23472" y="38278"/>
                </a:lnTo>
                <a:lnTo>
                  <a:pt x="23243" y="40830"/>
                </a:lnTo>
                <a:lnTo>
                  <a:pt x="25065" y="38278"/>
                </a:lnTo>
                <a:close/>
              </a:path>
              <a:path w="546100" h="567055">
                <a:moveTo>
                  <a:pt x="522608" y="38278"/>
                </a:moveTo>
                <a:lnTo>
                  <a:pt x="520986" y="38278"/>
                </a:lnTo>
                <a:lnTo>
                  <a:pt x="522785" y="40830"/>
                </a:lnTo>
                <a:lnTo>
                  <a:pt x="522608" y="38278"/>
                </a:lnTo>
                <a:close/>
              </a:path>
              <a:path w="546100" h="567055">
                <a:moveTo>
                  <a:pt x="537502" y="38278"/>
                </a:moveTo>
                <a:lnTo>
                  <a:pt x="522608" y="38278"/>
                </a:lnTo>
                <a:lnTo>
                  <a:pt x="524305" y="40830"/>
                </a:lnTo>
                <a:lnTo>
                  <a:pt x="538946" y="40830"/>
                </a:lnTo>
                <a:lnTo>
                  <a:pt x="537502" y="38278"/>
                </a:lnTo>
                <a:close/>
              </a:path>
              <a:path w="546100" h="567055">
                <a:moveTo>
                  <a:pt x="26826" y="35726"/>
                </a:moveTo>
                <a:lnTo>
                  <a:pt x="10276" y="35726"/>
                </a:lnTo>
                <a:lnTo>
                  <a:pt x="8719" y="38278"/>
                </a:lnTo>
                <a:lnTo>
                  <a:pt x="24908" y="38278"/>
                </a:lnTo>
                <a:lnTo>
                  <a:pt x="26826" y="35726"/>
                </a:lnTo>
                <a:close/>
              </a:path>
              <a:path w="546100" h="567055">
                <a:moveTo>
                  <a:pt x="531955" y="28070"/>
                </a:moveTo>
                <a:lnTo>
                  <a:pt x="511259" y="28070"/>
                </a:lnTo>
                <a:lnTo>
                  <a:pt x="515844" y="30622"/>
                </a:lnTo>
                <a:lnTo>
                  <a:pt x="515388" y="30622"/>
                </a:lnTo>
                <a:lnTo>
                  <a:pt x="519568" y="35726"/>
                </a:lnTo>
                <a:lnTo>
                  <a:pt x="519264" y="35726"/>
                </a:lnTo>
                <a:lnTo>
                  <a:pt x="521189" y="38278"/>
                </a:lnTo>
                <a:lnTo>
                  <a:pt x="537350" y="38278"/>
                </a:lnTo>
                <a:lnTo>
                  <a:pt x="535805" y="35726"/>
                </a:lnTo>
                <a:lnTo>
                  <a:pt x="533931" y="33174"/>
                </a:lnTo>
                <a:lnTo>
                  <a:pt x="531955" y="28070"/>
                </a:lnTo>
                <a:close/>
              </a:path>
              <a:path w="546100" h="567055">
                <a:moveTo>
                  <a:pt x="36931" y="25519"/>
                </a:moveTo>
                <a:lnTo>
                  <a:pt x="16231" y="25519"/>
                </a:lnTo>
                <a:lnTo>
                  <a:pt x="14154" y="28070"/>
                </a:lnTo>
                <a:lnTo>
                  <a:pt x="12330" y="30622"/>
                </a:lnTo>
                <a:lnTo>
                  <a:pt x="12101" y="33174"/>
                </a:lnTo>
                <a:lnTo>
                  <a:pt x="10429" y="35726"/>
                </a:lnTo>
                <a:lnTo>
                  <a:pt x="26517" y="35726"/>
                </a:lnTo>
                <a:lnTo>
                  <a:pt x="30696" y="30622"/>
                </a:lnTo>
                <a:lnTo>
                  <a:pt x="30233" y="30622"/>
                </a:lnTo>
                <a:lnTo>
                  <a:pt x="34831" y="28070"/>
                </a:lnTo>
                <a:lnTo>
                  <a:pt x="34478" y="28070"/>
                </a:lnTo>
                <a:lnTo>
                  <a:pt x="36931" y="25519"/>
                </a:lnTo>
                <a:close/>
              </a:path>
              <a:path w="546100" h="567055">
                <a:moveTo>
                  <a:pt x="525369" y="20415"/>
                </a:moveTo>
                <a:lnTo>
                  <a:pt x="502089" y="20415"/>
                </a:lnTo>
                <a:lnTo>
                  <a:pt x="504800" y="22967"/>
                </a:lnTo>
                <a:lnTo>
                  <a:pt x="506877" y="22967"/>
                </a:lnTo>
                <a:lnTo>
                  <a:pt x="509435" y="25519"/>
                </a:lnTo>
                <a:lnTo>
                  <a:pt x="509157" y="25519"/>
                </a:lnTo>
                <a:lnTo>
                  <a:pt x="511614" y="28070"/>
                </a:lnTo>
                <a:lnTo>
                  <a:pt x="531752" y="28070"/>
                </a:lnTo>
                <a:lnTo>
                  <a:pt x="529548" y="25519"/>
                </a:lnTo>
                <a:lnTo>
                  <a:pt x="525369" y="20415"/>
                </a:lnTo>
                <a:close/>
              </a:path>
              <a:path w="546100" h="567055">
                <a:moveTo>
                  <a:pt x="43988" y="20415"/>
                </a:moveTo>
                <a:lnTo>
                  <a:pt x="20721" y="20415"/>
                </a:lnTo>
                <a:lnTo>
                  <a:pt x="16541" y="25519"/>
                </a:lnTo>
                <a:lnTo>
                  <a:pt x="36667" y="25519"/>
                </a:lnTo>
                <a:lnTo>
                  <a:pt x="39193" y="22967"/>
                </a:lnTo>
                <a:lnTo>
                  <a:pt x="41270" y="22967"/>
                </a:lnTo>
                <a:lnTo>
                  <a:pt x="43988" y="20415"/>
                </a:lnTo>
                <a:close/>
              </a:path>
              <a:path w="546100" h="567055">
                <a:moveTo>
                  <a:pt x="54412" y="15311"/>
                </a:moveTo>
                <a:lnTo>
                  <a:pt x="26134" y="15311"/>
                </a:lnTo>
                <a:lnTo>
                  <a:pt x="25782" y="17863"/>
                </a:lnTo>
                <a:lnTo>
                  <a:pt x="21183" y="20415"/>
                </a:lnTo>
                <a:lnTo>
                  <a:pt x="46230" y="20415"/>
                </a:lnTo>
                <a:lnTo>
                  <a:pt x="49097" y="17863"/>
                </a:lnTo>
                <a:lnTo>
                  <a:pt x="51392" y="17863"/>
                </a:lnTo>
                <a:lnTo>
                  <a:pt x="54412" y="15311"/>
                </a:lnTo>
                <a:close/>
              </a:path>
              <a:path w="546100" h="567055">
                <a:moveTo>
                  <a:pt x="519948" y="15311"/>
                </a:moveTo>
                <a:lnTo>
                  <a:pt x="491703" y="15311"/>
                </a:lnTo>
                <a:lnTo>
                  <a:pt x="494692" y="17863"/>
                </a:lnTo>
                <a:lnTo>
                  <a:pt x="496972" y="17863"/>
                </a:lnTo>
                <a:lnTo>
                  <a:pt x="499860" y="20415"/>
                </a:lnTo>
                <a:lnTo>
                  <a:pt x="524887" y="20415"/>
                </a:lnTo>
                <a:lnTo>
                  <a:pt x="520302" y="17863"/>
                </a:lnTo>
                <a:lnTo>
                  <a:pt x="519948" y="15311"/>
                </a:lnTo>
                <a:close/>
              </a:path>
              <a:path w="546100" h="567055">
                <a:moveTo>
                  <a:pt x="508777" y="7655"/>
                </a:moveTo>
                <a:lnTo>
                  <a:pt x="37295" y="7655"/>
                </a:lnTo>
                <a:lnTo>
                  <a:pt x="34580" y="10207"/>
                </a:lnTo>
                <a:lnTo>
                  <a:pt x="34299" y="10207"/>
                </a:lnTo>
                <a:lnTo>
                  <a:pt x="31657" y="12759"/>
                </a:lnTo>
                <a:lnTo>
                  <a:pt x="28847" y="15311"/>
                </a:lnTo>
                <a:lnTo>
                  <a:pt x="62492" y="15311"/>
                </a:lnTo>
                <a:lnTo>
                  <a:pt x="65742" y="12759"/>
                </a:lnTo>
                <a:lnTo>
                  <a:pt x="514426" y="12759"/>
                </a:lnTo>
                <a:lnTo>
                  <a:pt x="511512" y="10207"/>
                </a:lnTo>
                <a:lnTo>
                  <a:pt x="508777" y="7655"/>
                </a:lnTo>
                <a:close/>
              </a:path>
              <a:path w="546100" h="567055">
                <a:moveTo>
                  <a:pt x="514679" y="12759"/>
                </a:moveTo>
                <a:lnTo>
                  <a:pt x="480380" y="12759"/>
                </a:lnTo>
                <a:lnTo>
                  <a:pt x="483597" y="15311"/>
                </a:lnTo>
                <a:lnTo>
                  <a:pt x="517212" y="15311"/>
                </a:lnTo>
                <a:lnTo>
                  <a:pt x="514679" y="12759"/>
                </a:lnTo>
                <a:close/>
              </a:path>
              <a:path w="546100" h="567055">
                <a:moveTo>
                  <a:pt x="502241" y="5103"/>
                </a:moveTo>
                <a:lnTo>
                  <a:pt x="43509" y="5103"/>
                </a:lnTo>
                <a:lnTo>
                  <a:pt x="40639" y="7655"/>
                </a:lnTo>
                <a:lnTo>
                  <a:pt x="505712" y="7655"/>
                </a:lnTo>
                <a:lnTo>
                  <a:pt x="502241" y="5103"/>
                </a:lnTo>
                <a:close/>
              </a:path>
              <a:path w="546100" h="567055">
                <a:moveTo>
                  <a:pt x="495959" y="2551"/>
                </a:moveTo>
                <a:lnTo>
                  <a:pt x="50088" y="2551"/>
                </a:lnTo>
                <a:lnTo>
                  <a:pt x="47066" y="5103"/>
                </a:lnTo>
                <a:lnTo>
                  <a:pt x="498973" y="5103"/>
                </a:lnTo>
                <a:lnTo>
                  <a:pt x="495959" y="2551"/>
                </a:lnTo>
                <a:close/>
              </a:path>
              <a:path w="546100" h="567055">
                <a:moveTo>
                  <a:pt x="485598" y="0"/>
                </a:moveTo>
                <a:lnTo>
                  <a:pt x="60446" y="0"/>
                </a:lnTo>
                <a:lnTo>
                  <a:pt x="57274" y="2551"/>
                </a:lnTo>
                <a:lnTo>
                  <a:pt x="488790" y="2551"/>
                </a:lnTo>
                <a:lnTo>
                  <a:pt x="485598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4864" y="1166401"/>
            <a:ext cx="556260" cy="888365"/>
          </a:xfrm>
          <a:custGeom>
            <a:avLst/>
            <a:gdLst/>
            <a:ahLst/>
            <a:cxnLst/>
            <a:rect l="l" t="t" r="r" b="b"/>
            <a:pathLst>
              <a:path w="556260" h="888364">
                <a:moveTo>
                  <a:pt x="62687" y="414123"/>
                </a:moveTo>
                <a:lnTo>
                  <a:pt x="0" y="654283"/>
                </a:lnTo>
                <a:lnTo>
                  <a:pt x="214976" y="888076"/>
                </a:lnTo>
                <a:lnTo>
                  <a:pt x="313703" y="661074"/>
                </a:lnTo>
                <a:lnTo>
                  <a:pt x="175439" y="661074"/>
                </a:lnTo>
                <a:lnTo>
                  <a:pt x="62687" y="414123"/>
                </a:lnTo>
                <a:close/>
              </a:path>
              <a:path w="556260" h="888364">
                <a:moveTo>
                  <a:pt x="556189" y="0"/>
                </a:moveTo>
                <a:lnTo>
                  <a:pt x="175439" y="661074"/>
                </a:lnTo>
                <a:lnTo>
                  <a:pt x="313703" y="661074"/>
                </a:lnTo>
                <a:lnTo>
                  <a:pt x="556189" y="103530"/>
                </a:lnTo>
                <a:lnTo>
                  <a:pt x="556189" y="0"/>
                </a:lnTo>
                <a:close/>
              </a:path>
            </a:pathLst>
          </a:custGeom>
          <a:solidFill>
            <a:srgbClr val="FF66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6820" y="2802700"/>
            <a:ext cx="546100" cy="567055"/>
          </a:xfrm>
          <a:custGeom>
            <a:avLst/>
            <a:gdLst/>
            <a:ahLst/>
            <a:cxnLst/>
            <a:rect l="l" t="t" r="r" b="b"/>
            <a:pathLst>
              <a:path w="546100" h="567054">
                <a:moveTo>
                  <a:pt x="495680" y="563971"/>
                </a:moveTo>
                <a:lnTo>
                  <a:pt x="50412" y="563971"/>
                </a:lnTo>
                <a:lnTo>
                  <a:pt x="53490" y="566523"/>
                </a:lnTo>
                <a:lnTo>
                  <a:pt x="492590" y="566523"/>
                </a:lnTo>
                <a:lnTo>
                  <a:pt x="495680" y="563971"/>
                </a:lnTo>
                <a:close/>
              </a:path>
              <a:path w="546100" h="567054">
                <a:moveTo>
                  <a:pt x="502241" y="561419"/>
                </a:moveTo>
                <a:lnTo>
                  <a:pt x="43841" y="561419"/>
                </a:lnTo>
                <a:lnTo>
                  <a:pt x="46784" y="563971"/>
                </a:lnTo>
                <a:lnTo>
                  <a:pt x="499303" y="563971"/>
                </a:lnTo>
                <a:lnTo>
                  <a:pt x="502241" y="561419"/>
                </a:lnTo>
                <a:close/>
              </a:path>
              <a:path w="546100" h="567054">
                <a:moveTo>
                  <a:pt x="511512" y="556316"/>
                </a:moveTo>
                <a:lnTo>
                  <a:pt x="34580" y="556316"/>
                </a:lnTo>
                <a:lnTo>
                  <a:pt x="37295" y="558867"/>
                </a:lnTo>
                <a:lnTo>
                  <a:pt x="37584" y="558867"/>
                </a:lnTo>
                <a:lnTo>
                  <a:pt x="40378" y="561419"/>
                </a:lnTo>
                <a:lnTo>
                  <a:pt x="505712" y="561419"/>
                </a:lnTo>
                <a:lnTo>
                  <a:pt x="508498" y="558867"/>
                </a:lnTo>
                <a:lnTo>
                  <a:pt x="511512" y="556316"/>
                </a:lnTo>
                <a:close/>
              </a:path>
              <a:path w="546100" h="567054">
                <a:moveTo>
                  <a:pt x="517212" y="553764"/>
                </a:moveTo>
                <a:lnTo>
                  <a:pt x="28868" y="553764"/>
                </a:lnTo>
                <a:lnTo>
                  <a:pt x="31413" y="556316"/>
                </a:lnTo>
                <a:lnTo>
                  <a:pt x="514679" y="556316"/>
                </a:lnTo>
                <a:lnTo>
                  <a:pt x="517212" y="553764"/>
                </a:lnTo>
                <a:close/>
              </a:path>
              <a:path w="546100" h="567054">
                <a:moveTo>
                  <a:pt x="56836" y="551212"/>
                </a:moveTo>
                <a:lnTo>
                  <a:pt x="26160" y="551212"/>
                </a:lnTo>
                <a:lnTo>
                  <a:pt x="28609" y="553764"/>
                </a:lnTo>
                <a:lnTo>
                  <a:pt x="59972" y="553764"/>
                </a:lnTo>
                <a:lnTo>
                  <a:pt x="56836" y="551212"/>
                </a:lnTo>
                <a:close/>
              </a:path>
              <a:path w="546100" h="567054">
                <a:moveTo>
                  <a:pt x="519922" y="551212"/>
                </a:moveTo>
                <a:lnTo>
                  <a:pt x="489246" y="551212"/>
                </a:lnTo>
                <a:lnTo>
                  <a:pt x="486105" y="553764"/>
                </a:lnTo>
                <a:lnTo>
                  <a:pt x="517465" y="553764"/>
                </a:lnTo>
                <a:lnTo>
                  <a:pt x="519922" y="551212"/>
                </a:lnTo>
                <a:close/>
              </a:path>
              <a:path w="546100" h="567054">
                <a:moveTo>
                  <a:pt x="43699" y="546108"/>
                </a:moveTo>
                <a:lnTo>
                  <a:pt x="21172" y="546108"/>
                </a:lnTo>
                <a:lnTo>
                  <a:pt x="25770" y="551212"/>
                </a:lnTo>
                <a:lnTo>
                  <a:pt x="51711" y="551212"/>
                </a:lnTo>
                <a:lnTo>
                  <a:pt x="48765" y="548660"/>
                </a:lnTo>
                <a:lnTo>
                  <a:pt x="46491" y="548660"/>
                </a:lnTo>
                <a:lnTo>
                  <a:pt x="43699" y="546108"/>
                </a:lnTo>
                <a:close/>
              </a:path>
              <a:path w="546100" h="567054">
                <a:moveTo>
                  <a:pt x="524913" y="546108"/>
                </a:moveTo>
                <a:lnTo>
                  <a:pt x="502393" y="546108"/>
                </a:lnTo>
                <a:lnTo>
                  <a:pt x="499581" y="548660"/>
                </a:lnTo>
                <a:lnTo>
                  <a:pt x="497327" y="548660"/>
                </a:lnTo>
                <a:lnTo>
                  <a:pt x="494363" y="551212"/>
                </a:lnTo>
                <a:lnTo>
                  <a:pt x="520302" y="551212"/>
                </a:lnTo>
                <a:lnTo>
                  <a:pt x="524913" y="546108"/>
                </a:lnTo>
                <a:close/>
              </a:path>
              <a:path w="546100" h="567054">
                <a:moveTo>
                  <a:pt x="34453" y="541004"/>
                </a:moveTo>
                <a:lnTo>
                  <a:pt x="16551" y="541004"/>
                </a:lnTo>
                <a:lnTo>
                  <a:pt x="20730" y="546108"/>
                </a:lnTo>
                <a:lnTo>
                  <a:pt x="41571" y="546108"/>
                </a:lnTo>
                <a:lnTo>
                  <a:pt x="38949" y="543556"/>
                </a:lnTo>
                <a:lnTo>
                  <a:pt x="36905" y="543556"/>
                </a:lnTo>
                <a:lnTo>
                  <a:pt x="34453" y="541004"/>
                </a:lnTo>
                <a:close/>
              </a:path>
              <a:path w="546100" h="567054">
                <a:moveTo>
                  <a:pt x="529523" y="541004"/>
                </a:moveTo>
                <a:lnTo>
                  <a:pt x="511639" y="541004"/>
                </a:lnTo>
                <a:lnTo>
                  <a:pt x="509182" y="543556"/>
                </a:lnTo>
                <a:lnTo>
                  <a:pt x="507130" y="543556"/>
                </a:lnTo>
                <a:lnTo>
                  <a:pt x="504521" y="546108"/>
                </a:lnTo>
                <a:lnTo>
                  <a:pt x="525343" y="546108"/>
                </a:lnTo>
                <a:lnTo>
                  <a:pt x="529523" y="541004"/>
                </a:lnTo>
                <a:close/>
              </a:path>
              <a:path w="546100" h="567054">
                <a:moveTo>
                  <a:pt x="30246" y="535900"/>
                </a:moveTo>
                <a:lnTo>
                  <a:pt x="30686" y="538452"/>
                </a:lnTo>
                <a:lnTo>
                  <a:pt x="14313" y="538452"/>
                </a:lnTo>
                <a:lnTo>
                  <a:pt x="16251" y="541004"/>
                </a:lnTo>
                <a:lnTo>
                  <a:pt x="34843" y="541004"/>
                </a:lnTo>
                <a:lnTo>
                  <a:pt x="30246" y="535900"/>
                </a:lnTo>
                <a:close/>
              </a:path>
              <a:path w="546100" h="567054">
                <a:moveTo>
                  <a:pt x="515844" y="535900"/>
                </a:moveTo>
                <a:lnTo>
                  <a:pt x="511234" y="541004"/>
                </a:lnTo>
                <a:lnTo>
                  <a:pt x="529852" y="541004"/>
                </a:lnTo>
                <a:lnTo>
                  <a:pt x="531777" y="538452"/>
                </a:lnTo>
                <a:lnTo>
                  <a:pt x="515388" y="538452"/>
                </a:lnTo>
                <a:lnTo>
                  <a:pt x="515844" y="535900"/>
                </a:lnTo>
                <a:close/>
              </a:path>
              <a:path w="546100" h="567054">
                <a:moveTo>
                  <a:pt x="26507" y="533348"/>
                </a:moveTo>
                <a:lnTo>
                  <a:pt x="10429" y="533348"/>
                </a:lnTo>
                <a:lnTo>
                  <a:pt x="12101" y="535900"/>
                </a:lnTo>
                <a:lnTo>
                  <a:pt x="12297" y="535900"/>
                </a:lnTo>
                <a:lnTo>
                  <a:pt x="14102" y="538452"/>
                </a:lnTo>
                <a:lnTo>
                  <a:pt x="30686" y="538452"/>
                </a:lnTo>
                <a:lnTo>
                  <a:pt x="26507" y="533348"/>
                </a:lnTo>
                <a:close/>
              </a:path>
              <a:path w="546100" h="567054">
                <a:moveTo>
                  <a:pt x="535628" y="533348"/>
                </a:moveTo>
                <a:lnTo>
                  <a:pt x="519568" y="533348"/>
                </a:lnTo>
                <a:lnTo>
                  <a:pt x="515388" y="538452"/>
                </a:lnTo>
                <a:lnTo>
                  <a:pt x="531929" y="538452"/>
                </a:lnTo>
                <a:lnTo>
                  <a:pt x="533753" y="535900"/>
                </a:lnTo>
                <a:lnTo>
                  <a:pt x="533956" y="535900"/>
                </a:lnTo>
                <a:lnTo>
                  <a:pt x="535628" y="533348"/>
                </a:lnTo>
                <a:close/>
              </a:path>
              <a:path w="546100" h="567054">
                <a:moveTo>
                  <a:pt x="24869" y="530796"/>
                </a:moveTo>
                <a:lnTo>
                  <a:pt x="8729" y="530796"/>
                </a:lnTo>
                <a:lnTo>
                  <a:pt x="10287" y="533348"/>
                </a:lnTo>
                <a:lnTo>
                  <a:pt x="26808" y="533348"/>
                </a:lnTo>
                <a:lnTo>
                  <a:pt x="24869" y="530796"/>
                </a:lnTo>
                <a:close/>
              </a:path>
              <a:path w="546100" h="567054">
                <a:moveTo>
                  <a:pt x="537350" y="530796"/>
                </a:moveTo>
                <a:lnTo>
                  <a:pt x="521164" y="530796"/>
                </a:lnTo>
                <a:lnTo>
                  <a:pt x="519264" y="533348"/>
                </a:lnTo>
                <a:lnTo>
                  <a:pt x="535805" y="533348"/>
                </a:lnTo>
                <a:lnTo>
                  <a:pt x="537350" y="530796"/>
                </a:lnTo>
                <a:close/>
              </a:path>
              <a:path w="546100" h="567054">
                <a:moveTo>
                  <a:pt x="20384" y="523141"/>
                </a:moveTo>
                <a:lnTo>
                  <a:pt x="5684" y="523141"/>
                </a:lnTo>
                <a:lnTo>
                  <a:pt x="6976" y="525693"/>
                </a:lnTo>
                <a:lnTo>
                  <a:pt x="7126" y="528245"/>
                </a:lnTo>
                <a:lnTo>
                  <a:pt x="8570" y="530796"/>
                </a:lnTo>
                <a:lnTo>
                  <a:pt x="25081" y="530796"/>
                </a:lnTo>
                <a:lnTo>
                  <a:pt x="23276" y="528245"/>
                </a:lnTo>
                <a:lnTo>
                  <a:pt x="23472" y="528245"/>
                </a:lnTo>
                <a:lnTo>
                  <a:pt x="21800" y="525693"/>
                </a:lnTo>
                <a:lnTo>
                  <a:pt x="21942" y="525693"/>
                </a:lnTo>
                <a:lnTo>
                  <a:pt x="20384" y="523141"/>
                </a:lnTo>
                <a:close/>
              </a:path>
              <a:path w="546100" h="567054">
                <a:moveTo>
                  <a:pt x="540390" y="523141"/>
                </a:moveTo>
                <a:lnTo>
                  <a:pt x="525698" y="523141"/>
                </a:lnTo>
                <a:lnTo>
                  <a:pt x="524127" y="525693"/>
                </a:lnTo>
                <a:lnTo>
                  <a:pt x="524305" y="525693"/>
                </a:lnTo>
                <a:lnTo>
                  <a:pt x="522633" y="528245"/>
                </a:lnTo>
                <a:lnTo>
                  <a:pt x="522836" y="528245"/>
                </a:lnTo>
                <a:lnTo>
                  <a:pt x="521012" y="530796"/>
                </a:lnTo>
                <a:lnTo>
                  <a:pt x="537502" y="530796"/>
                </a:lnTo>
                <a:lnTo>
                  <a:pt x="538946" y="528245"/>
                </a:lnTo>
                <a:lnTo>
                  <a:pt x="539098" y="525693"/>
                </a:lnTo>
                <a:lnTo>
                  <a:pt x="540390" y="523141"/>
                </a:lnTo>
                <a:close/>
              </a:path>
              <a:path w="546100" h="567054">
                <a:moveTo>
                  <a:pt x="19100" y="520589"/>
                </a:moveTo>
                <a:lnTo>
                  <a:pt x="4399" y="520589"/>
                </a:lnTo>
                <a:lnTo>
                  <a:pt x="5558" y="523141"/>
                </a:lnTo>
                <a:lnTo>
                  <a:pt x="20543" y="523141"/>
                </a:lnTo>
                <a:lnTo>
                  <a:pt x="19100" y="520589"/>
                </a:lnTo>
                <a:close/>
              </a:path>
              <a:path w="546100" h="567054">
                <a:moveTo>
                  <a:pt x="542822" y="518037"/>
                </a:moveTo>
                <a:lnTo>
                  <a:pt x="528130" y="518037"/>
                </a:lnTo>
                <a:lnTo>
                  <a:pt x="526838" y="520589"/>
                </a:lnTo>
                <a:lnTo>
                  <a:pt x="526990" y="520589"/>
                </a:lnTo>
                <a:lnTo>
                  <a:pt x="525546" y="523141"/>
                </a:lnTo>
                <a:lnTo>
                  <a:pt x="540517" y="523141"/>
                </a:lnTo>
                <a:lnTo>
                  <a:pt x="541682" y="520589"/>
                </a:lnTo>
                <a:lnTo>
                  <a:pt x="542822" y="518037"/>
                </a:lnTo>
                <a:close/>
              </a:path>
              <a:path w="546100" h="567054">
                <a:moveTo>
                  <a:pt x="17958" y="518037"/>
                </a:moveTo>
                <a:lnTo>
                  <a:pt x="3263" y="518037"/>
                </a:lnTo>
                <a:lnTo>
                  <a:pt x="4289" y="520589"/>
                </a:lnTo>
                <a:lnTo>
                  <a:pt x="19250" y="520589"/>
                </a:lnTo>
                <a:lnTo>
                  <a:pt x="17958" y="518037"/>
                </a:lnTo>
                <a:close/>
              </a:path>
              <a:path w="546100" h="567054">
                <a:moveTo>
                  <a:pt x="16009" y="512933"/>
                </a:moveTo>
                <a:lnTo>
                  <a:pt x="2287" y="512933"/>
                </a:lnTo>
                <a:lnTo>
                  <a:pt x="3161" y="518037"/>
                </a:lnTo>
                <a:lnTo>
                  <a:pt x="18084" y="518037"/>
                </a:lnTo>
                <a:lnTo>
                  <a:pt x="16925" y="515485"/>
                </a:lnTo>
                <a:lnTo>
                  <a:pt x="16009" y="512933"/>
                </a:lnTo>
                <a:close/>
              </a:path>
              <a:path w="546100" h="567054">
                <a:moveTo>
                  <a:pt x="543784" y="512933"/>
                </a:moveTo>
                <a:lnTo>
                  <a:pt x="530080" y="512933"/>
                </a:lnTo>
                <a:lnTo>
                  <a:pt x="529042" y="515485"/>
                </a:lnTo>
                <a:lnTo>
                  <a:pt x="528003" y="518037"/>
                </a:lnTo>
                <a:lnTo>
                  <a:pt x="542923" y="518037"/>
                </a:lnTo>
                <a:lnTo>
                  <a:pt x="543784" y="512933"/>
                </a:lnTo>
                <a:close/>
              </a:path>
              <a:path w="546100" h="567054">
                <a:moveTo>
                  <a:pt x="15237" y="510381"/>
                </a:moveTo>
                <a:lnTo>
                  <a:pt x="1481" y="510381"/>
                </a:lnTo>
                <a:lnTo>
                  <a:pt x="2203" y="512933"/>
                </a:lnTo>
                <a:lnTo>
                  <a:pt x="16111" y="512933"/>
                </a:lnTo>
                <a:lnTo>
                  <a:pt x="15237" y="510381"/>
                </a:lnTo>
                <a:close/>
              </a:path>
              <a:path w="546100" h="567054">
                <a:moveTo>
                  <a:pt x="545279" y="61245"/>
                </a:moveTo>
                <a:lnTo>
                  <a:pt x="531397" y="61245"/>
                </a:lnTo>
                <a:lnTo>
                  <a:pt x="531955" y="63797"/>
                </a:lnTo>
                <a:lnTo>
                  <a:pt x="532335" y="66349"/>
                </a:lnTo>
                <a:lnTo>
                  <a:pt x="532537" y="68901"/>
                </a:lnTo>
                <a:lnTo>
                  <a:pt x="532613" y="71453"/>
                </a:lnTo>
                <a:lnTo>
                  <a:pt x="532613" y="495070"/>
                </a:lnTo>
                <a:lnTo>
                  <a:pt x="532537" y="497622"/>
                </a:lnTo>
                <a:lnTo>
                  <a:pt x="532309" y="502726"/>
                </a:lnTo>
                <a:lnTo>
                  <a:pt x="531929" y="505277"/>
                </a:lnTo>
                <a:lnTo>
                  <a:pt x="531423" y="507829"/>
                </a:lnTo>
                <a:lnTo>
                  <a:pt x="530764" y="510381"/>
                </a:lnTo>
                <a:lnTo>
                  <a:pt x="529979" y="512933"/>
                </a:lnTo>
                <a:lnTo>
                  <a:pt x="543886" y="512933"/>
                </a:lnTo>
                <a:lnTo>
                  <a:pt x="544671" y="510381"/>
                </a:lnTo>
                <a:lnTo>
                  <a:pt x="545228" y="507829"/>
                </a:lnTo>
                <a:lnTo>
                  <a:pt x="545304" y="505277"/>
                </a:lnTo>
                <a:lnTo>
                  <a:pt x="545684" y="502726"/>
                </a:lnTo>
                <a:lnTo>
                  <a:pt x="545988" y="500174"/>
                </a:lnTo>
                <a:lnTo>
                  <a:pt x="546090" y="495070"/>
                </a:lnTo>
                <a:lnTo>
                  <a:pt x="546090" y="71453"/>
                </a:lnTo>
                <a:lnTo>
                  <a:pt x="545988" y="68901"/>
                </a:lnTo>
                <a:lnTo>
                  <a:pt x="545684" y="63797"/>
                </a:lnTo>
                <a:lnTo>
                  <a:pt x="545279" y="61245"/>
                </a:lnTo>
                <a:close/>
              </a:path>
              <a:path w="546100" h="567054">
                <a:moveTo>
                  <a:pt x="13729" y="502726"/>
                </a:moveTo>
                <a:lnTo>
                  <a:pt x="376" y="502726"/>
                </a:lnTo>
                <a:lnTo>
                  <a:pt x="794" y="505277"/>
                </a:lnTo>
                <a:lnTo>
                  <a:pt x="844" y="507829"/>
                </a:lnTo>
                <a:lnTo>
                  <a:pt x="1414" y="510381"/>
                </a:lnTo>
                <a:lnTo>
                  <a:pt x="15321" y="510381"/>
                </a:lnTo>
                <a:lnTo>
                  <a:pt x="14599" y="507829"/>
                </a:lnTo>
                <a:lnTo>
                  <a:pt x="14097" y="505277"/>
                </a:lnTo>
                <a:lnTo>
                  <a:pt x="13729" y="502726"/>
                </a:lnTo>
                <a:close/>
              </a:path>
              <a:path w="546100" h="567054">
                <a:moveTo>
                  <a:pt x="13535" y="68901"/>
                </a:moveTo>
                <a:lnTo>
                  <a:pt x="75" y="68901"/>
                </a:lnTo>
                <a:lnTo>
                  <a:pt x="0" y="71453"/>
                </a:lnTo>
                <a:lnTo>
                  <a:pt x="0" y="495070"/>
                </a:lnTo>
                <a:lnTo>
                  <a:pt x="75" y="500174"/>
                </a:lnTo>
                <a:lnTo>
                  <a:pt x="340" y="502726"/>
                </a:lnTo>
                <a:lnTo>
                  <a:pt x="13765" y="502726"/>
                </a:lnTo>
                <a:lnTo>
                  <a:pt x="13518" y="497622"/>
                </a:lnTo>
                <a:lnTo>
                  <a:pt x="13459" y="495070"/>
                </a:lnTo>
                <a:lnTo>
                  <a:pt x="13459" y="71453"/>
                </a:lnTo>
                <a:lnTo>
                  <a:pt x="13535" y="68901"/>
                </a:lnTo>
                <a:close/>
              </a:path>
              <a:path w="546100" h="567054">
                <a:moveTo>
                  <a:pt x="14151" y="63797"/>
                </a:moveTo>
                <a:lnTo>
                  <a:pt x="362" y="63797"/>
                </a:lnTo>
                <a:lnTo>
                  <a:pt x="96" y="68901"/>
                </a:lnTo>
                <a:lnTo>
                  <a:pt x="13515" y="68901"/>
                </a:lnTo>
                <a:lnTo>
                  <a:pt x="13781" y="66349"/>
                </a:lnTo>
                <a:lnTo>
                  <a:pt x="14151" y="63797"/>
                </a:lnTo>
                <a:close/>
              </a:path>
              <a:path w="546100" h="567054">
                <a:moveTo>
                  <a:pt x="14667" y="61245"/>
                </a:moveTo>
                <a:lnTo>
                  <a:pt x="789" y="61245"/>
                </a:lnTo>
                <a:lnTo>
                  <a:pt x="390" y="63797"/>
                </a:lnTo>
                <a:lnTo>
                  <a:pt x="14097" y="63797"/>
                </a:lnTo>
                <a:lnTo>
                  <a:pt x="14667" y="61245"/>
                </a:lnTo>
                <a:close/>
              </a:path>
              <a:path w="546100" h="567054">
                <a:moveTo>
                  <a:pt x="16111" y="53590"/>
                </a:moveTo>
                <a:lnTo>
                  <a:pt x="2203" y="53590"/>
                </a:lnTo>
                <a:lnTo>
                  <a:pt x="1481" y="58693"/>
                </a:lnTo>
                <a:lnTo>
                  <a:pt x="844" y="61245"/>
                </a:lnTo>
                <a:lnTo>
                  <a:pt x="14599" y="61245"/>
                </a:lnTo>
                <a:lnTo>
                  <a:pt x="15321" y="56141"/>
                </a:lnTo>
                <a:lnTo>
                  <a:pt x="15674" y="56141"/>
                </a:lnTo>
                <a:lnTo>
                  <a:pt x="16111" y="53590"/>
                </a:lnTo>
                <a:close/>
              </a:path>
              <a:path w="546100" h="567054">
                <a:moveTo>
                  <a:pt x="544215" y="56141"/>
                </a:moveTo>
                <a:lnTo>
                  <a:pt x="530739" y="56141"/>
                </a:lnTo>
                <a:lnTo>
                  <a:pt x="531473" y="61245"/>
                </a:lnTo>
                <a:lnTo>
                  <a:pt x="545228" y="61245"/>
                </a:lnTo>
                <a:lnTo>
                  <a:pt x="544646" y="58693"/>
                </a:lnTo>
                <a:lnTo>
                  <a:pt x="544215" y="56141"/>
                </a:lnTo>
                <a:close/>
              </a:path>
              <a:path w="546100" h="567054">
                <a:moveTo>
                  <a:pt x="15674" y="56141"/>
                </a:moveTo>
                <a:lnTo>
                  <a:pt x="15321" y="56141"/>
                </a:lnTo>
                <a:lnTo>
                  <a:pt x="15237" y="58693"/>
                </a:lnTo>
                <a:lnTo>
                  <a:pt x="15674" y="56141"/>
                </a:lnTo>
                <a:close/>
              </a:path>
              <a:path w="546100" h="567054">
                <a:moveTo>
                  <a:pt x="543784" y="53590"/>
                </a:moveTo>
                <a:lnTo>
                  <a:pt x="529954" y="53590"/>
                </a:lnTo>
                <a:lnTo>
                  <a:pt x="530815" y="58693"/>
                </a:lnTo>
                <a:lnTo>
                  <a:pt x="530739" y="56141"/>
                </a:lnTo>
                <a:lnTo>
                  <a:pt x="544215" y="56141"/>
                </a:lnTo>
                <a:lnTo>
                  <a:pt x="543784" y="53590"/>
                </a:lnTo>
                <a:close/>
              </a:path>
              <a:path w="546100" h="567054">
                <a:moveTo>
                  <a:pt x="18084" y="48486"/>
                </a:moveTo>
                <a:lnTo>
                  <a:pt x="4289" y="48486"/>
                </a:lnTo>
                <a:lnTo>
                  <a:pt x="3161" y="51038"/>
                </a:lnTo>
                <a:lnTo>
                  <a:pt x="2287" y="53590"/>
                </a:lnTo>
                <a:lnTo>
                  <a:pt x="16111" y="53590"/>
                </a:lnTo>
                <a:lnTo>
                  <a:pt x="16009" y="56141"/>
                </a:lnTo>
                <a:lnTo>
                  <a:pt x="17035" y="51038"/>
                </a:lnTo>
                <a:lnTo>
                  <a:pt x="18084" y="48486"/>
                </a:lnTo>
                <a:close/>
              </a:path>
              <a:path w="546100" h="567054">
                <a:moveTo>
                  <a:pt x="542898" y="51038"/>
                </a:moveTo>
                <a:lnTo>
                  <a:pt x="529042" y="51038"/>
                </a:lnTo>
                <a:lnTo>
                  <a:pt x="530030" y="56141"/>
                </a:lnTo>
                <a:lnTo>
                  <a:pt x="529954" y="53590"/>
                </a:lnTo>
                <a:lnTo>
                  <a:pt x="543784" y="53590"/>
                </a:lnTo>
                <a:lnTo>
                  <a:pt x="542898" y="51038"/>
                </a:lnTo>
                <a:close/>
              </a:path>
              <a:path w="546100" h="567054">
                <a:moveTo>
                  <a:pt x="541809" y="48486"/>
                </a:moveTo>
                <a:lnTo>
                  <a:pt x="528003" y="48486"/>
                </a:lnTo>
                <a:lnTo>
                  <a:pt x="529168" y="51038"/>
                </a:lnTo>
                <a:lnTo>
                  <a:pt x="542822" y="51038"/>
                </a:lnTo>
                <a:lnTo>
                  <a:pt x="541809" y="48486"/>
                </a:lnTo>
                <a:close/>
              </a:path>
              <a:path w="546100" h="567054">
                <a:moveTo>
                  <a:pt x="20535" y="43382"/>
                </a:moveTo>
                <a:lnTo>
                  <a:pt x="5558" y="43382"/>
                </a:lnTo>
                <a:lnTo>
                  <a:pt x="4399" y="48486"/>
                </a:lnTo>
                <a:lnTo>
                  <a:pt x="17958" y="48486"/>
                </a:lnTo>
                <a:lnTo>
                  <a:pt x="19250" y="45934"/>
                </a:lnTo>
                <a:lnTo>
                  <a:pt x="19091" y="45934"/>
                </a:lnTo>
                <a:lnTo>
                  <a:pt x="20535" y="43382"/>
                </a:lnTo>
                <a:close/>
              </a:path>
              <a:path w="546100" h="567054">
                <a:moveTo>
                  <a:pt x="540517" y="43382"/>
                </a:moveTo>
                <a:lnTo>
                  <a:pt x="525546" y="43382"/>
                </a:lnTo>
                <a:lnTo>
                  <a:pt x="526990" y="45934"/>
                </a:lnTo>
                <a:lnTo>
                  <a:pt x="526838" y="45934"/>
                </a:lnTo>
                <a:lnTo>
                  <a:pt x="528130" y="48486"/>
                </a:lnTo>
                <a:lnTo>
                  <a:pt x="541682" y="48486"/>
                </a:lnTo>
                <a:lnTo>
                  <a:pt x="540517" y="43382"/>
                </a:lnTo>
                <a:close/>
              </a:path>
              <a:path w="546100" h="567054">
                <a:moveTo>
                  <a:pt x="21952" y="40830"/>
                </a:moveTo>
                <a:lnTo>
                  <a:pt x="6976" y="40830"/>
                </a:lnTo>
                <a:lnTo>
                  <a:pt x="5684" y="43382"/>
                </a:lnTo>
                <a:lnTo>
                  <a:pt x="20395" y="43382"/>
                </a:lnTo>
                <a:lnTo>
                  <a:pt x="21952" y="40830"/>
                </a:lnTo>
                <a:close/>
              </a:path>
              <a:path w="546100" h="567054">
                <a:moveTo>
                  <a:pt x="539098" y="40830"/>
                </a:moveTo>
                <a:lnTo>
                  <a:pt x="524127" y="40830"/>
                </a:lnTo>
                <a:lnTo>
                  <a:pt x="525698" y="43382"/>
                </a:lnTo>
                <a:lnTo>
                  <a:pt x="540390" y="43382"/>
                </a:lnTo>
                <a:lnTo>
                  <a:pt x="539098" y="40830"/>
                </a:lnTo>
                <a:close/>
              </a:path>
              <a:path w="546100" h="567054">
                <a:moveTo>
                  <a:pt x="23472" y="38278"/>
                </a:moveTo>
                <a:lnTo>
                  <a:pt x="8578" y="38278"/>
                </a:lnTo>
                <a:lnTo>
                  <a:pt x="7135" y="40830"/>
                </a:lnTo>
                <a:lnTo>
                  <a:pt x="21800" y="40830"/>
                </a:lnTo>
                <a:lnTo>
                  <a:pt x="23472" y="38278"/>
                </a:lnTo>
                <a:close/>
              </a:path>
              <a:path w="546100" h="567054">
                <a:moveTo>
                  <a:pt x="25065" y="38278"/>
                </a:moveTo>
                <a:lnTo>
                  <a:pt x="23472" y="38278"/>
                </a:lnTo>
                <a:lnTo>
                  <a:pt x="23243" y="40830"/>
                </a:lnTo>
                <a:lnTo>
                  <a:pt x="25065" y="38278"/>
                </a:lnTo>
                <a:close/>
              </a:path>
              <a:path w="546100" h="567054">
                <a:moveTo>
                  <a:pt x="522608" y="38278"/>
                </a:moveTo>
                <a:lnTo>
                  <a:pt x="520986" y="38278"/>
                </a:lnTo>
                <a:lnTo>
                  <a:pt x="522785" y="40830"/>
                </a:lnTo>
                <a:lnTo>
                  <a:pt x="522608" y="38278"/>
                </a:lnTo>
                <a:close/>
              </a:path>
              <a:path w="546100" h="567054">
                <a:moveTo>
                  <a:pt x="537502" y="38278"/>
                </a:moveTo>
                <a:lnTo>
                  <a:pt x="522608" y="38278"/>
                </a:lnTo>
                <a:lnTo>
                  <a:pt x="524305" y="40830"/>
                </a:lnTo>
                <a:lnTo>
                  <a:pt x="538946" y="40830"/>
                </a:lnTo>
                <a:lnTo>
                  <a:pt x="537502" y="38278"/>
                </a:lnTo>
                <a:close/>
              </a:path>
              <a:path w="546100" h="567054">
                <a:moveTo>
                  <a:pt x="26826" y="35726"/>
                </a:moveTo>
                <a:lnTo>
                  <a:pt x="10276" y="35726"/>
                </a:lnTo>
                <a:lnTo>
                  <a:pt x="8719" y="38278"/>
                </a:lnTo>
                <a:lnTo>
                  <a:pt x="24908" y="38278"/>
                </a:lnTo>
                <a:lnTo>
                  <a:pt x="26826" y="35726"/>
                </a:lnTo>
                <a:close/>
              </a:path>
              <a:path w="546100" h="567054">
                <a:moveTo>
                  <a:pt x="531955" y="28070"/>
                </a:moveTo>
                <a:lnTo>
                  <a:pt x="511259" y="28070"/>
                </a:lnTo>
                <a:lnTo>
                  <a:pt x="515844" y="30622"/>
                </a:lnTo>
                <a:lnTo>
                  <a:pt x="515388" y="30622"/>
                </a:lnTo>
                <a:lnTo>
                  <a:pt x="519568" y="35726"/>
                </a:lnTo>
                <a:lnTo>
                  <a:pt x="519264" y="35726"/>
                </a:lnTo>
                <a:lnTo>
                  <a:pt x="521189" y="38278"/>
                </a:lnTo>
                <a:lnTo>
                  <a:pt x="537350" y="38278"/>
                </a:lnTo>
                <a:lnTo>
                  <a:pt x="535805" y="35726"/>
                </a:lnTo>
                <a:lnTo>
                  <a:pt x="533931" y="33174"/>
                </a:lnTo>
                <a:lnTo>
                  <a:pt x="531955" y="28070"/>
                </a:lnTo>
                <a:close/>
              </a:path>
              <a:path w="546100" h="567054">
                <a:moveTo>
                  <a:pt x="36931" y="25519"/>
                </a:moveTo>
                <a:lnTo>
                  <a:pt x="16231" y="25519"/>
                </a:lnTo>
                <a:lnTo>
                  <a:pt x="14154" y="28070"/>
                </a:lnTo>
                <a:lnTo>
                  <a:pt x="12330" y="30622"/>
                </a:lnTo>
                <a:lnTo>
                  <a:pt x="12101" y="33174"/>
                </a:lnTo>
                <a:lnTo>
                  <a:pt x="10429" y="35726"/>
                </a:lnTo>
                <a:lnTo>
                  <a:pt x="26517" y="35726"/>
                </a:lnTo>
                <a:lnTo>
                  <a:pt x="30696" y="30622"/>
                </a:lnTo>
                <a:lnTo>
                  <a:pt x="30233" y="30622"/>
                </a:lnTo>
                <a:lnTo>
                  <a:pt x="34831" y="28070"/>
                </a:lnTo>
                <a:lnTo>
                  <a:pt x="34478" y="28070"/>
                </a:lnTo>
                <a:lnTo>
                  <a:pt x="36931" y="25519"/>
                </a:lnTo>
                <a:close/>
              </a:path>
              <a:path w="546100" h="567054">
                <a:moveTo>
                  <a:pt x="525369" y="20415"/>
                </a:moveTo>
                <a:lnTo>
                  <a:pt x="502089" y="20415"/>
                </a:lnTo>
                <a:lnTo>
                  <a:pt x="504800" y="22967"/>
                </a:lnTo>
                <a:lnTo>
                  <a:pt x="506877" y="22967"/>
                </a:lnTo>
                <a:lnTo>
                  <a:pt x="509435" y="25519"/>
                </a:lnTo>
                <a:lnTo>
                  <a:pt x="509157" y="25519"/>
                </a:lnTo>
                <a:lnTo>
                  <a:pt x="511614" y="28070"/>
                </a:lnTo>
                <a:lnTo>
                  <a:pt x="531752" y="28070"/>
                </a:lnTo>
                <a:lnTo>
                  <a:pt x="529548" y="25519"/>
                </a:lnTo>
                <a:lnTo>
                  <a:pt x="525369" y="20415"/>
                </a:lnTo>
                <a:close/>
              </a:path>
              <a:path w="546100" h="567054">
                <a:moveTo>
                  <a:pt x="43988" y="20415"/>
                </a:moveTo>
                <a:lnTo>
                  <a:pt x="20721" y="20415"/>
                </a:lnTo>
                <a:lnTo>
                  <a:pt x="16541" y="25519"/>
                </a:lnTo>
                <a:lnTo>
                  <a:pt x="36667" y="25519"/>
                </a:lnTo>
                <a:lnTo>
                  <a:pt x="39193" y="22967"/>
                </a:lnTo>
                <a:lnTo>
                  <a:pt x="41270" y="22967"/>
                </a:lnTo>
                <a:lnTo>
                  <a:pt x="43988" y="20415"/>
                </a:lnTo>
                <a:close/>
              </a:path>
              <a:path w="546100" h="567054">
                <a:moveTo>
                  <a:pt x="54412" y="15311"/>
                </a:moveTo>
                <a:lnTo>
                  <a:pt x="26134" y="15311"/>
                </a:lnTo>
                <a:lnTo>
                  <a:pt x="25782" y="17863"/>
                </a:lnTo>
                <a:lnTo>
                  <a:pt x="21183" y="20415"/>
                </a:lnTo>
                <a:lnTo>
                  <a:pt x="46230" y="20415"/>
                </a:lnTo>
                <a:lnTo>
                  <a:pt x="49097" y="17863"/>
                </a:lnTo>
                <a:lnTo>
                  <a:pt x="51392" y="17863"/>
                </a:lnTo>
                <a:lnTo>
                  <a:pt x="54412" y="15311"/>
                </a:lnTo>
                <a:close/>
              </a:path>
              <a:path w="546100" h="567054">
                <a:moveTo>
                  <a:pt x="519948" y="15311"/>
                </a:moveTo>
                <a:lnTo>
                  <a:pt x="491703" y="15311"/>
                </a:lnTo>
                <a:lnTo>
                  <a:pt x="494692" y="17863"/>
                </a:lnTo>
                <a:lnTo>
                  <a:pt x="496972" y="17863"/>
                </a:lnTo>
                <a:lnTo>
                  <a:pt x="499860" y="20415"/>
                </a:lnTo>
                <a:lnTo>
                  <a:pt x="524887" y="20415"/>
                </a:lnTo>
                <a:lnTo>
                  <a:pt x="520302" y="17863"/>
                </a:lnTo>
                <a:lnTo>
                  <a:pt x="519948" y="15311"/>
                </a:lnTo>
                <a:close/>
              </a:path>
              <a:path w="546100" h="567054">
                <a:moveTo>
                  <a:pt x="508777" y="7655"/>
                </a:moveTo>
                <a:lnTo>
                  <a:pt x="37295" y="7655"/>
                </a:lnTo>
                <a:lnTo>
                  <a:pt x="34580" y="10207"/>
                </a:lnTo>
                <a:lnTo>
                  <a:pt x="34299" y="10207"/>
                </a:lnTo>
                <a:lnTo>
                  <a:pt x="31657" y="12759"/>
                </a:lnTo>
                <a:lnTo>
                  <a:pt x="28847" y="15311"/>
                </a:lnTo>
                <a:lnTo>
                  <a:pt x="62492" y="15311"/>
                </a:lnTo>
                <a:lnTo>
                  <a:pt x="65742" y="12759"/>
                </a:lnTo>
                <a:lnTo>
                  <a:pt x="514426" y="12759"/>
                </a:lnTo>
                <a:lnTo>
                  <a:pt x="511512" y="10207"/>
                </a:lnTo>
                <a:lnTo>
                  <a:pt x="508777" y="7655"/>
                </a:lnTo>
                <a:close/>
              </a:path>
              <a:path w="546100" h="567054">
                <a:moveTo>
                  <a:pt x="514679" y="12759"/>
                </a:moveTo>
                <a:lnTo>
                  <a:pt x="480380" y="12759"/>
                </a:lnTo>
                <a:lnTo>
                  <a:pt x="483597" y="15311"/>
                </a:lnTo>
                <a:lnTo>
                  <a:pt x="517212" y="15311"/>
                </a:lnTo>
                <a:lnTo>
                  <a:pt x="514679" y="12759"/>
                </a:lnTo>
                <a:close/>
              </a:path>
              <a:path w="546100" h="567054">
                <a:moveTo>
                  <a:pt x="502241" y="5103"/>
                </a:moveTo>
                <a:lnTo>
                  <a:pt x="43509" y="5103"/>
                </a:lnTo>
                <a:lnTo>
                  <a:pt x="40639" y="7655"/>
                </a:lnTo>
                <a:lnTo>
                  <a:pt x="505712" y="7655"/>
                </a:lnTo>
                <a:lnTo>
                  <a:pt x="502241" y="5103"/>
                </a:lnTo>
                <a:close/>
              </a:path>
              <a:path w="546100" h="567054">
                <a:moveTo>
                  <a:pt x="495959" y="2551"/>
                </a:moveTo>
                <a:lnTo>
                  <a:pt x="50088" y="2551"/>
                </a:lnTo>
                <a:lnTo>
                  <a:pt x="47066" y="5103"/>
                </a:lnTo>
                <a:lnTo>
                  <a:pt x="498973" y="5103"/>
                </a:lnTo>
                <a:lnTo>
                  <a:pt x="495959" y="2551"/>
                </a:lnTo>
                <a:close/>
              </a:path>
              <a:path w="546100" h="567054">
                <a:moveTo>
                  <a:pt x="485598" y="0"/>
                </a:moveTo>
                <a:lnTo>
                  <a:pt x="60446" y="0"/>
                </a:lnTo>
                <a:lnTo>
                  <a:pt x="57274" y="2551"/>
                </a:lnTo>
                <a:lnTo>
                  <a:pt x="488790" y="2551"/>
                </a:lnTo>
                <a:lnTo>
                  <a:pt x="485598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6452" y="2538001"/>
            <a:ext cx="556260" cy="888365"/>
          </a:xfrm>
          <a:custGeom>
            <a:avLst/>
            <a:gdLst/>
            <a:ahLst/>
            <a:cxnLst/>
            <a:rect l="l" t="t" r="r" b="b"/>
            <a:pathLst>
              <a:path w="556260" h="888364">
                <a:moveTo>
                  <a:pt x="62687" y="414123"/>
                </a:moveTo>
                <a:lnTo>
                  <a:pt x="0" y="654283"/>
                </a:lnTo>
                <a:lnTo>
                  <a:pt x="214976" y="888076"/>
                </a:lnTo>
                <a:lnTo>
                  <a:pt x="313703" y="661074"/>
                </a:lnTo>
                <a:lnTo>
                  <a:pt x="175439" y="661074"/>
                </a:lnTo>
                <a:lnTo>
                  <a:pt x="62687" y="414123"/>
                </a:lnTo>
                <a:close/>
              </a:path>
              <a:path w="556260" h="888364">
                <a:moveTo>
                  <a:pt x="556189" y="0"/>
                </a:moveTo>
                <a:lnTo>
                  <a:pt x="175439" y="661074"/>
                </a:lnTo>
                <a:lnTo>
                  <a:pt x="313703" y="661074"/>
                </a:lnTo>
                <a:lnTo>
                  <a:pt x="556189" y="103530"/>
                </a:lnTo>
                <a:lnTo>
                  <a:pt x="556189" y="0"/>
                </a:lnTo>
                <a:close/>
              </a:path>
            </a:pathLst>
          </a:custGeom>
          <a:solidFill>
            <a:srgbClr val="FF66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6820" y="4174300"/>
            <a:ext cx="546100" cy="567055"/>
          </a:xfrm>
          <a:custGeom>
            <a:avLst/>
            <a:gdLst/>
            <a:ahLst/>
            <a:cxnLst/>
            <a:rect l="l" t="t" r="r" b="b"/>
            <a:pathLst>
              <a:path w="546100" h="567054">
                <a:moveTo>
                  <a:pt x="495680" y="563971"/>
                </a:moveTo>
                <a:lnTo>
                  <a:pt x="50412" y="563971"/>
                </a:lnTo>
                <a:lnTo>
                  <a:pt x="53490" y="566523"/>
                </a:lnTo>
                <a:lnTo>
                  <a:pt x="492590" y="566523"/>
                </a:lnTo>
                <a:lnTo>
                  <a:pt x="495680" y="563971"/>
                </a:lnTo>
                <a:close/>
              </a:path>
              <a:path w="546100" h="567054">
                <a:moveTo>
                  <a:pt x="502241" y="561419"/>
                </a:moveTo>
                <a:lnTo>
                  <a:pt x="43841" y="561419"/>
                </a:lnTo>
                <a:lnTo>
                  <a:pt x="46784" y="563971"/>
                </a:lnTo>
                <a:lnTo>
                  <a:pt x="499303" y="563971"/>
                </a:lnTo>
                <a:lnTo>
                  <a:pt x="502241" y="561419"/>
                </a:lnTo>
                <a:close/>
              </a:path>
              <a:path w="546100" h="567054">
                <a:moveTo>
                  <a:pt x="511512" y="556316"/>
                </a:moveTo>
                <a:lnTo>
                  <a:pt x="34580" y="556316"/>
                </a:lnTo>
                <a:lnTo>
                  <a:pt x="37295" y="558867"/>
                </a:lnTo>
                <a:lnTo>
                  <a:pt x="37584" y="558867"/>
                </a:lnTo>
                <a:lnTo>
                  <a:pt x="40378" y="561419"/>
                </a:lnTo>
                <a:lnTo>
                  <a:pt x="505712" y="561419"/>
                </a:lnTo>
                <a:lnTo>
                  <a:pt x="508498" y="558867"/>
                </a:lnTo>
                <a:lnTo>
                  <a:pt x="511512" y="556316"/>
                </a:lnTo>
                <a:close/>
              </a:path>
              <a:path w="546100" h="567054">
                <a:moveTo>
                  <a:pt x="517212" y="553764"/>
                </a:moveTo>
                <a:lnTo>
                  <a:pt x="28868" y="553764"/>
                </a:lnTo>
                <a:lnTo>
                  <a:pt x="31413" y="556316"/>
                </a:lnTo>
                <a:lnTo>
                  <a:pt x="514679" y="556316"/>
                </a:lnTo>
                <a:lnTo>
                  <a:pt x="517212" y="553764"/>
                </a:lnTo>
                <a:close/>
              </a:path>
              <a:path w="546100" h="567054">
                <a:moveTo>
                  <a:pt x="56836" y="551212"/>
                </a:moveTo>
                <a:lnTo>
                  <a:pt x="26160" y="551212"/>
                </a:lnTo>
                <a:lnTo>
                  <a:pt x="28609" y="553764"/>
                </a:lnTo>
                <a:lnTo>
                  <a:pt x="59972" y="553764"/>
                </a:lnTo>
                <a:lnTo>
                  <a:pt x="56836" y="551212"/>
                </a:lnTo>
                <a:close/>
              </a:path>
              <a:path w="546100" h="567054">
                <a:moveTo>
                  <a:pt x="519922" y="551212"/>
                </a:moveTo>
                <a:lnTo>
                  <a:pt x="489246" y="551212"/>
                </a:lnTo>
                <a:lnTo>
                  <a:pt x="486105" y="553764"/>
                </a:lnTo>
                <a:lnTo>
                  <a:pt x="517465" y="553764"/>
                </a:lnTo>
                <a:lnTo>
                  <a:pt x="519922" y="551212"/>
                </a:lnTo>
                <a:close/>
              </a:path>
              <a:path w="546100" h="567054">
                <a:moveTo>
                  <a:pt x="43699" y="546108"/>
                </a:moveTo>
                <a:lnTo>
                  <a:pt x="21172" y="546108"/>
                </a:lnTo>
                <a:lnTo>
                  <a:pt x="25770" y="551212"/>
                </a:lnTo>
                <a:lnTo>
                  <a:pt x="51711" y="551212"/>
                </a:lnTo>
                <a:lnTo>
                  <a:pt x="48765" y="548660"/>
                </a:lnTo>
                <a:lnTo>
                  <a:pt x="46491" y="548660"/>
                </a:lnTo>
                <a:lnTo>
                  <a:pt x="43699" y="546108"/>
                </a:lnTo>
                <a:close/>
              </a:path>
              <a:path w="546100" h="567054">
                <a:moveTo>
                  <a:pt x="524913" y="546108"/>
                </a:moveTo>
                <a:lnTo>
                  <a:pt x="502393" y="546108"/>
                </a:lnTo>
                <a:lnTo>
                  <a:pt x="499581" y="548660"/>
                </a:lnTo>
                <a:lnTo>
                  <a:pt x="497327" y="548660"/>
                </a:lnTo>
                <a:lnTo>
                  <a:pt x="494363" y="551212"/>
                </a:lnTo>
                <a:lnTo>
                  <a:pt x="520302" y="551212"/>
                </a:lnTo>
                <a:lnTo>
                  <a:pt x="524913" y="546108"/>
                </a:lnTo>
                <a:close/>
              </a:path>
              <a:path w="546100" h="567054">
                <a:moveTo>
                  <a:pt x="34453" y="541004"/>
                </a:moveTo>
                <a:lnTo>
                  <a:pt x="16551" y="541004"/>
                </a:lnTo>
                <a:lnTo>
                  <a:pt x="20730" y="546108"/>
                </a:lnTo>
                <a:lnTo>
                  <a:pt x="41571" y="546108"/>
                </a:lnTo>
                <a:lnTo>
                  <a:pt x="38949" y="543556"/>
                </a:lnTo>
                <a:lnTo>
                  <a:pt x="36905" y="543556"/>
                </a:lnTo>
                <a:lnTo>
                  <a:pt x="34453" y="541004"/>
                </a:lnTo>
                <a:close/>
              </a:path>
              <a:path w="546100" h="567054">
                <a:moveTo>
                  <a:pt x="529523" y="541004"/>
                </a:moveTo>
                <a:lnTo>
                  <a:pt x="511639" y="541004"/>
                </a:lnTo>
                <a:lnTo>
                  <a:pt x="509182" y="543556"/>
                </a:lnTo>
                <a:lnTo>
                  <a:pt x="507130" y="543556"/>
                </a:lnTo>
                <a:lnTo>
                  <a:pt x="504521" y="546108"/>
                </a:lnTo>
                <a:lnTo>
                  <a:pt x="525343" y="546108"/>
                </a:lnTo>
                <a:lnTo>
                  <a:pt x="529523" y="541004"/>
                </a:lnTo>
                <a:close/>
              </a:path>
              <a:path w="546100" h="567054">
                <a:moveTo>
                  <a:pt x="30246" y="535900"/>
                </a:moveTo>
                <a:lnTo>
                  <a:pt x="30686" y="538452"/>
                </a:lnTo>
                <a:lnTo>
                  <a:pt x="14313" y="538452"/>
                </a:lnTo>
                <a:lnTo>
                  <a:pt x="16251" y="541004"/>
                </a:lnTo>
                <a:lnTo>
                  <a:pt x="34843" y="541004"/>
                </a:lnTo>
                <a:lnTo>
                  <a:pt x="30246" y="535900"/>
                </a:lnTo>
                <a:close/>
              </a:path>
              <a:path w="546100" h="567054">
                <a:moveTo>
                  <a:pt x="515844" y="535900"/>
                </a:moveTo>
                <a:lnTo>
                  <a:pt x="511234" y="541004"/>
                </a:lnTo>
                <a:lnTo>
                  <a:pt x="529852" y="541004"/>
                </a:lnTo>
                <a:lnTo>
                  <a:pt x="531777" y="538452"/>
                </a:lnTo>
                <a:lnTo>
                  <a:pt x="515388" y="538452"/>
                </a:lnTo>
                <a:lnTo>
                  <a:pt x="515844" y="535900"/>
                </a:lnTo>
                <a:close/>
              </a:path>
              <a:path w="546100" h="567054">
                <a:moveTo>
                  <a:pt x="26507" y="533348"/>
                </a:moveTo>
                <a:lnTo>
                  <a:pt x="10429" y="533348"/>
                </a:lnTo>
                <a:lnTo>
                  <a:pt x="12101" y="535900"/>
                </a:lnTo>
                <a:lnTo>
                  <a:pt x="12297" y="535900"/>
                </a:lnTo>
                <a:lnTo>
                  <a:pt x="14102" y="538452"/>
                </a:lnTo>
                <a:lnTo>
                  <a:pt x="30686" y="538452"/>
                </a:lnTo>
                <a:lnTo>
                  <a:pt x="26507" y="533348"/>
                </a:lnTo>
                <a:close/>
              </a:path>
              <a:path w="546100" h="567054">
                <a:moveTo>
                  <a:pt x="535628" y="533348"/>
                </a:moveTo>
                <a:lnTo>
                  <a:pt x="519568" y="533348"/>
                </a:lnTo>
                <a:lnTo>
                  <a:pt x="515388" y="538452"/>
                </a:lnTo>
                <a:lnTo>
                  <a:pt x="531929" y="538452"/>
                </a:lnTo>
                <a:lnTo>
                  <a:pt x="533753" y="535900"/>
                </a:lnTo>
                <a:lnTo>
                  <a:pt x="533956" y="535900"/>
                </a:lnTo>
                <a:lnTo>
                  <a:pt x="535628" y="533348"/>
                </a:lnTo>
                <a:close/>
              </a:path>
              <a:path w="546100" h="567054">
                <a:moveTo>
                  <a:pt x="24869" y="530796"/>
                </a:moveTo>
                <a:lnTo>
                  <a:pt x="8729" y="530796"/>
                </a:lnTo>
                <a:lnTo>
                  <a:pt x="10287" y="533348"/>
                </a:lnTo>
                <a:lnTo>
                  <a:pt x="26808" y="533348"/>
                </a:lnTo>
                <a:lnTo>
                  <a:pt x="24869" y="530796"/>
                </a:lnTo>
                <a:close/>
              </a:path>
              <a:path w="546100" h="567054">
                <a:moveTo>
                  <a:pt x="537350" y="530796"/>
                </a:moveTo>
                <a:lnTo>
                  <a:pt x="521164" y="530796"/>
                </a:lnTo>
                <a:lnTo>
                  <a:pt x="519264" y="533348"/>
                </a:lnTo>
                <a:lnTo>
                  <a:pt x="535805" y="533348"/>
                </a:lnTo>
                <a:lnTo>
                  <a:pt x="537350" y="530796"/>
                </a:lnTo>
                <a:close/>
              </a:path>
              <a:path w="546100" h="567054">
                <a:moveTo>
                  <a:pt x="20384" y="523141"/>
                </a:moveTo>
                <a:lnTo>
                  <a:pt x="5684" y="523141"/>
                </a:lnTo>
                <a:lnTo>
                  <a:pt x="6976" y="525693"/>
                </a:lnTo>
                <a:lnTo>
                  <a:pt x="7126" y="528245"/>
                </a:lnTo>
                <a:lnTo>
                  <a:pt x="8570" y="530796"/>
                </a:lnTo>
                <a:lnTo>
                  <a:pt x="25081" y="530796"/>
                </a:lnTo>
                <a:lnTo>
                  <a:pt x="23276" y="528245"/>
                </a:lnTo>
                <a:lnTo>
                  <a:pt x="23472" y="528245"/>
                </a:lnTo>
                <a:lnTo>
                  <a:pt x="21800" y="525693"/>
                </a:lnTo>
                <a:lnTo>
                  <a:pt x="21942" y="525693"/>
                </a:lnTo>
                <a:lnTo>
                  <a:pt x="20384" y="523141"/>
                </a:lnTo>
                <a:close/>
              </a:path>
              <a:path w="546100" h="567054">
                <a:moveTo>
                  <a:pt x="540390" y="523141"/>
                </a:moveTo>
                <a:lnTo>
                  <a:pt x="525698" y="523141"/>
                </a:lnTo>
                <a:lnTo>
                  <a:pt x="524127" y="525693"/>
                </a:lnTo>
                <a:lnTo>
                  <a:pt x="524305" y="525693"/>
                </a:lnTo>
                <a:lnTo>
                  <a:pt x="522633" y="528245"/>
                </a:lnTo>
                <a:lnTo>
                  <a:pt x="522836" y="528245"/>
                </a:lnTo>
                <a:lnTo>
                  <a:pt x="521012" y="530796"/>
                </a:lnTo>
                <a:lnTo>
                  <a:pt x="537502" y="530796"/>
                </a:lnTo>
                <a:lnTo>
                  <a:pt x="538946" y="528245"/>
                </a:lnTo>
                <a:lnTo>
                  <a:pt x="539098" y="525693"/>
                </a:lnTo>
                <a:lnTo>
                  <a:pt x="540390" y="523141"/>
                </a:lnTo>
                <a:close/>
              </a:path>
              <a:path w="546100" h="567054">
                <a:moveTo>
                  <a:pt x="19100" y="520589"/>
                </a:moveTo>
                <a:lnTo>
                  <a:pt x="4399" y="520589"/>
                </a:lnTo>
                <a:lnTo>
                  <a:pt x="5558" y="523141"/>
                </a:lnTo>
                <a:lnTo>
                  <a:pt x="20543" y="523141"/>
                </a:lnTo>
                <a:lnTo>
                  <a:pt x="19100" y="520589"/>
                </a:lnTo>
                <a:close/>
              </a:path>
              <a:path w="546100" h="567054">
                <a:moveTo>
                  <a:pt x="542822" y="518037"/>
                </a:moveTo>
                <a:lnTo>
                  <a:pt x="528130" y="518037"/>
                </a:lnTo>
                <a:lnTo>
                  <a:pt x="526838" y="520589"/>
                </a:lnTo>
                <a:lnTo>
                  <a:pt x="526990" y="520589"/>
                </a:lnTo>
                <a:lnTo>
                  <a:pt x="525546" y="523141"/>
                </a:lnTo>
                <a:lnTo>
                  <a:pt x="540517" y="523141"/>
                </a:lnTo>
                <a:lnTo>
                  <a:pt x="541682" y="520589"/>
                </a:lnTo>
                <a:lnTo>
                  <a:pt x="542822" y="518037"/>
                </a:lnTo>
                <a:close/>
              </a:path>
              <a:path w="546100" h="567054">
                <a:moveTo>
                  <a:pt x="17958" y="518037"/>
                </a:moveTo>
                <a:lnTo>
                  <a:pt x="3263" y="518037"/>
                </a:lnTo>
                <a:lnTo>
                  <a:pt x="4289" y="520589"/>
                </a:lnTo>
                <a:lnTo>
                  <a:pt x="19250" y="520589"/>
                </a:lnTo>
                <a:lnTo>
                  <a:pt x="17958" y="518037"/>
                </a:lnTo>
                <a:close/>
              </a:path>
              <a:path w="546100" h="567054">
                <a:moveTo>
                  <a:pt x="16009" y="512933"/>
                </a:moveTo>
                <a:lnTo>
                  <a:pt x="2287" y="512933"/>
                </a:lnTo>
                <a:lnTo>
                  <a:pt x="3161" y="518037"/>
                </a:lnTo>
                <a:lnTo>
                  <a:pt x="18084" y="518037"/>
                </a:lnTo>
                <a:lnTo>
                  <a:pt x="16925" y="515485"/>
                </a:lnTo>
                <a:lnTo>
                  <a:pt x="16009" y="512933"/>
                </a:lnTo>
                <a:close/>
              </a:path>
              <a:path w="546100" h="567054">
                <a:moveTo>
                  <a:pt x="543784" y="512933"/>
                </a:moveTo>
                <a:lnTo>
                  <a:pt x="530080" y="512933"/>
                </a:lnTo>
                <a:lnTo>
                  <a:pt x="529042" y="515485"/>
                </a:lnTo>
                <a:lnTo>
                  <a:pt x="528003" y="518037"/>
                </a:lnTo>
                <a:lnTo>
                  <a:pt x="542923" y="518037"/>
                </a:lnTo>
                <a:lnTo>
                  <a:pt x="543784" y="512933"/>
                </a:lnTo>
                <a:close/>
              </a:path>
              <a:path w="546100" h="567054">
                <a:moveTo>
                  <a:pt x="15237" y="510381"/>
                </a:moveTo>
                <a:lnTo>
                  <a:pt x="1481" y="510381"/>
                </a:lnTo>
                <a:lnTo>
                  <a:pt x="2203" y="512933"/>
                </a:lnTo>
                <a:lnTo>
                  <a:pt x="16111" y="512933"/>
                </a:lnTo>
                <a:lnTo>
                  <a:pt x="15237" y="510381"/>
                </a:lnTo>
                <a:close/>
              </a:path>
              <a:path w="546100" h="567054">
                <a:moveTo>
                  <a:pt x="545279" y="61245"/>
                </a:moveTo>
                <a:lnTo>
                  <a:pt x="531397" y="61245"/>
                </a:lnTo>
                <a:lnTo>
                  <a:pt x="531955" y="63797"/>
                </a:lnTo>
                <a:lnTo>
                  <a:pt x="532335" y="66349"/>
                </a:lnTo>
                <a:lnTo>
                  <a:pt x="532537" y="68901"/>
                </a:lnTo>
                <a:lnTo>
                  <a:pt x="532613" y="71453"/>
                </a:lnTo>
                <a:lnTo>
                  <a:pt x="532613" y="495070"/>
                </a:lnTo>
                <a:lnTo>
                  <a:pt x="532537" y="497622"/>
                </a:lnTo>
                <a:lnTo>
                  <a:pt x="532309" y="502726"/>
                </a:lnTo>
                <a:lnTo>
                  <a:pt x="531929" y="505277"/>
                </a:lnTo>
                <a:lnTo>
                  <a:pt x="531423" y="507829"/>
                </a:lnTo>
                <a:lnTo>
                  <a:pt x="530764" y="510381"/>
                </a:lnTo>
                <a:lnTo>
                  <a:pt x="529979" y="512933"/>
                </a:lnTo>
                <a:lnTo>
                  <a:pt x="543886" y="512933"/>
                </a:lnTo>
                <a:lnTo>
                  <a:pt x="544671" y="510381"/>
                </a:lnTo>
                <a:lnTo>
                  <a:pt x="545228" y="507829"/>
                </a:lnTo>
                <a:lnTo>
                  <a:pt x="545304" y="505277"/>
                </a:lnTo>
                <a:lnTo>
                  <a:pt x="545684" y="502726"/>
                </a:lnTo>
                <a:lnTo>
                  <a:pt x="545988" y="500174"/>
                </a:lnTo>
                <a:lnTo>
                  <a:pt x="546090" y="495070"/>
                </a:lnTo>
                <a:lnTo>
                  <a:pt x="546090" y="71453"/>
                </a:lnTo>
                <a:lnTo>
                  <a:pt x="545988" y="68901"/>
                </a:lnTo>
                <a:lnTo>
                  <a:pt x="545684" y="63797"/>
                </a:lnTo>
                <a:lnTo>
                  <a:pt x="545279" y="61245"/>
                </a:lnTo>
                <a:close/>
              </a:path>
              <a:path w="546100" h="567054">
                <a:moveTo>
                  <a:pt x="13729" y="502726"/>
                </a:moveTo>
                <a:lnTo>
                  <a:pt x="376" y="502726"/>
                </a:lnTo>
                <a:lnTo>
                  <a:pt x="794" y="505277"/>
                </a:lnTo>
                <a:lnTo>
                  <a:pt x="844" y="507829"/>
                </a:lnTo>
                <a:lnTo>
                  <a:pt x="1414" y="510381"/>
                </a:lnTo>
                <a:lnTo>
                  <a:pt x="15321" y="510381"/>
                </a:lnTo>
                <a:lnTo>
                  <a:pt x="14599" y="507829"/>
                </a:lnTo>
                <a:lnTo>
                  <a:pt x="14097" y="505277"/>
                </a:lnTo>
                <a:lnTo>
                  <a:pt x="13729" y="502726"/>
                </a:lnTo>
                <a:close/>
              </a:path>
              <a:path w="546100" h="567054">
                <a:moveTo>
                  <a:pt x="13535" y="68901"/>
                </a:moveTo>
                <a:lnTo>
                  <a:pt x="75" y="68901"/>
                </a:lnTo>
                <a:lnTo>
                  <a:pt x="0" y="71453"/>
                </a:lnTo>
                <a:lnTo>
                  <a:pt x="0" y="495070"/>
                </a:lnTo>
                <a:lnTo>
                  <a:pt x="75" y="500174"/>
                </a:lnTo>
                <a:lnTo>
                  <a:pt x="340" y="502726"/>
                </a:lnTo>
                <a:lnTo>
                  <a:pt x="13765" y="502726"/>
                </a:lnTo>
                <a:lnTo>
                  <a:pt x="13518" y="497622"/>
                </a:lnTo>
                <a:lnTo>
                  <a:pt x="13459" y="495070"/>
                </a:lnTo>
                <a:lnTo>
                  <a:pt x="13459" y="71453"/>
                </a:lnTo>
                <a:lnTo>
                  <a:pt x="13535" y="68901"/>
                </a:lnTo>
                <a:close/>
              </a:path>
              <a:path w="546100" h="567054">
                <a:moveTo>
                  <a:pt x="14151" y="63797"/>
                </a:moveTo>
                <a:lnTo>
                  <a:pt x="362" y="63797"/>
                </a:lnTo>
                <a:lnTo>
                  <a:pt x="96" y="68901"/>
                </a:lnTo>
                <a:lnTo>
                  <a:pt x="13515" y="68901"/>
                </a:lnTo>
                <a:lnTo>
                  <a:pt x="13781" y="66349"/>
                </a:lnTo>
                <a:lnTo>
                  <a:pt x="14151" y="63797"/>
                </a:lnTo>
                <a:close/>
              </a:path>
              <a:path w="546100" h="567054">
                <a:moveTo>
                  <a:pt x="14667" y="61245"/>
                </a:moveTo>
                <a:lnTo>
                  <a:pt x="789" y="61245"/>
                </a:lnTo>
                <a:lnTo>
                  <a:pt x="390" y="63797"/>
                </a:lnTo>
                <a:lnTo>
                  <a:pt x="14097" y="63797"/>
                </a:lnTo>
                <a:lnTo>
                  <a:pt x="14667" y="61245"/>
                </a:lnTo>
                <a:close/>
              </a:path>
              <a:path w="546100" h="567054">
                <a:moveTo>
                  <a:pt x="16111" y="53590"/>
                </a:moveTo>
                <a:lnTo>
                  <a:pt x="2203" y="53590"/>
                </a:lnTo>
                <a:lnTo>
                  <a:pt x="1481" y="58693"/>
                </a:lnTo>
                <a:lnTo>
                  <a:pt x="844" y="61245"/>
                </a:lnTo>
                <a:lnTo>
                  <a:pt x="14599" y="61245"/>
                </a:lnTo>
                <a:lnTo>
                  <a:pt x="15321" y="56141"/>
                </a:lnTo>
                <a:lnTo>
                  <a:pt x="15674" y="56141"/>
                </a:lnTo>
                <a:lnTo>
                  <a:pt x="16111" y="53590"/>
                </a:lnTo>
                <a:close/>
              </a:path>
              <a:path w="546100" h="567054">
                <a:moveTo>
                  <a:pt x="544215" y="56141"/>
                </a:moveTo>
                <a:lnTo>
                  <a:pt x="530739" y="56141"/>
                </a:lnTo>
                <a:lnTo>
                  <a:pt x="531473" y="61245"/>
                </a:lnTo>
                <a:lnTo>
                  <a:pt x="545228" y="61245"/>
                </a:lnTo>
                <a:lnTo>
                  <a:pt x="544646" y="58693"/>
                </a:lnTo>
                <a:lnTo>
                  <a:pt x="544215" y="56141"/>
                </a:lnTo>
                <a:close/>
              </a:path>
              <a:path w="546100" h="567054">
                <a:moveTo>
                  <a:pt x="15674" y="56141"/>
                </a:moveTo>
                <a:lnTo>
                  <a:pt x="15321" y="56141"/>
                </a:lnTo>
                <a:lnTo>
                  <a:pt x="15237" y="58693"/>
                </a:lnTo>
                <a:lnTo>
                  <a:pt x="15674" y="56141"/>
                </a:lnTo>
                <a:close/>
              </a:path>
              <a:path w="546100" h="567054">
                <a:moveTo>
                  <a:pt x="543784" y="53590"/>
                </a:moveTo>
                <a:lnTo>
                  <a:pt x="529954" y="53590"/>
                </a:lnTo>
                <a:lnTo>
                  <a:pt x="530815" y="58693"/>
                </a:lnTo>
                <a:lnTo>
                  <a:pt x="530739" y="56141"/>
                </a:lnTo>
                <a:lnTo>
                  <a:pt x="544215" y="56141"/>
                </a:lnTo>
                <a:lnTo>
                  <a:pt x="543784" y="53590"/>
                </a:lnTo>
                <a:close/>
              </a:path>
              <a:path w="546100" h="567054">
                <a:moveTo>
                  <a:pt x="18084" y="48486"/>
                </a:moveTo>
                <a:lnTo>
                  <a:pt x="4289" y="48486"/>
                </a:lnTo>
                <a:lnTo>
                  <a:pt x="3161" y="51038"/>
                </a:lnTo>
                <a:lnTo>
                  <a:pt x="2287" y="53590"/>
                </a:lnTo>
                <a:lnTo>
                  <a:pt x="16111" y="53590"/>
                </a:lnTo>
                <a:lnTo>
                  <a:pt x="16009" y="56141"/>
                </a:lnTo>
                <a:lnTo>
                  <a:pt x="17035" y="51038"/>
                </a:lnTo>
                <a:lnTo>
                  <a:pt x="18084" y="48486"/>
                </a:lnTo>
                <a:close/>
              </a:path>
              <a:path w="546100" h="567054">
                <a:moveTo>
                  <a:pt x="542898" y="51038"/>
                </a:moveTo>
                <a:lnTo>
                  <a:pt x="529042" y="51038"/>
                </a:lnTo>
                <a:lnTo>
                  <a:pt x="530030" y="56141"/>
                </a:lnTo>
                <a:lnTo>
                  <a:pt x="529954" y="53590"/>
                </a:lnTo>
                <a:lnTo>
                  <a:pt x="543784" y="53590"/>
                </a:lnTo>
                <a:lnTo>
                  <a:pt x="542898" y="51038"/>
                </a:lnTo>
                <a:close/>
              </a:path>
              <a:path w="546100" h="567054">
                <a:moveTo>
                  <a:pt x="541809" y="48486"/>
                </a:moveTo>
                <a:lnTo>
                  <a:pt x="528003" y="48486"/>
                </a:lnTo>
                <a:lnTo>
                  <a:pt x="529168" y="51038"/>
                </a:lnTo>
                <a:lnTo>
                  <a:pt x="542822" y="51038"/>
                </a:lnTo>
                <a:lnTo>
                  <a:pt x="541809" y="48486"/>
                </a:lnTo>
                <a:close/>
              </a:path>
              <a:path w="546100" h="567054">
                <a:moveTo>
                  <a:pt x="20535" y="43382"/>
                </a:moveTo>
                <a:lnTo>
                  <a:pt x="5558" y="43382"/>
                </a:lnTo>
                <a:lnTo>
                  <a:pt x="4399" y="48486"/>
                </a:lnTo>
                <a:lnTo>
                  <a:pt x="17958" y="48486"/>
                </a:lnTo>
                <a:lnTo>
                  <a:pt x="19250" y="45934"/>
                </a:lnTo>
                <a:lnTo>
                  <a:pt x="19091" y="45934"/>
                </a:lnTo>
                <a:lnTo>
                  <a:pt x="20535" y="43382"/>
                </a:lnTo>
                <a:close/>
              </a:path>
              <a:path w="546100" h="567054">
                <a:moveTo>
                  <a:pt x="540517" y="43382"/>
                </a:moveTo>
                <a:lnTo>
                  <a:pt x="525546" y="43382"/>
                </a:lnTo>
                <a:lnTo>
                  <a:pt x="526990" y="45934"/>
                </a:lnTo>
                <a:lnTo>
                  <a:pt x="526838" y="45934"/>
                </a:lnTo>
                <a:lnTo>
                  <a:pt x="528130" y="48486"/>
                </a:lnTo>
                <a:lnTo>
                  <a:pt x="541682" y="48486"/>
                </a:lnTo>
                <a:lnTo>
                  <a:pt x="540517" y="43382"/>
                </a:lnTo>
                <a:close/>
              </a:path>
              <a:path w="546100" h="567054">
                <a:moveTo>
                  <a:pt x="21952" y="40830"/>
                </a:moveTo>
                <a:lnTo>
                  <a:pt x="6976" y="40830"/>
                </a:lnTo>
                <a:lnTo>
                  <a:pt x="5684" y="43382"/>
                </a:lnTo>
                <a:lnTo>
                  <a:pt x="20395" y="43382"/>
                </a:lnTo>
                <a:lnTo>
                  <a:pt x="21952" y="40830"/>
                </a:lnTo>
                <a:close/>
              </a:path>
              <a:path w="546100" h="567054">
                <a:moveTo>
                  <a:pt x="539098" y="40830"/>
                </a:moveTo>
                <a:lnTo>
                  <a:pt x="524127" y="40830"/>
                </a:lnTo>
                <a:lnTo>
                  <a:pt x="525698" y="43382"/>
                </a:lnTo>
                <a:lnTo>
                  <a:pt x="540390" y="43382"/>
                </a:lnTo>
                <a:lnTo>
                  <a:pt x="539098" y="40830"/>
                </a:lnTo>
                <a:close/>
              </a:path>
              <a:path w="546100" h="567054">
                <a:moveTo>
                  <a:pt x="23472" y="38278"/>
                </a:moveTo>
                <a:lnTo>
                  <a:pt x="8578" y="38278"/>
                </a:lnTo>
                <a:lnTo>
                  <a:pt x="7135" y="40830"/>
                </a:lnTo>
                <a:lnTo>
                  <a:pt x="21800" y="40830"/>
                </a:lnTo>
                <a:lnTo>
                  <a:pt x="23472" y="38278"/>
                </a:lnTo>
                <a:close/>
              </a:path>
              <a:path w="546100" h="567054">
                <a:moveTo>
                  <a:pt x="25065" y="38278"/>
                </a:moveTo>
                <a:lnTo>
                  <a:pt x="23472" y="38278"/>
                </a:lnTo>
                <a:lnTo>
                  <a:pt x="23243" y="40830"/>
                </a:lnTo>
                <a:lnTo>
                  <a:pt x="25065" y="38278"/>
                </a:lnTo>
                <a:close/>
              </a:path>
              <a:path w="546100" h="567054">
                <a:moveTo>
                  <a:pt x="522608" y="38278"/>
                </a:moveTo>
                <a:lnTo>
                  <a:pt x="520986" y="38278"/>
                </a:lnTo>
                <a:lnTo>
                  <a:pt x="522785" y="40830"/>
                </a:lnTo>
                <a:lnTo>
                  <a:pt x="522608" y="38278"/>
                </a:lnTo>
                <a:close/>
              </a:path>
              <a:path w="546100" h="567054">
                <a:moveTo>
                  <a:pt x="537502" y="38278"/>
                </a:moveTo>
                <a:lnTo>
                  <a:pt x="522608" y="38278"/>
                </a:lnTo>
                <a:lnTo>
                  <a:pt x="524305" y="40830"/>
                </a:lnTo>
                <a:lnTo>
                  <a:pt x="538946" y="40830"/>
                </a:lnTo>
                <a:lnTo>
                  <a:pt x="537502" y="38278"/>
                </a:lnTo>
                <a:close/>
              </a:path>
              <a:path w="546100" h="567054">
                <a:moveTo>
                  <a:pt x="26826" y="35726"/>
                </a:moveTo>
                <a:lnTo>
                  <a:pt x="10276" y="35726"/>
                </a:lnTo>
                <a:lnTo>
                  <a:pt x="8719" y="38278"/>
                </a:lnTo>
                <a:lnTo>
                  <a:pt x="24908" y="38278"/>
                </a:lnTo>
                <a:lnTo>
                  <a:pt x="26826" y="35726"/>
                </a:lnTo>
                <a:close/>
              </a:path>
              <a:path w="546100" h="567054">
                <a:moveTo>
                  <a:pt x="531955" y="28070"/>
                </a:moveTo>
                <a:lnTo>
                  <a:pt x="511259" y="28070"/>
                </a:lnTo>
                <a:lnTo>
                  <a:pt x="515844" y="30622"/>
                </a:lnTo>
                <a:lnTo>
                  <a:pt x="515388" y="30622"/>
                </a:lnTo>
                <a:lnTo>
                  <a:pt x="519568" y="35726"/>
                </a:lnTo>
                <a:lnTo>
                  <a:pt x="519264" y="35726"/>
                </a:lnTo>
                <a:lnTo>
                  <a:pt x="521189" y="38278"/>
                </a:lnTo>
                <a:lnTo>
                  <a:pt x="537350" y="38278"/>
                </a:lnTo>
                <a:lnTo>
                  <a:pt x="535805" y="35726"/>
                </a:lnTo>
                <a:lnTo>
                  <a:pt x="533931" y="33174"/>
                </a:lnTo>
                <a:lnTo>
                  <a:pt x="531955" y="28070"/>
                </a:lnTo>
                <a:close/>
              </a:path>
              <a:path w="546100" h="567054">
                <a:moveTo>
                  <a:pt x="36931" y="25519"/>
                </a:moveTo>
                <a:lnTo>
                  <a:pt x="16231" y="25519"/>
                </a:lnTo>
                <a:lnTo>
                  <a:pt x="14154" y="28070"/>
                </a:lnTo>
                <a:lnTo>
                  <a:pt x="12330" y="30622"/>
                </a:lnTo>
                <a:lnTo>
                  <a:pt x="12101" y="33174"/>
                </a:lnTo>
                <a:lnTo>
                  <a:pt x="10429" y="35726"/>
                </a:lnTo>
                <a:lnTo>
                  <a:pt x="26517" y="35726"/>
                </a:lnTo>
                <a:lnTo>
                  <a:pt x="30696" y="30622"/>
                </a:lnTo>
                <a:lnTo>
                  <a:pt x="30233" y="30622"/>
                </a:lnTo>
                <a:lnTo>
                  <a:pt x="34831" y="28070"/>
                </a:lnTo>
                <a:lnTo>
                  <a:pt x="34478" y="28070"/>
                </a:lnTo>
                <a:lnTo>
                  <a:pt x="36931" y="25519"/>
                </a:lnTo>
                <a:close/>
              </a:path>
              <a:path w="546100" h="567054">
                <a:moveTo>
                  <a:pt x="525369" y="20415"/>
                </a:moveTo>
                <a:lnTo>
                  <a:pt x="502089" y="20415"/>
                </a:lnTo>
                <a:lnTo>
                  <a:pt x="504800" y="22967"/>
                </a:lnTo>
                <a:lnTo>
                  <a:pt x="506877" y="22967"/>
                </a:lnTo>
                <a:lnTo>
                  <a:pt x="509435" y="25519"/>
                </a:lnTo>
                <a:lnTo>
                  <a:pt x="509157" y="25519"/>
                </a:lnTo>
                <a:lnTo>
                  <a:pt x="511614" y="28070"/>
                </a:lnTo>
                <a:lnTo>
                  <a:pt x="531752" y="28070"/>
                </a:lnTo>
                <a:lnTo>
                  <a:pt x="529548" y="25519"/>
                </a:lnTo>
                <a:lnTo>
                  <a:pt x="525369" y="20415"/>
                </a:lnTo>
                <a:close/>
              </a:path>
              <a:path w="546100" h="567054">
                <a:moveTo>
                  <a:pt x="43988" y="20415"/>
                </a:moveTo>
                <a:lnTo>
                  <a:pt x="20721" y="20415"/>
                </a:lnTo>
                <a:lnTo>
                  <a:pt x="16541" y="25519"/>
                </a:lnTo>
                <a:lnTo>
                  <a:pt x="36667" y="25519"/>
                </a:lnTo>
                <a:lnTo>
                  <a:pt x="39193" y="22967"/>
                </a:lnTo>
                <a:lnTo>
                  <a:pt x="41270" y="22967"/>
                </a:lnTo>
                <a:lnTo>
                  <a:pt x="43988" y="20415"/>
                </a:lnTo>
                <a:close/>
              </a:path>
              <a:path w="546100" h="567054">
                <a:moveTo>
                  <a:pt x="54412" y="15311"/>
                </a:moveTo>
                <a:lnTo>
                  <a:pt x="26134" y="15311"/>
                </a:lnTo>
                <a:lnTo>
                  <a:pt x="25782" y="17863"/>
                </a:lnTo>
                <a:lnTo>
                  <a:pt x="21183" y="20415"/>
                </a:lnTo>
                <a:lnTo>
                  <a:pt x="46230" y="20415"/>
                </a:lnTo>
                <a:lnTo>
                  <a:pt x="49097" y="17863"/>
                </a:lnTo>
                <a:lnTo>
                  <a:pt x="51392" y="17863"/>
                </a:lnTo>
                <a:lnTo>
                  <a:pt x="54412" y="15311"/>
                </a:lnTo>
                <a:close/>
              </a:path>
              <a:path w="546100" h="567054">
                <a:moveTo>
                  <a:pt x="519948" y="15311"/>
                </a:moveTo>
                <a:lnTo>
                  <a:pt x="491703" y="15311"/>
                </a:lnTo>
                <a:lnTo>
                  <a:pt x="494692" y="17863"/>
                </a:lnTo>
                <a:lnTo>
                  <a:pt x="496972" y="17863"/>
                </a:lnTo>
                <a:lnTo>
                  <a:pt x="499860" y="20415"/>
                </a:lnTo>
                <a:lnTo>
                  <a:pt x="524887" y="20415"/>
                </a:lnTo>
                <a:lnTo>
                  <a:pt x="520302" y="17863"/>
                </a:lnTo>
                <a:lnTo>
                  <a:pt x="519948" y="15311"/>
                </a:lnTo>
                <a:close/>
              </a:path>
              <a:path w="546100" h="567054">
                <a:moveTo>
                  <a:pt x="508777" y="7655"/>
                </a:moveTo>
                <a:lnTo>
                  <a:pt x="37295" y="7655"/>
                </a:lnTo>
                <a:lnTo>
                  <a:pt x="34580" y="10207"/>
                </a:lnTo>
                <a:lnTo>
                  <a:pt x="34299" y="10207"/>
                </a:lnTo>
                <a:lnTo>
                  <a:pt x="31657" y="12759"/>
                </a:lnTo>
                <a:lnTo>
                  <a:pt x="28847" y="15311"/>
                </a:lnTo>
                <a:lnTo>
                  <a:pt x="62492" y="15311"/>
                </a:lnTo>
                <a:lnTo>
                  <a:pt x="65742" y="12759"/>
                </a:lnTo>
                <a:lnTo>
                  <a:pt x="514426" y="12759"/>
                </a:lnTo>
                <a:lnTo>
                  <a:pt x="511512" y="10207"/>
                </a:lnTo>
                <a:lnTo>
                  <a:pt x="508777" y="7655"/>
                </a:lnTo>
                <a:close/>
              </a:path>
              <a:path w="546100" h="567054">
                <a:moveTo>
                  <a:pt x="514679" y="12759"/>
                </a:moveTo>
                <a:lnTo>
                  <a:pt x="480380" y="12759"/>
                </a:lnTo>
                <a:lnTo>
                  <a:pt x="483597" y="15311"/>
                </a:lnTo>
                <a:lnTo>
                  <a:pt x="517212" y="15311"/>
                </a:lnTo>
                <a:lnTo>
                  <a:pt x="514679" y="12759"/>
                </a:lnTo>
                <a:close/>
              </a:path>
              <a:path w="546100" h="567054">
                <a:moveTo>
                  <a:pt x="502241" y="5103"/>
                </a:moveTo>
                <a:lnTo>
                  <a:pt x="43509" y="5103"/>
                </a:lnTo>
                <a:lnTo>
                  <a:pt x="40639" y="7655"/>
                </a:lnTo>
                <a:lnTo>
                  <a:pt x="505712" y="7655"/>
                </a:lnTo>
                <a:lnTo>
                  <a:pt x="502241" y="5103"/>
                </a:lnTo>
                <a:close/>
              </a:path>
              <a:path w="546100" h="567054">
                <a:moveTo>
                  <a:pt x="495959" y="2551"/>
                </a:moveTo>
                <a:lnTo>
                  <a:pt x="50088" y="2551"/>
                </a:lnTo>
                <a:lnTo>
                  <a:pt x="47066" y="5103"/>
                </a:lnTo>
                <a:lnTo>
                  <a:pt x="498973" y="5103"/>
                </a:lnTo>
                <a:lnTo>
                  <a:pt x="495959" y="2551"/>
                </a:lnTo>
                <a:close/>
              </a:path>
              <a:path w="546100" h="567054">
                <a:moveTo>
                  <a:pt x="485598" y="0"/>
                </a:moveTo>
                <a:lnTo>
                  <a:pt x="60446" y="0"/>
                </a:lnTo>
                <a:lnTo>
                  <a:pt x="57274" y="2551"/>
                </a:lnTo>
                <a:lnTo>
                  <a:pt x="488790" y="2551"/>
                </a:lnTo>
                <a:lnTo>
                  <a:pt x="485598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6452" y="3909601"/>
            <a:ext cx="556260" cy="888365"/>
          </a:xfrm>
          <a:custGeom>
            <a:avLst/>
            <a:gdLst/>
            <a:ahLst/>
            <a:cxnLst/>
            <a:rect l="l" t="t" r="r" b="b"/>
            <a:pathLst>
              <a:path w="556260" h="888364">
                <a:moveTo>
                  <a:pt x="62687" y="414123"/>
                </a:moveTo>
                <a:lnTo>
                  <a:pt x="0" y="654283"/>
                </a:lnTo>
                <a:lnTo>
                  <a:pt x="214976" y="888076"/>
                </a:lnTo>
                <a:lnTo>
                  <a:pt x="313703" y="661074"/>
                </a:lnTo>
                <a:lnTo>
                  <a:pt x="175439" y="661074"/>
                </a:lnTo>
                <a:lnTo>
                  <a:pt x="62687" y="414123"/>
                </a:lnTo>
                <a:close/>
              </a:path>
              <a:path w="556260" h="888364">
                <a:moveTo>
                  <a:pt x="556189" y="0"/>
                </a:moveTo>
                <a:lnTo>
                  <a:pt x="175439" y="661074"/>
                </a:lnTo>
                <a:lnTo>
                  <a:pt x="313703" y="661074"/>
                </a:lnTo>
                <a:lnTo>
                  <a:pt x="556189" y="103530"/>
                </a:lnTo>
                <a:lnTo>
                  <a:pt x="556189" y="0"/>
                </a:lnTo>
                <a:close/>
              </a:path>
            </a:pathLst>
          </a:custGeom>
          <a:solidFill>
            <a:srgbClr val="FF66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6820" y="5545900"/>
            <a:ext cx="546100" cy="567055"/>
          </a:xfrm>
          <a:custGeom>
            <a:avLst/>
            <a:gdLst/>
            <a:ahLst/>
            <a:cxnLst/>
            <a:rect l="l" t="t" r="r" b="b"/>
            <a:pathLst>
              <a:path w="546100" h="567054">
                <a:moveTo>
                  <a:pt x="495680" y="563971"/>
                </a:moveTo>
                <a:lnTo>
                  <a:pt x="50412" y="563971"/>
                </a:lnTo>
                <a:lnTo>
                  <a:pt x="53490" y="566523"/>
                </a:lnTo>
                <a:lnTo>
                  <a:pt x="492590" y="566523"/>
                </a:lnTo>
                <a:lnTo>
                  <a:pt x="495680" y="563971"/>
                </a:lnTo>
                <a:close/>
              </a:path>
              <a:path w="546100" h="567054">
                <a:moveTo>
                  <a:pt x="502241" y="561419"/>
                </a:moveTo>
                <a:lnTo>
                  <a:pt x="43841" y="561419"/>
                </a:lnTo>
                <a:lnTo>
                  <a:pt x="46784" y="563971"/>
                </a:lnTo>
                <a:lnTo>
                  <a:pt x="499303" y="563971"/>
                </a:lnTo>
                <a:lnTo>
                  <a:pt x="502241" y="561419"/>
                </a:lnTo>
                <a:close/>
              </a:path>
              <a:path w="546100" h="567054">
                <a:moveTo>
                  <a:pt x="511512" y="556316"/>
                </a:moveTo>
                <a:lnTo>
                  <a:pt x="34580" y="556316"/>
                </a:lnTo>
                <a:lnTo>
                  <a:pt x="37295" y="558867"/>
                </a:lnTo>
                <a:lnTo>
                  <a:pt x="37584" y="558867"/>
                </a:lnTo>
                <a:lnTo>
                  <a:pt x="40378" y="561419"/>
                </a:lnTo>
                <a:lnTo>
                  <a:pt x="505712" y="561419"/>
                </a:lnTo>
                <a:lnTo>
                  <a:pt x="508498" y="558867"/>
                </a:lnTo>
                <a:lnTo>
                  <a:pt x="511512" y="556316"/>
                </a:lnTo>
                <a:close/>
              </a:path>
              <a:path w="546100" h="567054">
                <a:moveTo>
                  <a:pt x="517212" y="553764"/>
                </a:moveTo>
                <a:lnTo>
                  <a:pt x="28868" y="553764"/>
                </a:lnTo>
                <a:lnTo>
                  <a:pt x="31413" y="556316"/>
                </a:lnTo>
                <a:lnTo>
                  <a:pt x="514679" y="556316"/>
                </a:lnTo>
                <a:lnTo>
                  <a:pt x="517212" y="553764"/>
                </a:lnTo>
                <a:close/>
              </a:path>
              <a:path w="546100" h="567054">
                <a:moveTo>
                  <a:pt x="56836" y="551212"/>
                </a:moveTo>
                <a:lnTo>
                  <a:pt x="26160" y="551212"/>
                </a:lnTo>
                <a:lnTo>
                  <a:pt x="28609" y="553764"/>
                </a:lnTo>
                <a:lnTo>
                  <a:pt x="59972" y="553764"/>
                </a:lnTo>
                <a:lnTo>
                  <a:pt x="56836" y="551212"/>
                </a:lnTo>
                <a:close/>
              </a:path>
              <a:path w="546100" h="567054">
                <a:moveTo>
                  <a:pt x="519922" y="551212"/>
                </a:moveTo>
                <a:lnTo>
                  <a:pt x="489246" y="551212"/>
                </a:lnTo>
                <a:lnTo>
                  <a:pt x="486105" y="553764"/>
                </a:lnTo>
                <a:lnTo>
                  <a:pt x="517465" y="553764"/>
                </a:lnTo>
                <a:lnTo>
                  <a:pt x="519922" y="551212"/>
                </a:lnTo>
                <a:close/>
              </a:path>
              <a:path w="546100" h="567054">
                <a:moveTo>
                  <a:pt x="43699" y="546108"/>
                </a:moveTo>
                <a:lnTo>
                  <a:pt x="21172" y="546108"/>
                </a:lnTo>
                <a:lnTo>
                  <a:pt x="25770" y="551212"/>
                </a:lnTo>
                <a:lnTo>
                  <a:pt x="51711" y="551212"/>
                </a:lnTo>
                <a:lnTo>
                  <a:pt x="48765" y="548660"/>
                </a:lnTo>
                <a:lnTo>
                  <a:pt x="46491" y="548660"/>
                </a:lnTo>
                <a:lnTo>
                  <a:pt x="43699" y="546108"/>
                </a:lnTo>
                <a:close/>
              </a:path>
              <a:path w="546100" h="567054">
                <a:moveTo>
                  <a:pt x="524913" y="546108"/>
                </a:moveTo>
                <a:lnTo>
                  <a:pt x="502393" y="546108"/>
                </a:lnTo>
                <a:lnTo>
                  <a:pt x="499581" y="548660"/>
                </a:lnTo>
                <a:lnTo>
                  <a:pt x="497327" y="548660"/>
                </a:lnTo>
                <a:lnTo>
                  <a:pt x="494363" y="551212"/>
                </a:lnTo>
                <a:lnTo>
                  <a:pt x="520302" y="551212"/>
                </a:lnTo>
                <a:lnTo>
                  <a:pt x="524913" y="546108"/>
                </a:lnTo>
                <a:close/>
              </a:path>
              <a:path w="546100" h="567054">
                <a:moveTo>
                  <a:pt x="34453" y="541004"/>
                </a:moveTo>
                <a:lnTo>
                  <a:pt x="16551" y="541004"/>
                </a:lnTo>
                <a:lnTo>
                  <a:pt x="20730" y="546108"/>
                </a:lnTo>
                <a:lnTo>
                  <a:pt x="41571" y="546108"/>
                </a:lnTo>
                <a:lnTo>
                  <a:pt x="38949" y="543556"/>
                </a:lnTo>
                <a:lnTo>
                  <a:pt x="36905" y="543556"/>
                </a:lnTo>
                <a:lnTo>
                  <a:pt x="34453" y="541004"/>
                </a:lnTo>
                <a:close/>
              </a:path>
              <a:path w="546100" h="567054">
                <a:moveTo>
                  <a:pt x="529523" y="541004"/>
                </a:moveTo>
                <a:lnTo>
                  <a:pt x="511639" y="541004"/>
                </a:lnTo>
                <a:lnTo>
                  <a:pt x="509182" y="543556"/>
                </a:lnTo>
                <a:lnTo>
                  <a:pt x="507130" y="543556"/>
                </a:lnTo>
                <a:lnTo>
                  <a:pt x="504521" y="546108"/>
                </a:lnTo>
                <a:lnTo>
                  <a:pt x="525343" y="546108"/>
                </a:lnTo>
                <a:lnTo>
                  <a:pt x="529523" y="541004"/>
                </a:lnTo>
                <a:close/>
              </a:path>
              <a:path w="546100" h="567054">
                <a:moveTo>
                  <a:pt x="30246" y="535900"/>
                </a:moveTo>
                <a:lnTo>
                  <a:pt x="30686" y="538452"/>
                </a:lnTo>
                <a:lnTo>
                  <a:pt x="14313" y="538452"/>
                </a:lnTo>
                <a:lnTo>
                  <a:pt x="16251" y="541004"/>
                </a:lnTo>
                <a:lnTo>
                  <a:pt x="34843" y="541004"/>
                </a:lnTo>
                <a:lnTo>
                  <a:pt x="30246" y="535900"/>
                </a:lnTo>
                <a:close/>
              </a:path>
              <a:path w="546100" h="567054">
                <a:moveTo>
                  <a:pt x="515844" y="535900"/>
                </a:moveTo>
                <a:lnTo>
                  <a:pt x="511234" y="541004"/>
                </a:lnTo>
                <a:lnTo>
                  <a:pt x="529852" y="541004"/>
                </a:lnTo>
                <a:lnTo>
                  <a:pt x="531777" y="538452"/>
                </a:lnTo>
                <a:lnTo>
                  <a:pt x="515388" y="538452"/>
                </a:lnTo>
                <a:lnTo>
                  <a:pt x="515844" y="535900"/>
                </a:lnTo>
                <a:close/>
              </a:path>
              <a:path w="546100" h="567054">
                <a:moveTo>
                  <a:pt x="26507" y="533348"/>
                </a:moveTo>
                <a:lnTo>
                  <a:pt x="10429" y="533348"/>
                </a:lnTo>
                <a:lnTo>
                  <a:pt x="12101" y="535900"/>
                </a:lnTo>
                <a:lnTo>
                  <a:pt x="12297" y="535900"/>
                </a:lnTo>
                <a:lnTo>
                  <a:pt x="14102" y="538452"/>
                </a:lnTo>
                <a:lnTo>
                  <a:pt x="30686" y="538452"/>
                </a:lnTo>
                <a:lnTo>
                  <a:pt x="26507" y="533348"/>
                </a:lnTo>
                <a:close/>
              </a:path>
              <a:path w="546100" h="567054">
                <a:moveTo>
                  <a:pt x="535628" y="533348"/>
                </a:moveTo>
                <a:lnTo>
                  <a:pt x="519568" y="533348"/>
                </a:lnTo>
                <a:lnTo>
                  <a:pt x="515388" y="538452"/>
                </a:lnTo>
                <a:lnTo>
                  <a:pt x="531929" y="538452"/>
                </a:lnTo>
                <a:lnTo>
                  <a:pt x="533753" y="535900"/>
                </a:lnTo>
                <a:lnTo>
                  <a:pt x="533956" y="535900"/>
                </a:lnTo>
                <a:lnTo>
                  <a:pt x="535628" y="533348"/>
                </a:lnTo>
                <a:close/>
              </a:path>
              <a:path w="546100" h="567054">
                <a:moveTo>
                  <a:pt x="24869" y="530796"/>
                </a:moveTo>
                <a:lnTo>
                  <a:pt x="8729" y="530796"/>
                </a:lnTo>
                <a:lnTo>
                  <a:pt x="10287" y="533348"/>
                </a:lnTo>
                <a:lnTo>
                  <a:pt x="26808" y="533348"/>
                </a:lnTo>
                <a:lnTo>
                  <a:pt x="24869" y="530796"/>
                </a:lnTo>
                <a:close/>
              </a:path>
              <a:path w="546100" h="567054">
                <a:moveTo>
                  <a:pt x="537350" y="530796"/>
                </a:moveTo>
                <a:lnTo>
                  <a:pt x="521164" y="530796"/>
                </a:lnTo>
                <a:lnTo>
                  <a:pt x="519264" y="533348"/>
                </a:lnTo>
                <a:lnTo>
                  <a:pt x="535805" y="533348"/>
                </a:lnTo>
                <a:lnTo>
                  <a:pt x="537350" y="530796"/>
                </a:lnTo>
                <a:close/>
              </a:path>
              <a:path w="546100" h="567054">
                <a:moveTo>
                  <a:pt x="20384" y="523141"/>
                </a:moveTo>
                <a:lnTo>
                  <a:pt x="5684" y="523141"/>
                </a:lnTo>
                <a:lnTo>
                  <a:pt x="6976" y="525693"/>
                </a:lnTo>
                <a:lnTo>
                  <a:pt x="7126" y="528245"/>
                </a:lnTo>
                <a:lnTo>
                  <a:pt x="8570" y="530796"/>
                </a:lnTo>
                <a:lnTo>
                  <a:pt x="25081" y="530796"/>
                </a:lnTo>
                <a:lnTo>
                  <a:pt x="23276" y="528245"/>
                </a:lnTo>
                <a:lnTo>
                  <a:pt x="23472" y="528245"/>
                </a:lnTo>
                <a:lnTo>
                  <a:pt x="21800" y="525693"/>
                </a:lnTo>
                <a:lnTo>
                  <a:pt x="21942" y="525693"/>
                </a:lnTo>
                <a:lnTo>
                  <a:pt x="20384" y="523141"/>
                </a:lnTo>
                <a:close/>
              </a:path>
              <a:path w="546100" h="567054">
                <a:moveTo>
                  <a:pt x="540390" y="523141"/>
                </a:moveTo>
                <a:lnTo>
                  <a:pt x="525698" y="523141"/>
                </a:lnTo>
                <a:lnTo>
                  <a:pt x="524127" y="525693"/>
                </a:lnTo>
                <a:lnTo>
                  <a:pt x="524305" y="525693"/>
                </a:lnTo>
                <a:lnTo>
                  <a:pt x="522633" y="528245"/>
                </a:lnTo>
                <a:lnTo>
                  <a:pt x="522836" y="528245"/>
                </a:lnTo>
                <a:lnTo>
                  <a:pt x="521012" y="530796"/>
                </a:lnTo>
                <a:lnTo>
                  <a:pt x="537502" y="530796"/>
                </a:lnTo>
                <a:lnTo>
                  <a:pt x="538946" y="528245"/>
                </a:lnTo>
                <a:lnTo>
                  <a:pt x="539098" y="525693"/>
                </a:lnTo>
                <a:lnTo>
                  <a:pt x="540390" y="523141"/>
                </a:lnTo>
                <a:close/>
              </a:path>
              <a:path w="546100" h="567054">
                <a:moveTo>
                  <a:pt x="19100" y="520589"/>
                </a:moveTo>
                <a:lnTo>
                  <a:pt x="4399" y="520589"/>
                </a:lnTo>
                <a:lnTo>
                  <a:pt x="5558" y="523141"/>
                </a:lnTo>
                <a:lnTo>
                  <a:pt x="20543" y="523141"/>
                </a:lnTo>
                <a:lnTo>
                  <a:pt x="19100" y="520589"/>
                </a:lnTo>
                <a:close/>
              </a:path>
              <a:path w="546100" h="567054">
                <a:moveTo>
                  <a:pt x="542822" y="518037"/>
                </a:moveTo>
                <a:lnTo>
                  <a:pt x="528130" y="518037"/>
                </a:lnTo>
                <a:lnTo>
                  <a:pt x="526838" y="520589"/>
                </a:lnTo>
                <a:lnTo>
                  <a:pt x="526990" y="520589"/>
                </a:lnTo>
                <a:lnTo>
                  <a:pt x="525546" y="523141"/>
                </a:lnTo>
                <a:lnTo>
                  <a:pt x="540517" y="523141"/>
                </a:lnTo>
                <a:lnTo>
                  <a:pt x="541682" y="520589"/>
                </a:lnTo>
                <a:lnTo>
                  <a:pt x="542822" y="518037"/>
                </a:lnTo>
                <a:close/>
              </a:path>
              <a:path w="546100" h="567054">
                <a:moveTo>
                  <a:pt x="17958" y="518037"/>
                </a:moveTo>
                <a:lnTo>
                  <a:pt x="3263" y="518037"/>
                </a:lnTo>
                <a:lnTo>
                  <a:pt x="4289" y="520589"/>
                </a:lnTo>
                <a:lnTo>
                  <a:pt x="19250" y="520589"/>
                </a:lnTo>
                <a:lnTo>
                  <a:pt x="17958" y="518037"/>
                </a:lnTo>
                <a:close/>
              </a:path>
              <a:path w="546100" h="567054">
                <a:moveTo>
                  <a:pt x="16009" y="512933"/>
                </a:moveTo>
                <a:lnTo>
                  <a:pt x="2287" y="512933"/>
                </a:lnTo>
                <a:lnTo>
                  <a:pt x="3161" y="518037"/>
                </a:lnTo>
                <a:lnTo>
                  <a:pt x="18084" y="518037"/>
                </a:lnTo>
                <a:lnTo>
                  <a:pt x="16925" y="515485"/>
                </a:lnTo>
                <a:lnTo>
                  <a:pt x="16009" y="512933"/>
                </a:lnTo>
                <a:close/>
              </a:path>
              <a:path w="546100" h="567054">
                <a:moveTo>
                  <a:pt x="543784" y="512933"/>
                </a:moveTo>
                <a:lnTo>
                  <a:pt x="530080" y="512933"/>
                </a:lnTo>
                <a:lnTo>
                  <a:pt x="529042" y="515485"/>
                </a:lnTo>
                <a:lnTo>
                  <a:pt x="528003" y="518037"/>
                </a:lnTo>
                <a:lnTo>
                  <a:pt x="542923" y="518037"/>
                </a:lnTo>
                <a:lnTo>
                  <a:pt x="543784" y="512933"/>
                </a:lnTo>
                <a:close/>
              </a:path>
              <a:path w="546100" h="567054">
                <a:moveTo>
                  <a:pt x="15237" y="510381"/>
                </a:moveTo>
                <a:lnTo>
                  <a:pt x="1481" y="510381"/>
                </a:lnTo>
                <a:lnTo>
                  <a:pt x="2203" y="512933"/>
                </a:lnTo>
                <a:lnTo>
                  <a:pt x="16111" y="512933"/>
                </a:lnTo>
                <a:lnTo>
                  <a:pt x="15237" y="510381"/>
                </a:lnTo>
                <a:close/>
              </a:path>
              <a:path w="546100" h="567054">
                <a:moveTo>
                  <a:pt x="545279" y="61245"/>
                </a:moveTo>
                <a:lnTo>
                  <a:pt x="531397" y="61245"/>
                </a:lnTo>
                <a:lnTo>
                  <a:pt x="531955" y="63797"/>
                </a:lnTo>
                <a:lnTo>
                  <a:pt x="532335" y="66349"/>
                </a:lnTo>
                <a:lnTo>
                  <a:pt x="532537" y="68901"/>
                </a:lnTo>
                <a:lnTo>
                  <a:pt x="532613" y="71453"/>
                </a:lnTo>
                <a:lnTo>
                  <a:pt x="532613" y="495070"/>
                </a:lnTo>
                <a:lnTo>
                  <a:pt x="532537" y="497622"/>
                </a:lnTo>
                <a:lnTo>
                  <a:pt x="532309" y="502726"/>
                </a:lnTo>
                <a:lnTo>
                  <a:pt x="531929" y="505277"/>
                </a:lnTo>
                <a:lnTo>
                  <a:pt x="531423" y="507829"/>
                </a:lnTo>
                <a:lnTo>
                  <a:pt x="530764" y="510381"/>
                </a:lnTo>
                <a:lnTo>
                  <a:pt x="529979" y="512933"/>
                </a:lnTo>
                <a:lnTo>
                  <a:pt x="543886" y="512933"/>
                </a:lnTo>
                <a:lnTo>
                  <a:pt x="544671" y="510381"/>
                </a:lnTo>
                <a:lnTo>
                  <a:pt x="545228" y="507829"/>
                </a:lnTo>
                <a:lnTo>
                  <a:pt x="545304" y="505277"/>
                </a:lnTo>
                <a:lnTo>
                  <a:pt x="545684" y="502726"/>
                </a:lnTo>
                <a:lnTo>
                  <a:pt x="545988" y="500174"/>
                </a:lnTo>
                <a:lnTo>
                  <a:pt x="546090" y="495070"/>
                </a:lnTo>
                <a:lnTo>
                  <a:pt x="546090" y="71453"/>
                </a:lnTo>
                <a:lnTo>
                  <a:pt x="545988" y="68901"/>
                </a:lnTo>
                <a:lnTo>
                  <a:pt x="545684" y="63797"/>
                </a:lnTo>
                <a:lnTo>
                  <a:pt x="545279" y="61245"/>
                </a:lnTo>
                <a:close/>
              </a:path>
              <a:path w="546100" h="567054">
                <a:moveTo>
                  <a:pt x="13729" y="502726"/>
                </a:moveTo>
                <a:lnTo>
                  <a:pt x="376" y="502726"/>
                </a:lnTo>
                <a:lnTo>
                  <a:pt x="794" y="505277"/>
                </a:lnTo>
                <a:lnTo>
                  <a:pt x="844" y="507829"/>
                </a:lnTo>
                <a:lnTo>
                  <a:pt x="1414" y="510381"/>
                </a:lnTo>
                <a:lnTo>
                  <a:pt x="15321" y="510381"/>
                </a:lnTo>
                <a:lnTo>
                  <a:pt x="14599" y="507829"/>
                </a:lnTo>
                <a:lnTo>
                  <a:pt x="14097" y="505277"/>
                </a:lnTo>
                <a:lnTo>
                  <a:pt x="13729" y="502726"/>
                </a:lnTo>
                <a:close/>
              </a:path>
              <a:path w="546100" h="567054">
                <a:moveTo>
                  <a:pt x="13535" y="68901"/>
                </a:moveTo>
                <a:lnTo>
                  <a:pt x="75" y="68901"/>
                </a:lnTo>
                <a:lnTo>
                  <a:pt x="0" y="71453"/>
                </a:lnTo>
                <a:lnTo>
                  <a:pt x="0" y="495070"/>
                </a:lnTo>
                <a:lnTo>
                  <a:pt x="75" y="500174"/>
                </a:lnTo>
                <a:lnTo>
                  <a:pt x="340" y="502726"/>
                </a:lnTo>
                <a:lnTo>
                  <a:pt x="13765" y="502726"/>
                </a:lnTo>
                <a:lnTo>
                  <a:pt x="13518" y="497622"/>
                </a:lnTo>
                <a:lnTo>
                  <a:pt x="13459" y="495070"/>
                </a:lnTo>
                <a:lnTo>
                  <a:pt x="13459" y="71453"/>
                </a:lnTo>
                <a:lnTo>
                  <a:pt x="13535" y="68901"/>
                </a:lnTo>
                <a:close/>
              </a:path>
              <a:path w="546100" h="567054">
                <a:moveTo>
                  <a:pt x="14151" y="63797"/>
                </a:moveTo>
                <a:lnTo>
                  <a:pt x="362" y="63797"/>
                </a:lnTo>
                <a:lnTo>
                  <a:pt x="96" y="68901"/>
                </a:lnTo>
                <a:lnTo>
                  <a:pt x="13515" y="68901"/>
                </a:lnTo>
                <a:lnTo>
                  <a:pt x="13781" y="66349"/>
                </a:lnTo>
                <a:lnTo>
                  <a:pt x="14151" y="63797"/>
                </a:lnTo>
                <a:close/>
              </a:path>
              <a:path w="546100" h="567054">
                <a:moveTo>
                  <a:pt x="14667" y="61245"/>
                </a:moveTo>
                <a:lnTo>
                  <a:pt x="789" y="61245"/>
                </a:lnTo>
                <a:lnTo>
                  <a:pt x="390" y="63797"/>
                </a:lnTo>
                <a:lnTo>
                  <a:pt x="14097" y="63797"/>
                </a:lnTo>
                <a:lnTo>
                  <a:pt x="14667" y="61245"/>
                </a:lnTo>
                <a:close/>
              </a:path>
              <a:path w="546100" h="567054">
                <a:moveTo>
                  <a:pt x="16111" y="53590"/>
                </a:moveTo>
                <a:lnTo>
                  <a:pt x="2203" y="53590"/>
                </a:lnTo>
                <a:lnTo>
                  <a:pt x="1481" y="58693"/>
                </a:lnTo>
                <a:lnTo>
                  <a:pt x="844" y="61245"/>
                </a:lnTo>
                <a:lnTo>
                  <a:pt x="14599" y="61245"/>
                </a:lnTo>
                <a:lnTo>
                  <a:pt x="15321" y="56141"/>
                </a:lnTo>
                <a:lnTo>
                  <a:pt x="15674" y="56141"/>
                </a:lnTo>
                <a:lnTo>
                  <a:pt x="16111" y="53590"/>
                </a:lnTo>
                <a:close/>
              </a:path>
              <a:path w="546100" h="567054">
                <a:moveTo>
                  <a:pt x="544215" y="56141"/>
                </a:moveTo>
                <a:lnTo>
                  <a:pt x="530739" y="56141"/>
                </a:lnTo>
                <a:lnTo>
                  <a:pt x="531473" y="61245"/>
                </a:lnTo>
                <a:lnTo>
                  <a:pt x="545228" y="61245"/>
                </a:lnTo>
                <a:lnTo>
                  <a:pt x="544646" y="58693"/>
                </a:lnTo>
                <a:lnTo>
                  <a:pt x="544215" y="56141"/>
                </a:lnTo>
                <a:close/>
              </a:path>
              <a:path w="546100" h="567054">
                <a:moveTo>
                  <a:pt x="15674" y="56141"/>
                </a:moveTo>
                <a:lnTo>
                  <a:pt x="15321" y="56141"/>
                </a:lnTo>
                <a:lnTo>
                  <a:pt x="15237" y="58693"/>
                </a:lnTo>
                <a:lnTo>
                  <a:pt x="15674" y="56141"/>
                </a:lnTo>
                <a:close/>
              </a:path>
              <a:path w="546100" h="567054">
                <a:moveTo>
                  <a:pt x="543784" y="53590"/>
                </a:moveTo>
                <a:lnTo>
                  <a:pt x="529954" y="53590"/>
                </a:lnTo>
                <a:lnTo>
                  <a:pt x="530815" y="58693"/>
                </a:lnTo>
                <a:lnTo>
                  <a:pt x="530739" y="56141"/>
                </a:lnTo>
                <a:lnTo>
                  <a:pt x="544215" y="56141"/>
                </a:lnTo>
                <a:lnTo>
                  <a:pt x="543784" y="53590"/>
                </a:lnTo>
                <a:close/>
              </a:path>
              <a:path w="546100" h="567054">
                <a:moveTo>
                  <a:pt x="18084" y="48486"/>
                </a:moveTo>
                <a:lnTo>
                  <a:pt x="4289" y="48486"/>
                </a:lnTo>
                <a:lnTo>
                  <a:pt x="3161" y="51038"/>
                </a:lnTo>
                <a:lnTo>
                  <a:pt x="2287" y="53590"/>
                </a:lnTo>
                <a:lnTo>
                  <a:pt x="16111" y="53590"/>
                </a:lnTo>
                <a:lnTo>
                  <a:pt x="16009" y="56141"/>
                </a:lnTo>
                <a:lnTo>
                  <a:pt x="17035" y="51038"/>
                </a:lnTo>
                <a:lnTo>
                  <a:pt x="18084" y="48486"/>
                </a:lnTo>
                <a:close/>
              </a:path>
              <a:path w="546100" h="567054">
                <a:moveTo>
                  <a:pt x="542898" y="51038"/>
                </a:moveTo>
                <a:lnTo>
                  <a:pt x="529042" y="51038"/>
                </a:lnTo>
                <a:lnTo>
                  <a:pt x="530030" y="56141"/>
                </a:lnTo>
                <a:lnTo>
                  <a:pt x="529954" y="53590"/>
                </a:lnTo>
                <a:lnTo>
                  <a:pt x="543784" y="53590"/>
                </a:lnTo>
                <a:lnTo>
                  <a:pt x="542898" y="51038"/>
                </a:lnTo>
                <a:close/>
              </a:path>
              <a:path w="546100" h="567054">
                <a:moveTo>
                  <a:pt x="541809" y="48486"/>
                </a:moveTo>
                <a:lnTo>
                  <a:pt x="528003" y="48486"/>
                </a:lnTo>
                <a:lnTo>
                  <a:pt x="529168" y="51038"/>
                </a:lnTo>
                <a:lnTo>
                  <a:pt x="542822" y="51038"/>
                </a:lnTo>
                <a:lnTo>
                  <a:pt x="541809" y="48486"/>
                </a:lnTo>
                <a:close/>
              </a:path>
              <a:path w="546100" h="567054">
                <a:moveTo>
                  <a:pt x="20535" y="43382"/>
                </a:moveTo>
                <a:lnTo>
                  <a:pt x="5558" y="43382"/>
                </a:lnTo>
                <a:lnTo>
                  <a:pt x="4399" y="48486"/>
                </a:lnTo>
                <a:lnTo>
                  <a:pt x="17958" y="48486"/>
                </a:lnTo>
                <a:lnTo>
                  <a:pt x="19250" y="45934"/>
                </a:lnTo>
                <a:lnTo>
                  <a:pt x="19091" y="45934"/>
                </a:lnTo>
                <a:lnTo>
                  <a:pt x="20535" y="43382"/>
                </a:lnTo>
                <a:close/>
              </a:path>
              <a:path w="546100" h="567054">
                <a:moveTo>
                  <a:pt x="540517" y="43382"/>
                </a:moveTo>
                <a:lnTo>
                  <a:pt x="525546" y="43382"/>
                </a:lnTo>
                <a:lnTo>
                  <a:pt x="526990" y="45934"/>
                </a:lnTo>
                <a:lnTo>
                  <a:pt x="526838" y="45934"/>
                </a:lnTo>
                <a:lnTo>
                  <a:pt x="528130" y="48486"/>
                </a:lnTo>
                <a:lnTo>
                  <a:pt x="541682" y="48486"/>
                </a:lnTo>
                <a:lnTo>
                  <a:pt x="540517" y="43382"/>
                </a:lnTo>
                <a:close/>
              </a:path>
              <a:path w="546100" h="567054">
                <a:moveTo>
                  <a:pt x="21952" y="40830"/>
                </a:moveTo>
                <a:lnTo>
                  <a:pt x="6976" y="40830"/>
                </a:lnTo>
                <a:lnTo>
                  <a:pt x="5684" y="43382"/>
                </a:lnTo>
                <a:lnTo>
                  <a:pt x="20395" y="43382"/>
                </a:lnTo>
                <a:lnTo>
                  <a:pt x="21952" y="40830"/>
                </a:lnTo>
                <a:close/>
              </a:path>
              <a:path w="546100" h="567054">
                <a:moveTo>
                  <a:pt x="539098" y="40830"/>
                </a:moveTo>
                <a:lnTo>
                  <a:pt x="524127" y="40830"/>
                </a:lnTo>
                <a:lnTo>
                  <a:pt x="525698" y="43382"/>
                </a:lnTo>
                <a:lnTo>
                  <a:pt x="540390" y="43382"/>
                </a:lnTo>
                <a:lnTo>
                  <a:pt x="539098" y="40830"/>
                </a:lnTo>
                <a:close/>
              </a:path>
              <a:path w="546100" h="567054">
                <a:moveTo>
                  <a:pt x="23472" y="38278"/>
                </a:moveTo>
                <a:lnTo>
                  <a:pt x="8578" y="38278"/>
                </a:lnTo>
                <a:lnTo>
                  <a:pt x="7135" y="40830"/>
                </a:lnTo>
                <a:lnTo>
                  <a:pt x="21800" y="40830"/>
                </a:lnTo>
                <a:lnTo>
                  <a:pt x="23472" y="38278"/>
                </a:lnTo>
                <a:close/>
              </a:path>
              <a:path w="546100" h="567054">
                <a:moveTo>
                  <a:pt x="25065" y="38278"/>
                </a:moveTo>
                <a:lnTo>
                  <a:pt x="23472" y="38278"/>
                </a:lnTo>
                <a:lnTo>
                  <a:pt x="23243" y="40830"/>
                </a:lnTo>
                <a:lnTo>
                  <a:pt x="25065" y="38278"/>
                </a:lnTo>
                <a:close/>
              </a:path>
              <a:path w="546100" h="567054">
                <a:moveTo>
                  <a:pt x="522608" y="38278"/>
                </a:moveTo>
                <a:lnTo>
                  <a:pt x="520986" y="38278"/>
                </a:lnTo>
                <a:lnTo>
                  <a:pt x="522785" y="40830"/>
                </a:lnTo>
                <a:lnTo>
                  <a:pt x="522608" y="38278"/>
                </a:lnTo>
                <a:close/>
              </a:path>
              <a:path w="546100" h="567054">
                <a:moveTo>
                  <a:pt x="537502" y="38278"/>
                </a:moveTo>
                <a:lnTo>
                  <a:pt x="522608" y="38278"/>
                </a:lnTo>
                <a:lnTo>
                  <a:pt x="524305" y="40830"/>
                </a:lnTo>
                <a:lnTo>
                  <a:pt x="538946" y="40830"/>
                </a:lnTo>
                <a:lnTo>
                  <a:pt x="537502" y="38278"/>
                </a:lnTo>
                <a:close/>
              </a:path>
              <a:path w="546100" h="567054">
                <a:moveTo>
                  <a:pt x="26826" y="35726"/>
                </a:moveTo>
                <a:lnTo>
                  <a:pt x="10276" y="35726"/>
                </a:lnTo>
                <a:lnTo>
                  <a:pt x="8719" y="38278"/>
                </a:lnTo>
                <a:lnTo>
                  <a:pt x="24908" y="38278"/>
                </a:lnTo>
                <a:lnTo>
                  <a:pt x="26826" y="35726"/>
                </a:lnTo>
                <a:close/>
              </a:path>
              <a:path w="546100" h="567054">
                <a:moveTo>
                  <a:pt x="531955" y="28070"/>
                </a:moveTo>
                <a:lnTo>
                  <a:pt x="511259" y="28070"/>
                </a:lnTo>
                <a:lnTo>
                  <a:pt x="515844" y="30622"/>
                </a:lnTo>
                <a:lnTo>
                  <a:pt x="515388" y="30622"/>
                </a:lnTo>
                <a:lnTo>
                  <a:pt x="519568" y="35726"/>
                </a:lnTo>
                <a:lnTo>
                  <a:pt x="519264" y="35726"/>
                </a:lnTo>
                <a:lnTo>
                  <a:pt x="521189" y="38278"/>
                </a:lnTo>
                <a:lnTo>
                  <a:pt x="537350" y="38278"/>
                </a:lnTo>
                <a:lnTo>
                  <a:pt x="535805" y="35726"/>
                </a:lnTo>
                <a:lnTo>
                  <a:pt x="533931" y="33174"/>
                </a:lnTo>
                <a:lnTo>
                  <a:pt x="531955" y="28070"/>
                </a:lnTo>
                <a:close/>
              </a:path>
              <a:path w="546100" h="567054">
                <a:moveTo>
                  <a:pt x="36931" y="25519"/>
                </a:moveTo>
                <a:lnTo>
                  <a:pt x="16231" y="25519"/>
                </a:lnTo>
                <a:lnTo>
                  <a:pt x="14154" y="28070"/>
                </a:lnTo>
                <a:lnTo>
                  <a:pt x="12330" y="30622"/>
                </a:lnTo>
                <a:lnTo>
                  <a:pt x="12101" y="33174"/>
                </a:lnTo>
                <a:lnTo>
                  <a:pt x="10429" y="35726"/>
                </a:lnTo>
                <a:lnTo>
                  <a:pt x="26517" y="35726"/>
                </a:lnTo>
                <a:lnTo>
                  <a:pt x="30696" y="30622"/>
                </a:lnTo>
                <a:lnTo>
                  <a:pt x="30233" y="30622"/>
                </a:lnTo>
                <a:lnTo>
                  <a:pt x="34831" y="28070"/>
                </a:lnTo>
                <a:lnTo>
                  <a:pt x="34478" y="28070"/>
                </a:lnTo>
                <a:lnTo>
                  <a:pt x="36931" y="25519"/>
                </a:lnTo>
                <a:close/>
              </a:path>
              <a:path w="546100" h="567054">
                <a:moveTo>
                  <a:pt x="525369" y="20415"/>
                </a:moveTo>
                <a:lnTo>
                  <a:pt x="502089" y="20415"/>
                </a:lnTo>
                <a:lnTo>
                  <a:pt x="504800" y="22967"/>
                </a:lnTo>
                <a:lnTo>
                  <a:pt x="506877" y="22967"/>
                </a:lnTo>
                <a:lnTo>
                  <a:pt x="509435" y="25519"/>
                </a:lnTo>
                <a:lnTo>
                  <a:pt x="509157" y="25519"/>
                </a:lnTo>
                <a:lnTo>
                  <a:pt x="511614" y="28070"/>
                </a:lnTo>
                <a:lnTo>
                  <a:pt x="531752" y="28070"/>
                </a:lnTo>
                <a:lnTo>
                  <a:pt x="529548" y="25519"/>
                </a:lnTo>
                <a:lnTo>
                  <a:pt x="525369" y="20415"/>
                </a:lnTo>
                <a:close/>
              </a:path>
              <a:path w="546100" h="567054">
                <a:moveTo>
                  <a:pt x="43988" y="20415"/>
                </a:moveTo>
                <a:lnTo>
                  <a:pt x="20721" y="20415"/>
                </a:lnTo>
                <a:lnTo>
                  <a:pt x="16541" y="25519"/>
                </a:lnTo>
                <a:lnTo>
                  <a:pt x="36667" y="25519"/>
                </a:lnTo>
                <a:lnTo>
                  <a:pt x="39193" y="22967"/>
                </a:lnTo>
                <a:lnTo>
                  <a:pt x="41270" y="22967"/>
                </a:lnTo>
                <a:lnTo>
                  <a:pt x="43988" y="20415"/>
                </a:lnTo>
                <a:close/>
              </a:path>
              <a:path w="546100" h="567054">
                <a:moveTo>
                  <a:pt x="54412" y="15311"/>
                </a:moveTo>
                <a:lnTo>
                  <a:pt x="26134" y="15311"/>
                </a:lnTo>
                <a:lnTo>
                  <a:pt x="25782" y="17863"/>
                </a:lnTo>
                <a:lnTo>
                  <a:pt x="21183" y="20415"/>
                </a:lnTo>
                <a:lnTo>
                  <a:pt x="46230" y="20415"/>
                </a:lnTo>
                <a:lnTo>
                  <a:pt x="49097" y="17863"/>
                </a:lnTo>
                <a:lnTo>
                  <a:pt x="51392" y="17863"/>
                </a:lnTo>
                <a:lnTo>
                  <a:pt x="54412" y="15311"/>
                </a:lnTo>
                <a:close/>
              </a:path>
              <a:path w="546100" h="567054">
                <a:moveTo>
                  <a:pt x="519948" y="15311"/>
                </a:moveTo>
                <a:lnTo>
                  <a:pt x="491703" y="15311"/>
                </a:lnTo>
                <a:lnTo>
                  <a:pt x="494692" y="17863"/>
                </a:lnTo>
                <a:lnTo>
                  <a:pt x="496972" y="17863"/>
                </a:lnTo>
                <a:lnTo>
                  <a:pt x="499860" y="20415"/>
                </a:lnTo>
                <a:lnTo>
                  <a:pt x="524887" y="20415"/>
                </a:lnTo>
                <a:lnTo>
                  <a:pt x="520302" y="17863"/>
                </a:lnTo>
                <a:lnTo>
                  <a:pt x="519948" y="15311"/>
                </a:lnTo>
                <a:close/>
              </a:path>
              <a:path w="546100" h="567054">
                <a:moveTo>
                  <a:pt x="508777" y="7655"/>
                </a:moveTo>
                <a:lnTo>
                  <a:pt x="37295" y="7655"/>
                </a:lnTo>
                <a:lnTo>
                  <a:pt x="34580" y="10207"/>
                </a:lnTo>
                <a:lnTo>
                  <a:pt x="34299" y="10207"/>
                </a:lnTo>
                <a:lnTo>
                  <a:pt x="31657" y="12759"/>
                </a:lnTo>
                <a:lnTo>
                  <a:pt x="28847" y="15311"/>
                </a:lnTo>
                <a:lnTo>
                  <a:pt x="62492" y="15311"/>
                </a:lnTo>
                <a:lnTo>
                  <a:pt x="65742" y="12759"/>
                </a:lnTo>
                <a:lnTo>
                  <a:pt x="514426" y="12759"/>
                </a:lnTo>
                <a:lnTo>
                  <a:pt x="511512" y="10207"/>
                </a:lnTo>
                <a:lnTo>
                  <a:pt x="508777" y="7655"/>
                </a:lnTo>
                <a:close/>
              </a:path>
              <a:path w="546100" h="567054">
                <a:moveTo>
                  <a:pt x="514679" y="12759"/>
                </a:moveTo>
                <a:lnTo>
                  <a:pt x="480380" y="12759"/>
                </a:lnTo>
                <a:lnTo>
                  <a:pt x="483597" y="15311"/>
                </a:lnTo>
                <a:lnTo>
                  <a:pt x="517212" y="15311"/>
                </a:lnTo>
                <a:lnTo>
                  <a:pt x="514679" y="12759"/>
                </a:lnTo>
                <a:close/>
              </a:path>
              <a:path w="546100" h="567054">
                <a:moveTo>
                  <a:pt x="502241" y="5103"/>
                </a:moveTo>
                <a:lnTo>
                  <a:pt x="43509" y="5103"/>
                </a:lnTo>
                <a:lnTo>
                  <a:pt x="40639" y="7655"/>
                </a:lnTo>
                <a:lnTo>
                  <a:pt x="505712" y="7655"/>
                </a:lnTo>
                <a:lnTo>
                  <a:pt x="502241" y="5103"/>
                </a:lnTo>
                <a:close/>
              </a:path>
              <a:path w="546100" h="567054">
                <a:moveTo>
                  <a:pt x="495959" y="2551"/>
                </a:moveTo>
                <a:lnTo>
                  <a:pt x="50088" y="2551"/>
                </a:lnTo>
                <a:lnTo>
                  <a:pt x="47066" y="5103"/>
                </a:lnTo>
                <a:lnTo>
                  <a:pt x="498973" y="5103"/>
                </a:lnTo>
                <a:lnTo>
                  <a:pt x="495959" y="2551"/>
                </a:lnTo>
                <a:close/>
              </a:path>
              <a:path w="546100" h="567054">
                <a:moveTo>
                  <a:pt x="485598" y="0"/>
                </a:moveTo>
                <a:lnTo>
                  <a:pt x="60446" y="0"/>
                </a:lnTo>
                <a:lnTo>
                  <a:pt x="57274" y="2551"/>
                </a:lnTo>
                <a:lnTo>
                  <a:pt x="488790" y="2551"/>
                </a:lnTo>
                <a:lnTo>
                  <a:pt x="485598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6452" y="5281201"/>
            <a:ext cx="556260" cy="888365"/>
          </a:xfrm>
          <a:custGeom>
            <a:avLst/>
            <a:gdLst/>
            <a:ahLst/>
            <a:cxnLst/>
            <a:rect l="l" t="t" r="r" b="b"/>
            <a:pathLst>
              <a:path w="556260" h="888364">
                <a:moveTo>
                  <a:pt x="62687" y="414123"/>
                </a:moveTo>
                <a:lnTo>
                  <a:pt x="0" y="654283"/>
                </a:lnTo>
                <a:lnTo>
                  <a:pt x="214976" y="888076"/>
                </a:lnTo>
                <a:lnTo>
                  <a:pt x="313703" y="661074"/>
                </a:lnTo>
                <a:lnTo>
                  <a:pt x="175439" y="661074"/>
                </a:lnTo>
                <a:lnTo>
                  <a:pt x="62687" y="414123"/>
                </a:lnTo>
                <a:close/>
              </a:path>
              <a:path w="556260" h="888364">
                <a:moveTo>
                  <a:pt x="556189" y="0"/>
                </a:moveTo>
                <a:lnTo>
                  <a:pt x="175439" y="661074"/>
                </a:lnTo>
                <a:lnTo>
                  <a:pt x="313703" y="661074"/>
                </a:lnTo>
                <a:lnTo>
                  <a:pt x="556189" y="103530"/>
                </a:lnTo>
                <a:lnTo>
                  <a:pt x="556189" y="0"/>
                </a:lnTo>
                <a:close/>
              </a:path>
            </a:pathLst>
          </a:custGeom>
          <a:solidFill>
            <a:srgbClr val="FF66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2765">
              <a:lnSpc>
                <a:spcPct val="100000"/>
              </a:lnSpc>
            </a:pPr>
            <a:r>
              <a:rPr spc="-5" dirty="0"/>
              <a:t>Uniform </a:t>
            </a:r>
            <a:r>
              <a:rPr spc="-10" dirty="0"/>
              <a:t>layer </a:t>
            </a:r>
            <a:r>
              <a:rPr spc="-5" dirty="0"/>
              <a:t>of copper insulated</a:t>
            </a:r>
            <a:r>
              <a:rPr spc="110" dirty="0"/>
              <a:t> </a:t>
            </a:r>
            <a:r>
              <a:rPr spc="-5" dirty="0"/>
              <a:t>magnet</a:t>
            </a:r>
          </a:p>
          <a:p>
            <a:pPr marL="532765">
              <a:lnSpc>
                <a:spcPct val="100000"/>
              </a:lnSpc>
              <a:spcBef>
                <a:spcPts val="145"/>
              </a:spcBef>
            </a:pPr>
            <a:r>
              <a:rPr spc="-5" dirty="0"/>
              <a:t>wire.</a:t>
            </a:r>
          </a:p>
          <a:p>
            <a:pPr marL="532765">
              <a:lnSpc>
                <a:spcPct val="100000"/>
              </a:lnSpc>
              <a:spcBef>
                <a:spcPts val="2735"/>
              </a:spcBef>
            </a:pPr>
            <a:r>
              <a:rPr spc="-5" dirty="0">
                <a:solidFill>
                  <a:srgbClr val="121F9F"/>
                </a:solidFill>
              </a:rPr>
              <a:t>Rated for specific</a:t>
            </a:r>
            <a:r>
              <a:rPr spc="20" dirty="0">
                <a:solidFill>
                  <a:srgbClr val="121F9F"/>
                </a:solidFill>
              </a:rPr>
              <a:t> </a:t>
            </a:r>
            <a:r>
              <a:rPr spc="-5" dirty="0">
                <a:solidFill>
                  <a:srgbClr val="121F9F"/>
                </a:solidFill>
              </a:rPr>
              <a:t>voltage</a:t>
            </a:r>
          </a:p>
          <a:p>
            <a:pPr marL="532765">
              <a:lnSpc>
                <a:spcPct val="100000"/>
              </a:lnSpc>
              <a:spcBef>
                <a:spcPts val="145"/>
              </a:spcBef>
            </a:pPr>
            <a:r>
              <a:rPr spc="-5" dirty="0">
                <a:solidFill>
                  <a:srgbClr val="121F9F"/>
                </a:solidFill>
              </a:rPr>
              <a:t>or range of</a:t>
            </a:r>
            <a:r>
              <a:rPr spc="-10" dirty="0">
                <a:solidFill>
                  <a:srgbClr val="121F9F"/>
                </a:solidFill>
              </a:rPr>
              <a:t> </a:t>
            </a:r>
            <a:r>
              <a:rPr spc="-5" dirty="0">
                <a:solidFill>
                  <a:srgbClr val="121F9F"/>
                </a:solidFill>
              </a:rPr>
              <a:t>voltages</a:t>
            </a:r>
          </a:p>
          <a:p>
            <a:pPr marL="520065"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532765">
              <a:lnSpc>
                <a:spcPct val="100000"/>
              </a:lnSpc>
              <a:spcBef>
                <a:spcPts val="2170"/>
              </a:spcBef>
            </a:pPr>
            <a:r>
              <a:rPr spc="-5" dirty="0">
                <a:solidFill>
                  <a:srgbClr val="121F9F"/>
                </a:solidFill>
              </a:rPr>
              <a:t>Enclosure Carries Magnetic</a:t>
            </a:r>
            <a:r>
              <a:rPr spc="45" dirty="0">
                <a:solidFill>
                  <a:srgbClr val="121F9F"/>
                </a:solidFill>
              </a:rPr>
              <a:t> </a:t>
            </a:r>
            <a:r>
              <a:rPr spc="-5" dirty="0">
                <a:solidFill>
                  <a:srgbClr val="121F9F"/>
                </a:solidFill>
              </a:rPr>
              <a:t>Flux</a:t>
            </a:r>
          </a:p>
          <a:p>
            <a:pPr marL="520065"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520065"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532765">
              <a:lnSpc>
                <a:spcPct val="100000"/>
              </a:lnSpc>
              <a:spcBef>
                <a:spcPts val="5"/>
              </a:spcBef>
            </a:pPr>
            <a:r>
              <a:rPr spc="-5" dirty="0">
                <a:solidFill>
                  <a:srgbClr val="121F9F"/>
                </a:solidFill>
              </a:rPr>
              <a:t>Coil generates heat when on</a:t>
            </a:r>
            <a:r>
              <a:rPr spc="70" dirty="0">
                <a:solidFill>
                  <a:srgbClr val="121F9F"/>
                </a:solidFill>
              </a:rPr>
              <a:t> </a:t>
            </a:r>
            <a:r>
              <a:rPr spc="-5" dirty="0">
                <a:solidFill>
                  <a:srgbClr val="121F9F"/>
                </a:solidFill>
              </a:rPr>
              <a:t>continuously</a:t>
            </a:r>
          </a:p>
        </p:txBody>
      </p:sp>
      <p:sp>
        <p:nvSpPr>
          <p:cNvPr id="16" name="object 16"/>
          <p:cNvSpPr/>
          <p:nvPr/>
        </p:nvSpPr>
        <p:spPr>
          <a:xfrm>
            <a:off x="1568196" y="67056"/>
            <a:ext cx="7042404" cy="9738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650619" y="235077"/>
            <a:ext cx="4724400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/>
              <a:t>Solenoid Valve </a:t>
            </a:r>
            <a:r>
              <a:rPr sz="4000" spc="-5" dirty="0"/>
              <a:t>-</a:t>
            </a:r>
            <a:r>
              <a:rPr sz="4000" spc="90" dirty="0"/>
              <a:t> </a:t>
            </a:r>
            <a:r>
              <a:rPr sz="3200" dirty="0"/>
              <a:t>Coils</a:t>
            </a:r>
            <a:endParaRPr sz="320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100" y="1056132"/>
            <a:ext cx="9220200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537" y="201168"/>
            <a:ext cx="1029944" cy="386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972" y="641858"/>
            <a:ext cx="623887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72" y="824738"/>
            <a:ext cx="676998" cy="19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15200" y="3157601"/>
            <a:ext cx="1752600" cy="1414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62600" y="3187700"/>
            <a:ext cx="1676400" cy="1270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86200" y="3176651"/>
            <a:ext cx="1447800" cy="12810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09800" y="3200400"/>
            <a:ext cx="1600200" cy="1295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8600" y="3200400"/>
            <a:ext cx="1752600" cy="1295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68196" y="67056"/>
            <a:ext cx="7042404" cy="9738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650619" y="235077"/>
            <a:ext cx="4724400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/>
              <a:t>Solenoid Valve </a:t>
            </a:r>
            <a:r>
              <a:rPr sz="4000" spc="-5" dirty="0"/>
              <a:t>-</a:t>
            </a:r>
            <a:r>
              <a:rPr sz="4000" spc="90" dirty="0"/>
              <a:t> </a:t>
            </a:r>
            <a:r>
              <a:rPr sz="3200" dirty="0"/>
              <a:t>Coils</a:t>
            </a:r>
            <a:endParaRPr sz="3200"/>
          </a:p>
        </p:txBody>
      </p:sp>
      <p:sp>
        <p:nvSpPr>
          <p:cNvPr id="13" name="object 13"/>
          <p:cNvSpPr txBox="1"/>
          <p:nvPr/>
        </p:nvSpPr>
        <p:spPr>
          <a:xfrm>
            <a:off x="1373505" y="5076952"/>
            <a:ext cx="634682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121F9F"/>
                </a:solidFill>
                <a:latin typeface="Calibri"/>
                <a:cs typeface="Calibri"/>
              </a:rPr>
              <a:t>Standard </a:t>
            </a:r>
            <a:r>
              <a:rPr sz="3200" dirty="0">
                <a:solidFill>
                  <a:srgbClr val="121F9F"/>
                </a:solidFill>
                <a:latin typeface="Calibri"/>
                <a:cs typeface="Calibri"/>
              </a:rPr>
              <a:t>in </a:t>
            </a:r>
            <a:r>
              <a:rPr sz="3200" spc="-5" dirty="0">
                <a:solidFill>
                  <a:srgbClr val="121F9F"/>
                </a:solidFill>
                <a:latin typeface="Calibri"/>
                <a:cs typeface="Calibri"/>
              </a:rPr>
              <a:t>HVACR </a:t>
            </a:r>
            <a:r>
              <a:rPr sz="3200" dirty="0">
                <a:solidFill>
                  <a:srgbClr val="121F9F"/>
                </a:solidFill>
                <a:latin typeface="Calibri"/>
                <a:cs typeface="Calibri"/>
              </a:rPr>
              <a:t>is the Junction</a:t>
            </a:r>
            <a:r>
              <a:rPr sz="3200" spc="5" dirty="0">
                <a:solidFill>
                  <a:srgbClr val="121F9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21F9F"/>
                </a:solidFill>
                <a:latin typeface="Calibri"/>
                <a:cs typeface="Calibri"/>
              </a:rPr>
              <a:t>Box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1637" y="2281301"/>
            <a:ext cx="1446530" cy="319405"/>
          </a:xfrm>
          <a:custGeom>
            <a:avLst/>
            <a:gdLst/>
            <a:ahLst/>
            <a:cxnLst/>
            <a:rect l="l" t="t" r="r" b="b"/>
            <a:pathLst>
              <a:path w="1446530" h="319405">
                <a:moveTo>
                  <a:pt x="1445958" y="174625"/>
                </a:moveTo>
                <a:lnTo>
                  <a:pt x="0" y="174625"/>
                </a:lnTo>
                <a:lnTo>
                  <a:pt x="723900" y="319404"/>
                </a:lnTo>
                <a:lnTo>
                  <a:pt x="1445958" y="174625"/>
                </a:lnTo>
                <a:close/>
              </a:path>
              <a:path w="1446530" h="319405">
                <a:moveTo>
                  <a:pt x="1138364" y="0"/>
                </a:moveTo>
                <a:lnTo>
                  <a:pt x="307657" y="0"/>
                </a:lnTo>
                <a:lnTo>
                  <a:pt x="218986" y="174625"/>
                </a:lnTo>
                <a:lnTo>
                  <a:pt x="1227010" y="174625"/>
                </a:lnTo>
                <a:lnTo>
                  <a:pt x="1138364" y="0"/>
                </a:lnTo>
                <a:close/>
              </a:path>
            </a:pathLst>
          </a:custGeom>
          <a:solidFill>
            <a:srgbClr val="007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1637" y="2281301"/>
            <a:ext cx="1446530" cy="319405"/>
          </a:xfrm>
          <a:custGeom>
            <a:avLst/>
            <a:gdLst/>
            <a:ahLst/>
            <a:cxnLst/>
            <a:rect l="l" t="t" r="r" b="b"/>
            <a:pathLst>
              <a:path w="1446530" h="319405">
                <a:moveTo>
                  <a:pt x="307657" y="0"/>
                </a:moveTo>
                <a:lnTo>
                  <a:pt x="1138364" y="0"/>
                </a:lnTo>
                <a:lnTo>
                  <a:pt x="1227010" y="174625"/>
                </a:lnTo>
                <a:lnTo>
                  <a:pt x="1445958" y="174625"/>
                </a:lnTo>
                <a:lnTo>
                  <a:pt x="723900" y="319404"/>
                </a:lnTo>
                <a:lnTo>
                  <a:pt x="0" y="174625"/>
                </a:lnTo>
                <a:lnTo>
                  <a:pt x="218986" y="174625"/>
                </a:lnTo>
                <a:lnTo>
                  <a:pt x="30765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1637" y="2455926"/>
            <a:ext cx="723900" cy="203200"/>
          </a:xfrm>
          <a:custGeom>
            <a:avLst/>
            <a:gdLst/>
            <a:ahLst/>
            <a:cxnLst/>
            <a:rect l="l" t="t" r="r" b="b"/>
            <a:pathLst>
              <a:path w="723900" h="203200">
                <a:moveTo>
                  <a:pt x="0" y="0"/>
                </a:moveTo>
                <a:lnTo>
                  <a:pt x="0" y="44196"/>
                </a:lnTo>
                <a:lnTo>
                  <a:pt x="723900" y="202946"/>
                </a:lnTo>
                <a:lnTo>
                  <a:pt x="723900" y="144779"/>
                </a:lnTo>
                <a:lnTo>
                  <a:pt x="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1637" y="2455926"/>
            <a:ext cx="723900" cy="203200"/>
          </a:xfrm>
          <a:custGeom>
            <a:avLst/>
            <a:gdLst/>
            <a:ahLst/>
            <a:cxnLst/>
            <a:rect l="l" t="t" r="r" b="b"/>
            <a:pathLst>
              <a:path w="723900" h="203200">
                <a:moveTo>
                  <a:pt x="0" y="0"/>
                </a:moveTo>
                <a:lnTo>
                  <a:pt x="723900" y="144779"/>
                </a:lnTo>
                <a:lnTo>
                  <a:pt x="723900" y="202946"/>
                </a:lnTo>
                <a:lnTo>
                  <a:pt x="0" y="44196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25537" y="2455926"/>
            <a:ext cx="722630" cy="203200"/>
          </a:xfrm>
          <a:custGeom>
            <a:avLst/>
            <a:gdLst/>
            <a:ahLst/>
            <a:cxnLst/>
            <a:rect l="l" t="t" r="r" b="b"/>
            <a:pathLst>
              <a:path w="722630" h="203200">
                <a:moveTo>
                  <a:pt x="722058" y="0"/>
                </a:moveTo>
                <a:lnTo>
                  <a:pt x="0" y="144779"/>
                </a:lnTo>
                <a:lnTo>
                  <a:pt x="0" y="202946"/>
                </a:lnTo>
                <a:lnTo>
                  <a:pt x="722058" y="44196"/>
                </a:lnTo>
                <a:lnTo>
                  <a:pt x="722058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25537" y="2455926"/>
            <a:ext cx="722630" cy="203200"/>
          </a:xfrm>
          <a:custGeom>
            <a:avLst/>
            <a:gdLst/>
            <a:ahLst/>
            <a:cxnLst/>
            <a:rect l="l" t="t" r="r" b="b"/>
            <a:pathLst>
              <a:path w="722630" h="203200">
                <a:moveTo>
                  <a:pt x="0" y="144779"/>
                </a:moveTo>
                <a:lnTo>
                  <a:pt x="0" y="202946"/>
                </a:lnTo>
                <a:lnTo>
                  <a:pt x="722058" y="44196"/>
                </a:lnTo>
                <a:lnTo>
                  <a:pt x="722058" y="0"/>
                </a:lnTo>
                <a:lnTo>
                  <a:pt x="0" y="14477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72567" y="1597786"/>
            <a:ext cx="177038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u="heavy" spc="-5" dirty="0">
                <a:solidFill>
                  <a:srgbClr val="121F9F"/>
                </a:solidFill>
                <a:latin typeface="Arial"/>
                <a:cs typeface="Arial"/>
              </a:rPr>
              <a:t>Junction</a:t>
            </a:r>
            <a:r>
              <a:rPr sz="2400" u="heavy" spc="-60" dirty="0">
                <a:solidFill>
                  <a:srgbClr val="121F9F"/>
                </a:solidFill>
                <a:latin typeface="Arial"/>
                <a:cs typeface="Arial"/>
              </a:rPr>
              <a:t> </a:t>
            </a:r>
            <a:r>
              <a:rPr sz="2400" u="heavy" spc="-5" dirty="0">
                <a:solidFill>
                  <a:srgbClr val="121F9F"/>
                </a:solidFill>
                <a:latin typeface="Arial"/>
                <a:cs typeface="Arial"/>
              </a:rPr>
              <a:t>Box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133600" y="2284348"/>
            <a:ext cx="1446530" cy="320040"/>
          </a:xfrm>
          <a:custGeom>
            <a:avLst/>
            <a:gdLst/>
            <a:ahLst/>
            <a:cxnLst/>
            <a:rect l="l" t="t" r="r" b="b"/>
            <a:pathLst>
              <a:path w="1446529" h="320039">
                <a:moveTo>
                  <a:pt x="1446022" y="174751"/>
                </a:moveTo>
                <a:lnTo>
                  <a:pt x="0" y="174751"/>
                </a:lnTo>
                <a:lnTo>
                  <a:pt x="723900" y="319531"/>
                </a:lnTo>
                <a:lnTo>
                  <a:pt x="1446022" y="174751"/>
                </a:lnTo>
                <a:close/>
              </a:path>
              <a:path w="1446529" h="320039">
                <a:moveTo>
                  <a:pt x="1138301" y="0"/>
                </a:moveTo>
                <a:lnTo>
                  <a:pt x="307594" y="0"/>
                </a:lnTo>
                <a:lnTo>
                  <a:pt x="218948" y="174751"/>
                </a:lnTo>
                <a:lnTo>
                  <a:pt x="1226947" y="174751"/>
                </a:lnTo>
                <a:lnTo>
                  <a:pt x="1138301" y="0"/>
                </a:lnTo>
                <a:close/>
              </a:path>
            </a:pathLst>
          </a:custGeom>
          <a:solidFill>
            <a:srgbClr val="007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33600" y="2284348"/>
            <a:ext cx="1446530" cy="320040"/>
          </a:xfrm>
          <a:custGeom>
            <a:avLst/>
            <a:gdLst/>
            <a:ahLst/>
            <a:cxnLst/>
            <a:rect l="l" t="t" r="r" b="b"/>
            <a:pathLst>
              <a:path w="1446529" h="320039">
                <a:moveTo>
                  <a:pt x="307594" y="0"/>
                </a:moveTo>
                <a:lnTo>
                  <a:pt x="1138301" y="0"/>
                </a:lnTo>
                <a:lnTo>
                  <a:pt x="1226947" y="174751"/>
                </a:lnTo>
                <a:lnTo>
                  <a:pt x="1446022" y="174751"/>
                </a:lnTo>
                <a:lnTo>
                  <a:pt x="723900" y="319531"/>
                </a:lnTo>
                <a:lnTo>
                  <a:pt x="0" y="174751"/>
                </a:lnTo>
                <a:lnTo>
                  <a:pt x="218948" y="174751"/>
                </a:lnTo>
                <a:lnTo>
                  <a:pt x="307594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33600" y="2459101"/>
            <a:ext cx="723900" cy="203200"/>
          </a:xfrm>
          <a:custGeom>
            <a:avLst/>
            <a:gdLst/>
            <a:ahLst/>
            <a:cxnLst/>
            <a:rect l="l" t="t" r="r" b="b"/>
            <a:pathLst>
              <a:path w="723900" h="203200">
                <a:moveTo>
                  <a:pt x="0" y="0"/>
                </a:moveTo>
                <a:lnTo>
                  <a:pt x="0" y="44196"/>
                </a:lnTo>
                <a:lnTo>
                  <a:pt x="723900" y="202946"/>
                </a:lnTo>
                <a:lnTo>
                  <a:pt x="723900" y="144779"/>
                </a:lnTo>
                <a:lnTo>
                  <a:pt x="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33600" y="2459101"/>
            <a:ext cx="723900" cy="203200"/>
          </a:xfrm>
          <a:custGeom>
            <a:avLst/>
            <a:gdLst/>
            <a:ahLst/>
            <a:cxnLst/>
            <a:rect l="l" t="t" r="r" b="b"/>
            <a:pathLst>
              <a:path w="723900" h="203200">
                <a:moveTo>
                  <a:pt x="0" y="0"/>
                </a:moveTo>
                <a:lnTo>
                  <a:pt x="723900" y="144779"/>
                </a:lnTo>
                <a:lnTo>
                  <a:pt x="723900" y="202946"/>
                </a:lnTo>
                <a:lnTo>
                  <a:pt x="0" y="44196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57500" y="2459101"/>
            <a:ext cx="722630" cy="203200"/>
          </a:xfrm>
          <a:custGeom>
            <a:avLst/>
            <a:gdLst/>
            <a:ahLst/>
            <a:cxnLst/>
            <a:rect l="l" t="t" r="r" b="b"/>
            <a:pathLst>
              <a:path w="722629" h="203200">
                <a:moveTo>
                  <a:pt x="722122" y="0"/>
                </a:moveTo>
                <a:lnTo>
                  <a:pt x="0" y="144779"/>
                </a:lnTo>
                <a:lnTo>
                  <a:pt x="0" y="202946"/>
                </a:lnTo>
                <a:lnTo>
                  <a:pt x="722122" y="44196"/>
                </a:lnTo>
                <a:lnTo>
                  <a:pt x="722122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57500" y="2459101"/>
            <a:ext cx="722630" cy="203200"/>
          </a:xfrm>
          <a:custGeom>
            <a:avLst/>
            <a:gdLst/>
            <a:ahLst/>
            <a:cxnLst/>
            <a:rect l="l" t="t" r="r" b="b"/>
            <a:pathLst>
              <a:path w="722629" h="203200">
                <a:moveTo>
                  <a:pt x="0" y="144779"/>
                </a:moveTo>
                <a:lnTo>
                  <a:pt x="0" y="202946"/>
                </a:lnTo>
                <a:lnTo>
                  <a:pt x="722122" y="44196"/>
                </a:lnTo>
                <a:lnTo>
                  <a:pt x="722122" y="0"/>
                </a:lnTo>
                <a:lnTo>
                  <a:pt x="0" y="14477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530601" y="1601089"/>
            <a:ext cx="85598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u="heavy" spc="-5" dirty="0">
                <a:solidFill>
                  <a:srgbClr val="121F9F"/>
                </a:solidFill>
                <a:latin typeface="Arial"/>
                <a:cs typeface="Arial"/>
              </a:rPr>
              <a:t>Leads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299325" y="2282825"/>
            <a:ext cx="1446530" cy="319405"/>
          </a:xfrm>
          <a:custGeom>
            <a:avLst/>
            <a:gdLst/>
            <a:ahLst/>
            <a:cxnLst/>
            <a:rect l="l" t="t" r="r" b="b"/>
            <a:pathLst>
              <a:path w="1446529" h="319405">
                <a:moveTo>
                  <a:pt x="1446022" y="174751"/>
                </a:moveTo>
                <a:lnTo>
                  <a:pt x="0" y="174751"/>
                </a:lnTo>
                <a:lnTo>
                  <a:pt x="723900" y="319404"/>
                </a:lnTo>
                <a:lnTo>
                  <a:pt x="1446022" y="174751"/>
                </a:lnTo>
                <a:close/>
              </a:path>
              <a:path w="1446529" h="319405">
                <a:moveTo>
                  <a:pt x="1138301" y="0"/>
                </a:moveTo>
                <a:lnTo>
                  <a:pt x="307594" y="0"/>
                </a:lnTo>
                <a:lnTo>
                  <a:pt x="218948" y="174751"/>
                </a:lnTo>
                <a:lnTo>
                  <a:pt x="1226947" y="174751"/>
                </a:lnTo>
                <a:lnTo>
                  <a:pt x="1138301" y="0"/>
                </a:lnTo>
                <a:close/>
              </a:path>
            </a:pathLst>
          </a:custGeom>
          <a:solidFill>
            <a:srgbClr val="007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99325" y="2282825"/>
            <a:ext cx="1446530" cy="319405"/>
          </a:xfrm>
          <a:custGeom>
            <a:avLst/>
            <a:gdLst/>
            <a:ahLst/>
            <a:cxnLst/>
            <a:rect l="l" t="t" r="r" b="b"/>
            <a:pathLst>
              <a:path w="1446529" h="319405">
                <a:moveTo>
                  <a:pt x="307594" y="0"/>
                </a:moveTo>
                <a:lnTo>
                  <a:pt x="1138301" y="0"/>
                </a:lnTo>
                <a:lnTo>
                  <a:pt x="1226947" y="174751"/>
                </a:lnTo>
                <a:lnTo>
                  <a:pt x="1446022" y="174751"/>
                </a:lnTo>
                <a:lnTo>
                  <a:pt x="723900" y="319404"/>
                </a:lnTo>
                <a:lnTo>
                  <a:pt x="0" y="174751"/>
                </a:lnTo>
                <a:lnTo>
                  <a:pt x="218948" y="174751"/>
                </a:lnTo>
                <a:lnTo>
                  <a:pt x="30759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99325" y="2457576"/>
            <a:ext cx="723900" cy="203200"/>
          </a:xfrm>
          <a:custGeom>
            <a:avLst/>
            <a:gdLst/>
            <a:ahLst/>
            <a:cxnLst/>
            <a:rect l="l" t="t" r="r" b="b"/>
            <a:pathLst>
              <a:path w="723900" h="203200">
                <a:moveTo>
                  <a:pt x="0" y="0"/>
                </a:moveTo>
                <a:lnTo>
                  <a:pt x="0" y="44069"/>
                </a:lnTo>
                <a:lnTo>
                  <a:pt x="723900" y="202946"/>
                </a:lnTo>
                <a:lnTo>
                  <a:pt x="723900" y="144652"/>
                </a:lnTo>
                <a:lnTo>
                  <a:pt x="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99325" y="2457576"/>
            <a:ext cx="723900" cy="203200"/>
          </a:xfrm>
          <a:custGeom>
            <a:avLst/>
            <a:gdLst/>
            <a:ahLst/>
            <a:cxnLst/>
            <a:rect l="l" t="t" r="r" b="b"/>
            <a:pathLst>
              <a:path w="723900" h="203200">
                <a:moveTo>
                  <a:pt x="0" y="0"/>
                </a:moveTo>
                <a:lnTo>
                  <a:pt x="723900" y="144652"/>
                </a:lnTo>
                <a:lnTo>
                  <a:pt x="723900" y="202946"/>
                </a:lnTo>
                <a:lnTo>
                  <a:pt x="0" y="44069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23225" y="2457576"/>
            <a:ext cx="722630" cy="203200"/>
          </a:xfrm>
          <a:custGeom>
            <a:avLst/>
            <a:gdLst/>
            <a:ahLst/>
            <a:cxnLst/>
            <a:rect l="l" t="t" r="r" b="b"/>
            <a:pathLst>
              <a:path w="722629" h="203200">
                <a:moveTo>
                  <a:pt x="722122" y="0"/>
                </a:moveTo>
                <a:lnTo>
                  <a:pt x="0" y="144652"/>
                </a:lnTo>
                <a:lnTo>
                  <a:pt x="0" y="202946"/>
                </a:lnTo>
                <a:lnTo>
                  <a:pt x="722122" y="44069"/>
                </a:lnTo>
                <a:lnTo>
                  <a:pt x="722122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23225" y="2457576"/>
            <a:ext cx="722630" cy="203200"/>
          </a:xfrm>
          <a:custGeom>
            <a:avLst/>
            <a:gdLst/>
            <a:ahLst/>
            <a:cxnLst/>
            <a:rect l="l" t="t" r="r" b="b"/>
            <a:pathLst>
              <a:path w="722629" h="203200">
                <a:moveTo>
                  <a:pt x="0" y="144652"/>
                </a:moveTo>
                <a:lnTo>
                  <a:pt x="0" y="202946"/>
                </a:lnTo>
                <a:lnTo>
                  <a:pt x="722122" y="44069"/>
                </a:lnTo>
                <a:lnTo>
                  <a:pt x="722122" y="0"/>
                </a:lnTo>
                <a:lnTo>
                  <a:pt x="0" y="14465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089393" y="1597786"/>
            <a:ext cx="168402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u="heavy" spc="-5" dirty="0">
                <a:solidFill>
                  <a:srgbClr val="121F9F"/>
                </a:solidFill>
                <a:latin typeface="Arial"/>
                <a:cs typeface="Arial"/>
              </a:rPr>
              <a:t>1/2”</a:t>
            </a:r>
            <a:r>
              <a:rPr sz="2400" u="heavy" spc="-70" dirty="0">
                <a:solidFill>
                  <a:srgbClr val="121F9F"/>
                </a:solidFill>
                <a:latin typeface="Arial"/>
                <a:cs typeface="Arial"/>
              </a:rPr>
              <a:t> </a:t>
            </a:r>
            <a:r>
              <a:rPr sz="2400" u="heavy" spc="-5" dirty="0">
                <a:solidFill>
                  <a:srgbClr val="121F9F"/>
                </a:solidFill>
                <a:latin typeface="Arial"/>
                <a:cs typeface="Arial"/>
              </a:rPr>
              <a:t>Conduit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987800" y="2284348"/>
            <a:ext cx="1446530" cy="320040"/>
          </a:xfrm>
          <a:custGeom>
            <a:avLst/>
            <a:gdLst/>
            <a:ahLst/>
            <a:cxnLst/>
            <a:rect l="l" t="t" r="r" b="b"/>
            <a:pathLst>
              <a:path w="1446529" h="320039">
                <a:moveTo>
                  <a:pt x="1446022" y="174751"/>
                </a:moveTo>
                <a:lnTo>
                  <a:pt x="0" y="174751"/>
                </a:lnTo>
                <a:lnTo>
                  <a:pt x="723900" y="319531"/>
                </a:lnTo>
                <a:lnTo>
                  <a:pt x="1446022" y="174751"/>
                </a:lnTo>
                <a:close/>
              </a:path>
              <a:path w="1446529" h="320039">
                <a:moveTo>
                  <a:pt x="1138301" y="0"/>
                </a:moveTo>
                <a:lnTo>
                  <a:pt x="307721" y="0"/>
                </a:lnTo>
                <a:lnTo>
                  <a:pt x="218948" y="174751"/>
                </a:lnTo>
                <a:lnTo>
                  <a:pt x="1226947" y="174751"/>
                </a:lnTo>
                <a:lnTo>
                  <a:pt x="1138301" y="0"/>
                </a:lnTo>
                <a:close/>
              </a:path>
            </a:pathLst>
          </a:custGeom>
          <a:solidFill>
            <a:srgbClr val="007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87800" y="2284348"/>
            <a:ext cx="1446530" cy="320040"/>
          </a:xfrm>
          <a:custGeom>
            <a:avLst/>
            <a:gdLst/>
            <a:ahLst/>
            <a:cxnLst/>
            <a:rect l="l" t="t" r="r" b="b"/>
            <a:pathLst>
              <a:path w="1446529" h="320039">
                <a:moveTo>
                  <a:pt x="307721" y="0"/>
                </a:moveTo>
                <a:lnTo>
                  <a:pt x="1138301" y="0"/>
                </a:lnTo>
                <a:lnTo>
                  <a:pt x="1226947" y="174751"/>
                </a:lnTo>
                <a:lnTo>
                  <a:pt x="1446022" y="174751"/>
                </a:lnTo>
                <a:lnTo>
                  <a:pt x="723900" y="319531"/>
                </a:lnTo>
                <a:lnTo>
                  <a:pt x="0" y="174751"/>
                </a:lnTo>
                <a:lnTo>
                  <a:pt x="218948" y="174751"/>
                </a:lnTo>
                <a:lnTo>
                  <a:pt x="307721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87800" y="2459101"/>
            <a:ext cx="723900" cy="203200"/>
          </a:xfrm>
          <a:custGeom>
            <a:avLst/>
            <a:gdLst/>
            <a:ahLst/>
            <a:cxnLst/>
            <a:rect l="l" t="t" r="r" b="b"/>
            <a:pathLst>
              <a:path w="723900" h="203200">
                <a:moveTo>
                  <a:pt x="0" y="0"/>
                </a:moveTo>
                <a:lnTo>
                  <a:pt x="0" y="44196"/>
                </a:lnTo>
                <a:lnTo>
                  <a:pt x="723900" y="202946"/>
                </a:lnTo>
                <a:lnTo>
                  <a:pt x="723900" y="144779"/>
                </a:lnTo>
                <a:lnTo>
                  <a:pt x="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87800" y="2459101"/>
            <a:ext cx="723900" cy="203200"/>
          </a:xfrm>
          <a:custGeom>
            <a:avLst/>
            <a:gdLst/>
            <a:ahLst/>
            <a:cxnLst/>
            <a:rect l="l" t="t" r="r" b="b"/>
            <a:pathLst>
              <a:path w="723900" h="203200">
                <a:moveTo>
                  <a:pt x="0" y="0"/>
                </a:moveTo>
                <a:lnTo>
                  <a:pt x="723900" y="144779"/>
                </a:lnTo>
                <a:lnTo>
                  <a:pt x="723900" y="202946"/>
                </a:lnTo>
                <a:lnTo>
                  <a:pt x="0" y="44196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11700" y="2459101"/>
            <a:ext cx="722630" cy="203200"/>
          </a:xfrm>
          <a:custGeom>
            <a:avLst/>
            <a:gdLst/>
            <a:ahLst/>
            <a:cxnLst/>
            <a:rect l="l" t="t" r="r" b="b"/>
            <a:pathLst>
              <a:path w="722629" h="203200">
                <a:moveTo>
                  <a:pt x="722122" y="0"/>
                </a:moveTo>
                <a:lnTo>
                  <a:pt x="0" y="144779"/>
                </a:lnTo>
                <a:lnTo>
                  <a:pt x="0" y="202946"/>
                </a:lnTo>
                <a:lnTo>
                  <a:pt x="722122" y="44196"/>
                </a:lnTo>
                <a:lnTo>
                  <a:pt x="722122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11700" y="2459101"/>
            <a:ext cx="722630" cy="203200"/>
          </a:xfrm>
          <a:custGeom>
            <a:avLst/>
            <a:gdLst/>
            <a:ahLst/>
            <a:cxnLst/>
            <a:rect l="l" t="t" r="r" b="b"/>
            <a:pathLst>
              <a:path w="722629" h="203200">
                <a:moveTo>
                  <a:pt x="0" y="144779"/>
                </a:moveTo>
                <a:lnTo>
                  <a:pt x="0" y="202946"/>
                </a:lnTo>
                <a:lnTo>
                  <a:pt x="722122" y="44196"/>
                </a:lnTo>
                <a:lnTo>
                  <a:pt x="722122" y="0"/>
                </a:lnTo>
                <a:lnTo>
                  <a:pt x="0" y="14477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274565" y="1601089"/>
            <a:ext cx="90678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u="heavy" dirty="0">
                <a:solidFill>
                  <a:srgbClr val="121F9F"/>
                </a:solidFill>
                <a:latin typeface="Arial"/>
                <a:cs typeface="Arial"/>
              </a:rPr>
              <a:t>Spa</a:t>
            </a:r>
            <a:r>
              <a:rPr sz="2400" u="heavy" spc="-10" dirty="0">
                <a:solidFill>
                  <a:srgbClr val="121F9F"/>
                </a:solidFill>
                <a:latin typeface="Arial"/>
                <a:cs typeface="Arial"/>
              </a:rPr>
              <a:t>d</a:t>
            </a:r>
            <a:r>
              <a:rPr sz="2400" u="heavy" dirty="0">
                <a:solidFill>
                  <a:srgbClr val="121F9F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665851" y="2289175"/>
            <a:ext cx="1445895" cy="318135"/>
          </a:xfrm>
          <a:custGeom>
            <a:avLst/>
            <a:gdLst/>
            <a:ahLst/>
            <a:cxnLst/>
            <a:rect l="l" t="t" r="r" b="b"/>
            <a:pathLst>
              <a:path w="1445895" h="318135">
                <a:moveTo>
                  <a:pt x="1445895" y="173989"/>
                </a:moveTo>
                <a:lnTo>
                  <a:pt x="0" y="173989"/>
                </a:lnTo>
                <a:lnTo>
                  <a:pt x="723900" y="318135"/>
                </a:lnTo>
                <a:lnTo>
                  <a:pt x="1445895" y="173989"/>
                </a:lnTo>
                <a:close/>
              </a:path>
              <a:path w="1445895" h="318135">
                <a:moveTo>
                  <a:pt x="1138301" y="0"/>
                </a:moveTo>
                <a:lnTo>
                  <a:pt x="307594" y="0"/>
                </a:lnTo>
                <a:lnTo>
                  <a:pt x="218948" y="173989"/>
                </a:lnTo>
                <a:lnTo>
                  <a:pt x="1226947" y="173989"/>
                </a:lnTo>
                <a:lnTo>
                  <a:pt x="1138301" y="0"/>
                </a:lnTo>
                <a:close/>
              </a:path>
            </a:pathLst>
          </a:custGeom>
          <a:solidFill>
            <a:srgbClr val="007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65851" y="2289175"/>
            <a:ext cx="1445895" cy="318135"/>
          </a:xfrm>
          <a:custGeom>
            <a:avLst/>
            <a:gdLst/>
            <a:ahLst/>
            <a:cxnLst/>
            <a:rect l="l" t="t" r="r" b="b"/>
            <a:pathLst>
              <a:path w="1445895" h="318135">
                <a:moveTo>
                  <a:pt x="307594" y="0"/>
                </a:moveTo>
                <a:lnTo>
                  <a:pt x="1138301" y="0"/>
                </a:lnTo>
                <a:lnTo>
                  <a:pt x="1226947" y="173989"/>
                </a:lnTo>
                <a:lnTo>
                  <a:pt x="1445895" y="173989"/>
                </a:lnTo>
                <a:lnTo>
                  <a:pt x="723900" y="318135"/>
                </a:lnTo>
                <a:lnTo>
                  <a:pt x="0" y="173989"/>
                </a:lnTo>
                <a:lnTo>
                  <a:pt x="218948" y="173989"/>
                </a:lnTo>
                <a:lnTo>
                  <a:pt x="30759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65851" y="2463164"/>
            <a:ext cx="723900" cy="202565"/>
          </a:xfrm>
          <a:custGeom>
            <a:avLst/>
            <a:gdLst/>
            <a:ahLst/>
            <a:cxnLst/>
            <a:rect l="l" t="t" r="r" b="b"/>
            <a:pathLst>
              <a:path w="723900" h="202564">
                <a:moveTo>
                  <a:pt x="0" y="0"/>
                </a:moveTo>
                <a:lnTo>
                  <a:pt x="0" y="43942"/>
                </a:lnTo>
                <a:lnTo>
                  <a:pt x="723900" y="202057"/>
                </a:lnTo>
                <a:lnTo>
                  <a:pt x="723900" y="144145"/>
                </a:lnTo>
                <a:lnTo>
                  <a:pt x="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65851" y="2463164"/>
            <a:ext cx="723900" cy="202565"/>
          </a:xfrm>
          <a:custGeom>
            <a:avLst/>
            <a:gdLst/>
            <a:ahLst/>
            <a:cxnLst/>
            <a:rect l="l" t="t" r="r" b="b"/>
            <a:pathLst>
              <a:path w="723900" h="202564">
                <a:moveTo>
                  <a:pt x="0" y="0"/>
                </a:moveTo>
                <a:lnTo>
                  <a:pt x="723900" y="144145"/>
                </a:lnTo>
                <a:lnTo>
                  <a:pt x="723900" y="202057"/>
                </a:lnTo>
                <a:lnTo>
                  <a:pt x="0" y="43942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89751" y="2463164"/>
            <a:ext cx="721995" cy="202565"/>
          </a:xfrm>
          <a:custGeom>
            <a:avLst/>
            <a:gdLst/>
            <a:ahLst/>
            <a:cxnLst/>
            <a:rect l="l" t="t" r="r" b="b"/>
            <a:pathLst>
              <a:path w="721995" h="202564">
                <a:moveTo>
                  <a:pt x="721995" y="0"/>
                </a:moveTo>
                <a:lnTo>
                  <a:pt x="0" y="144145"/>
                </a:lnTo>
                <a:lnTo>
                  <a:pt x="0" y="202057"/>
                </a:lnTo>
                <a:lnTo>
                  <a:pt x="721995" y="43942"/>
                </a:lnTo>
                <a:lnTo>
                  <a:pt x="721995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389751" y="2463164"/>
            <a:ext cx="721995" cy="202565"/>
          </a:xfrm>
          <a:custGeom>
            <a:avLst/>
            <a:gdLst/>
            <a:ahLst/>
            <a:cxnLst/>
            <a:rect l="l" t="t" r="r" b="b"/>
            <a:pathLst>
              <a:path w="721995" h="202564">
                <a:moveTo>
                  <a:pt x="0" y="144145"/>
                </a:moveTo>
                <a:lnTo>
                  <a:pt x="0" y="202057"/>
                </a:lnTo>
                <a:lnTo>
                  <a:pt x="721995" y="43942"/>
                </a:lnTo>
                <a:lnTo>
                  <a:pt x="721995" y="0"/>
                </a:lnTo>
                <a:lnTo>
                  <a:pt x="0" y="14414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042405" y="1604136"/>
            <a:ext cx="55054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u="heavy" spc="-5" dirty="0">
                <a:solidFill>
                  <a:srgbClr val="121F9F"/>
                </a:solidFill>
                <a:latin typeface="Arial"/>
                <a:cs typeface="Arial"/>
              </a:rPr>
              <a:t>DIN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28600" y="5181600"/>
            <a:ext cx="914400" cy="381000"/>
          </a:xfrm>
          <a:custGeom>
            <a:avLst/>
            <a:gdLst/>
            <a:ahLst/>
            <a:cxnLst/>
            <a:rect l="l" t="t" r="r" b="b"/>
            <a:pathLst>
              <a:path w="914400" h="381000">
                <a:moveTo>
                  <a:pt x="685800" y="0"/>
                </a:moveTo>
                <a:lnTo>
                  <a:pt x="685800" y="95250"/>
                </a:lnTo>
                <a:lnTo>
                  <a:pt x="0" y="95250"/>
                </a:lnTo>
                <a:lnTo>
                  <a:pt x="0" y="285750"/>
                </a:lnTo>
                <a:lnTo>
                  <a:pt x="685800" y="285750"/>
                </a:lnTo>
                <a:lnTo>
                  <a:pt x="685800" y="381000"/>
                </a:lnTo>
                <a:lnTo>
                  <a:pt x="914400" y="1905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7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8600" y="5181600"/>
            <a:ext cx="914400" cy="381000"/>
          </a:xfrm>
          <a:custGeom>
            <a:avLst/>
            <a:gdLst/>
            <a:ahLst/>
            <a:cxnLst/>
            <a:rect l="l" t="t" r="r" b="b"/>
            <a:pathLst>
              <a:path w="914400" h="381000">
                <a:moveTo>
                  <a:pt x="0" y="95250"/>
                </a:moveTo>
                <a:lnTo>
                  <a:pt x="685800" y="95250"/>
                </a:lnTo>
                <a:lnTo>
                  <a:pt x="685800" y="0"/>
                </a:lnTo>
                <a:lnTo>
                  <a:pt x="914400" y="190500"/>
                </a:lnTo>
                <a:lnTo>
                  <a:pt x="685800" y="381000"/>
                </a:lnTo>
                <a:lnTo>
                  <a:pt x="685800" y="285750"/>
                </a:lnTo>
                <a:lnTo>
                  <a:pt x="0" y="285750"/>
                </a:lnTo>
                <a:lnTo>
                  <a:pt x="0" y="952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100" y="1056132"/>
            <a:ext cx="9220200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537" y="201168"/>
            <a:ext cx="1029944" cy="386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972" y="641858"/>
            <a:ext cx="623887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72" y="824738"/>
            <a:ext cx="676998" cy="19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0109" y="1206500"/>
            <a:ext cx="6526555" cy="54117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95496" y="1362964"/>
            <a:ext cx="3880485" cy="512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Frozen Beverage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Dispensers</a:t>
            </a:r>
            <a:endParaRPr sz="2000">
              <a:latin typeface="Arial"/>
              <a:cs typeface="Arial"/>
            </a:endParaRPr>
          </a:p>
          <a:p>
            <a:pPr marL="1099185" marR="1088390" algn="ctr">
              <a:lnSpc>
                <a:spcPct val="175000"/>
              </a:lnSpc>
            </a:pPr>
            <a:r>
              <a:rPr sz="2000" dirty="0">
                <a:latin typeface="Arial"/>
                <a:cs typeface="Arial"/>
              </a:rPr>
              <a:t>Ice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Dispensers  Chillers  Compressors</a:t>
            </a:r>
            <a:endParaRPr sz="2000">
              <a:latin typeface="Arial"/>
              <a:cs typeface="Arial"/>
            </a:endParaRPr>
          </a:p>
          <a:p>
            <a:pPr marL="12700" marR="5080" algn="ctr">
              <a:lnSpc>
                <a:spcPct val="1748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Mobile Air Conditioning Units  Commercial Air Conditioning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Units  Mobile Refrigeration Systems  Supermarket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Racks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795"/>
              </a:spcBef>
            </a:pPr>
            <a:r>
              <a:rPr sz="2000" dirty="0">
                <a:latin typeface="Arial"/>
                <a:cs typeface="Arial"/>
              </a:rPr>
              <a:t>Supermarket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Cases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795"/>
              </a:spcBef>
            </a:pPr>
            <a:r>
              <a:rPr sz="2000" dirty="0">
                <a:latin typeface="Arial"/>
                <a:cs typeface="Arial"/>
              </a:rPr>
              <a:t>Refrigeration Reclaim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Units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68196" y="67056"/>
            <a:ext cx="7042404" cy="9738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50619" y="267589"/>
            <a:ext cx="276796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/>
              <a:t>Applications</a:t>
            </a:r>
            <a:endParaRPr sz="360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100" y="1056132"/>
            <a:ext cx="9220200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537" y="201168"/>
            <a:ext cx="1029944" cy="386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972" y="641858"/>
            <a:ext cx="623887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72" y="824738"/>
            <a:ext cx="676998" cy="19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8196" y="67056"/>
            <a:ext cx="7042404" cy="973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50619" y="267589"/>
            <a:ext cx="6022340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/>
              <a:t>Applications </a:t>
            </a:r>
            <a:r>
              <a:rPr sz="3600" dirty="0"/>
              <a:t>-</a:t>
            </a:r>
            <a:r>
              <a:rPr sz="3600" spc="-40" dirty="0"/>
              <a:t> </a:t>
            </a:r>
            <a:r>
              <a:rPr sz="3600" dirty="0"/>
              <a:t>Refrigeration</a:t>
            </a:r>
            <a:endParaRPr sz="3600"/>
          </a:p>
        </p:txBody>
      </p:sp>
      <p:sp>
        <p:nvSpPr>
          <p:cNvPr id="8" name="object 8"/>
          <p:cNvSpPr/>
          <p:nvPr/>
        </p:nvSpPr>
        <p:spPr>
          <a:xfrm>
            <a:off x="76200" y="1847850"/>
            <a:ext cx="4189476" cy="31306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76700" y="1295400"/>
            <a:ext cx="4876800" cy="4876800"/>
          </a:xfrm>
          <a:custGeom>
            <a:avLst/>
            <a:gdLst/>
            <a:ahLst/>
            <a:cxnLst/>
            <a:rect l="l" t="t" r="r" b="b"/>
            <a:pathLst>
              <a:path w="4876800" h="4876800">
                <a:moveTo>
                  <a:pt x="2438400" y="0"/>
                </a:moveTo>
                <a:lnTo>
                  <a:pt x="0" y="2438400"/>
                </a:lnTo>
                <a:lnTo>
                  <a:pt x="2438400" y="4876800"/>
                </a:lnTo>
                <a:lnTo>
                  <a:pt x="4876800" y="2438400"/>
                </a:lnTo>
                <a:lnTo>
                  <a:pt x="2438400" y="0"/>
                </a:lnTo>
                <a:close/>
              </a:path>
            </a:pathLst>
          </a:custGeom>
          <a:solidFill>
            <a:srgbClr val="EB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39996" y="1758695"/>
            <a:ext cx="1902460" cy="1902460"/>
          </a:xfrm>
          <a:custGeom>
            <a:avLst/>
            <a:gdLst/>
            <a:ahLst/>
            <a:cxnLst/>
            <a:rect l="l" t="t" r="r" b="b"/>
            <a:pathLst>
              <a:path w="1902460" h="1902460">
                <a:moveTo>
                  <a:pt x="1584959" y="0"/>
                </a:moveTo>
                <a:lnTo>
                  <a:pt x="316991" y="0"/>
                </a:lnTo>
                <a:lnTo>
                  <a:pt x="270163" y="3438"/>
                </a:lnTo>
                <a:lnTo>
                  <a:pt x="225463" y="13426"/>
                </a:lnTo>
                <a:lnTo>
                  <a:pt x="183383" y="29472"/>
                </a:lnTo>
                <a:lnTo>
                  <a:pt x="144414" y="51085"/>
                </a:lnTo>
                <a:lnTo>
                  <a:pt x="109047" y="77774"/>
                </a:lnTo>
                <a:lnTo>
                  <a:pt x="77774" y="109047"/>
                </a:lnTo>
                <a:lnTo>
                  <a:pt x="51085" y="144414"/>
                </a:lnTo>
                <a:lnTo>
                  <a:pt x="29472" y="183383"/>
                </a:lnTo>
                <a:lnTo>
                  <a:pt x="13426" y="225463"/>
                </a:lnTo>
                <a:lnTo>
                  <a:pt x="3438" y="270163"/>
                </a:lnTo>
                <a:lnTo>
                  <a:pt x="0" y="316991"/>
                </a:lnTo>
                <a:lnTo>
                  <a:pt x="0" y="1584959"/>
                </a:lnTo>
                <a:lnTo>
                  <a:pt x="3438" y="1631788"/>
                </a:lnTo>
                <a:lnTo>
                  <a:pt x="13426" y="1676488"/>
                </a:lnTo>
                <a:lnTo>
                  <a:pt x="29472" y="1718568"/>
                </a:lnTo>
                <a:lnTo>
                  <a:pt x="51085" y="1757537"/>
                </a:lnTo>
                <a:lnTo>
                  <a:pt x="77774" y="1792904"/>
                </a:lnTo>
                <a:lnTo>
                  <a:pt x="109047" y="1824177"/>
                </a:lnTo>
                <a:lnTo>
                  <a:pt x="144414" y="1850866"/>
                </a:lnTo>
                <a:lnTo>
                  <a:pt x="183383" y="1872479"/>
                </a:lnTo>
                <a:lnTo>
                  <a:pt x="225463" y="1888525"/>
                </a:lnTo>
                <a:lnTo>
                  <a:pt x="270163" y="1898513"/>
                </a:lnTo>
                <a:lnTo>
                  <a:pt x="316991" y="1901952"/>
                </a:lnTo>
                <a:lnTo>
                  <a:pt x="1584959" y="1901952"/>
                </a:lnTo>
                <a:lnTo>
                  <a:pt x="1631788" y="1898513"/>
                </a:lnTo>
                <a:lnTo>
                  <a:pt x="1676488" y="1888525"/>
                </a:lnTo>
                <a:lnTo>
                  <a:pt x="1718568" y="1872479"/>
                </a:lnTo>
                <a:lnTo>
                  <a:pt x="1757537" y="1850866"/>
                </a:lnTo>
                <a:lnTo>
                  <a:pt x="1792904" y="1824177"/>
                </a:lnTo>
                <a:lnTo>
                  <a:pt x="1824177" y="1792904"/>
                </a:lnTo>
                <a:lnTo>
                  <a:pt x="1850866" y="1757537"/>
                </a:lnTo>
                <a:lnTo>
                  <a:pt x="1872479" y="1718568"/>
                </a:lnTo>
                <a:lnTo>
                  <a:pt x="1888525" y="1676488"/>
                </a:lnTo>
                <a:lnTo>
                  <a:pt x="1898513" y="1631788"/>
                </a:lnTo>
                <a:lnTo>
                  <a:pt x="1901952" y="1584959"/>
                </a:lnTo>
                <a:lnTo>
                  <a:pt x="1901952" y="316991"/>
                </a:lnTo>
                <a:lnTo>
                  <a:pt x="1898513" y="270163"/>
                </a:lnTo>
                <a:lnTo>
                  <a:pt x="1888525" y="225463"/>
                </a:lnTo>
                <a:lnTo>
                  <a:pt x="1872479" y="183383"/>
                </a:lnTo>
                <a:lnTo>
                  <a:pt x="1850866" y="144414"/>
                </a:lnTo>
                <a:lnTo>
                  <a:pt x="1824177" y="109047"/>
                </a:lnTo>
                <a:lnTo>
                  <a:pt x="1792904" y="77774"/>
                </a:lnTo>
                <a:lnTo>
                  <a:pt x="1757537" y="51085"/>
                </a:lnTo>
                <a:lnTo>
                  <a:pt x="1718568" y="29472"/>
                </a:lnTo>
                <a:lnTo>
                  <a:pt x="1676488" y="13426"/>
                </a:lnTo>
                <a:lnTo>
                  <a:pt x="1631788" y="3438"/>
                </a:lnTo>
                <a:lnTo>
                  <a:pt x="1584959" y="0"/>
                </a:lnTo>
                <a:close/>
              </a:path>
            </a:pathLst>
          </a:custGeom>
          <a:solidFill>
            <a:srgbClr val="A49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39996" y="1758695"/>
            <a:ext cx="1902460" cy="1902460"/>
          </a:xfrm>
          <a:custGeom>
            <a:avLst/>
            <a:gdLst/>
            <a:ahLst/>
            <a:cxnLst/>
            <a:rect l="l" t="t" r="r" b="b"/>
            <a:pathLst>
              <a:path w="1902460" h="1902460">
                <a:moveTo>
                  <a:pt x="0" y="316991"/>
                </a:moveTo>
                <a:lnTo>
                  <a:pt x="3438" y="270163"/>
                </a:lnTo>
                <a:lnTo>
                  <a:pt x="13426" y="225463"/>
                </a:lnTo>
                <a:lnTo>
                  <a:pt x="29472" y="183383"/>
                </a:lnTo>
                <a:lnTo>
                  <a:pt x="51085" y="144414"/>
                </a:lnTo>
                <a:lnTo>
                  <a:pt x="77774" y="109047"/>
                </a:lnTo>
                <a:lnTo>
                  <a:pt x="109047" y="77774"/>
                </a:lnTo>
                <a:lnTo>
                  <a:pt x="144414" y="51085"/>
                </a:lnTo>
                <a:lnTo>
                  <a:pt x="183383" y="29472"/>
                </a:lnTo>
                <a:lnTo>
                  <a:pt x="225463" y="13426"/>
                </a:lnTo>
                <a:lnTo>
                  <a:pt x="270163" y="3438"/>
                </a:lnTo>
                <a:lnTo>
                  <a:pt x="316991" y="0"/>
                </a:lnTo>
                <a:lnTo>
                  <a:pt x="1584959" y="0"/>
                </a:lnTo>
                <a:lnTo>
                  <a:pt x="1631788" y="3438"/>
                </a:lnTo>
                <a:lnTo>
                  <a:pt x="1676488" y="13426"/>
                </a:lnTo>
                <a:lnTo>
                  <a:pt x="1718568" y="29472"/>
                </a:lnTo>
                <a:lnTo>
                  <a:pt x="1757537" y="51085"/>
                </a:lnTo>
                <a:lnTo>
                  <a:pt x="1792904" y="77774"/>
                </a:lnTo>
                <a:lnTo>
                  <a:pt x="1824177" y="109047"/>
                </a:lnTo>
                <a:lnTo>
                  <a:pt x="1850866" y="144414"/>
                </a:lnTo>
                <a:lnTo>
                  <a:pt x="1872479" y="183383"/>
                </a:lnTo>
                <a:lnTo>
                  <a:pt x="1888525" y="225463"/>
                </a:lnTo>
                <a:lnTo>
                  <a:pt x="1898513" y="270163"/>
                </a:lnTo>
                <a:lnTo>
                  <a:pt x="1901952" y="316991"/>
                </a:lnTo>
                <a:lnTo>
                  <a:pt x="1901952" y="1584959"/>
                </a:lnTo>
                <a:lnTo>
                  <a:pt x="1898513" y="1631788"/>
                </a:lnTo>
                <a:lnTo>
                  <a:pt x="1888525" y="1676488"/>
                </a:lnTo>
                <a:lnTo>
                  <a:pt x="1872479" y="1718568"/>
                </a:lnTo>
                <a:lnTo>
                  <a:pt x="1850866" y="1757537"/>
                </a:lnTo>
                <a:lnTo>
                  <a:pt x="1824177" y="1792904"/>
                </a:lnTo>
                <a:lnTo>
                  <a:pt x="1792904" y="1824177"/>
                </a:lnTo>
                <a:lnTo>
                  <a:pt x="1757537" y="1850866"/>
                </a:lnTo>
                <a:lnTo>
                  <a:pt x="1718568" y="1872479"/>
                </a:lnTo>
                <a:lnTo>
                  <a:pt x="1676488" y="1888525"/>
                </a:lnTo>
                <a:lnTo>
                  <a:pt x="1631788" y="1898513"/>
                </a:lnTo>
                <a:lnTo>
                  <a:pt x="1584959" y="1901952"/>
                </a:lnTo>
                <a:lnTo>
                  <a:pt x="316991" y="1901952"/>
                </a:lnTo>
                <a:lnTo>
                  <a:pt x="270163" y="1898513"/>
                </a:lnTo>
                <a:lnTo>
                  <a:pt x="225463" y="1888525"/>
                </a:lnTo>
                <a:lnTo>
                  <a:pt x="183383" y="1872479"/>
                </a:lnTo>
                <a:lnTo>
                  <a:pt x="144414" y="1850866"/>
                </a:lnTo>
                <a:lnTo>
                  <a:pt x="109047" y="1824177"/>
                </a:lnTo>
                <a:lnTo>
                  <a:pt x="77774" y="1792904"/>
                </a:lnTo>
                <a:lnTo>
                  <a:pt x="51085" y="1757537"/>
                </a:lnTo>
                <a:lnTo>
                  <a:pt x="29472" y="1718568"/>
                </a:lnTo>
                <a:lnTo>
                  <a:pt x="13426" y="1676488"/>
                </a:lnTo>
                <a:lnTo>
                  <a:pt x="3438" y="1631788"/>
                </a:lnTo>
                <a:lnTo>
                  <a:pt x="0" y="1584959"/>
                </a:lnTo>
                <a:lnTo>
                  <a:pt x="0" y="31699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52594" y="2433447"/>
            <a:ext cx="1477010" cy="56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445" marR="5080" indent="-119380">
              <a:lnSpc>
                <a:spcPts val="2170"/>
              </a:lnSpc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mpr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1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or  Unloaders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88252" y="1758695"/>
            <a:ext cx="1902460" cy="1902460"/>
          </a:xfrm>
          <a:custGeom>
            <a:avLst/>
            <a:gdLst/>
            <a:ahLst/>
            <a:cxnLst/>
            <a:rect l="l" t="t" r="r" b="b"/>
            <a:pathLst>
              <a:path w="1902459" h="1902460">
                <a:moveTo>
                  <a:pt x="1584959" y="0"/>
                </a:moveTo>
                <a:lnTo>
                  <a:pt x="316992" y="0"/>
                </a:lnTo>
                <a:lnTo>
                  <a:pt x="270163" y="3438"/>
                </a:lnTo>
                <a:lnTo>
                  <a:pt x="225463" y="13426"/>
                </a:lnTo>
                <a:lnTo>
                  <a:pt x="183383" y="29472"/>
                </a:lnTo>
                <a:lnTo>
                  <a:pt x="144414" y="51085"/>
                </a:lnTo>
                <a:lnTo>
                  <a:pt x="109047" y="77774"/>
                </a:lnTo>
                <a:lnTo>
                  <a:pt x="77774" y="109047"/>
                </a:lnTo>
                <a:lnTo>
                  <a:pt x="51085" y="144414"/>
                </a:lnTo>
                <a:lnTo>
                  <a:pt x="29472" y="183383"/>
                </a:lnTo>
                <a:lnTo>
                  <a:pt x="13426" y="225463"/>
                </a:lnTo>
                <a:lnTo>
                  <a:pt x="3438" y="270163"/>
                </a:lnTo>
                <a:lnTo>
                  <a:pt x="0" y="316991"/>
                </a:lnTo>
                <a:lnTo>
                  <a:pt x="0" y="1584959"/>
                </a:lnTo>
                <a:lnTo>
                  <a:pt x="3438" y="1631788"/>
                </a:lnTo>
                <a:lnTo>
                  <a:pt x="13426" y="1676488"/>
                </a:lnTo>
                <a:lnTo>
                  <a:pt x="29472" y="1718568"/>
                </a:lnTo>
                <a:lnTo>
                  <a:pt x="51085" y="1757537"/>
                </a:lnTo>
                <a:lnTo>
                  <a:pt x="77774" y="1792904"/>
                </a:lnTo>
                <a:lnTo>
                  <a:pt x="109047" y="1824177"/>
                </a:lnTo>
                <a:lnTo>
                  <a:pt x="144414" y="1850866"/>
                </a:lnTo>
                <a:lnTo>
                  <a:pt x="183383" y="1872479"/>
                </a:lnTo>
                <a:lnTo>
                  <a:pt x="225463" y="1888525"/>
                </a:lnTo>
                <a:lnTo>
                  <a:pt x="270163" y="1898513"/>
                </a:lnTo>
                <a:lnTo>
                  <a:pt x="316992" y="1901952"/>
                </a:lnTo>
                <a:lnTo>
                  <a:pt x="1584959" y="1901952"/>
                </a:lnTo>
                <a:lnTo>
                  <a:pt x="1631788" y="1898513"/>
                </a:lnTo>
                <a:lnTo>
                  <a:pt x="1676488" y="1888525"/>
                </a:lnTo>
                <a:lnTo>
                  <a:pt x="1718568" y="1872479"/>
                </a:lnTo>
                <a:lnTo>
                  <a:pt x="1757537" y="1850866"/>
                </a:lnTo>
                <a:lnTo>
                  <a:pt x="1792904" y="1824177"/>
                </a:lnTo>
                <a:lnTo>
                  <a:pt x="1824177" y="1792904"/>
                </a:lnTo>
                <a:lnTo>
                  <a:pt x="1850866" y="1757537"/>
                </a:lnTo>
                <a:lnTo>
                  <a:pt x="1872479" y="1718568"/>
                </a:lnTo>
                <a:lnTo>
                  <a:pt x="1888525" y="1676488"/>
                </a:lnTo>
                <a:lnTo>
                  <a:pt x="1898513" y="1631788"/>
                </a:lnTo>
                <a:lnTo>
                  <a:pt x="1901952" y="1584959"/>
                </a:lnTo>
                <a:lnTo>
                  <a:pt x="1901952" y="316991"/>
                </a:lnTo>
                <a:lnTo>
                  <a:pt x="1898513" y="270163"/>
                </a:lnTo>
                <a:lnTo>
                  <a:pt x="1888525" y="225463"/>
                </a:lnTo>
                <a:lnTo>
                  <a:pt x="1872479" y="183383"/>
                </a:lnTo>
                <a:lnTo>
                  <a:pt x="1850866" y="144414"/>
                </a:lnTo>
                <a:lnTo>
                  <a:pt x="1824177" y="109047"/>
                </a:lnTo>
                <a:lnTo>
                  <a:pt x="1792904" y="77774"/>
                </a:lnTo>
                <a:lnTo>
                  <a:pt x="1757537" y="51085"/>
                </a:lnTo>
                <a:lnTo>
                  <a:pt x="1718568" y="29472"/>
                </a:lnTo>
                <a:lnTo>
                  <a:pt x="1676488" y="13426"/>
                </a:lnTo>
                <a:lnTo>
                  <a:pt x="1631788" y="3438"/>
                </a:lnTo>
                <a:lnTo>
                  <a:pt x="1584959" y="0"/>
                </a:lnTo>
                <a:close/>
              </a:path>
            </a:pathLst>
          </a:custGeom>
          <a:solidFill>
            <a:srgbClr val="AAB9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88252" y="1758695"/>
            <a:ext cx="1902460" cy="1902460"/>
          </a:xfrm>
          <a:custGeom>
            <a:avLst/>
            <a:gdLst/>
            <a:ahLst/>
            <a:cxnLst/>
            <a:rect l="l" t="t" r="r" b="b"/>
            <a:pathLst>
              <a:path w="1902459" h="1902460">
                <a:moveTo>
                  <a:pt x="0" y="316991"/>
                </a:moveTo>
                <a:lnTo>
                  <a:pt x="3438" y="270163"/>
                </a:lnTo>
                <a:lnTo>
                  <a:pt x="13426" y="225463"/>
                </a:lnTo>
                <a:lnTo>
                  <a:pt x="29472" y="183383"/>
                </a:lnTo>
                <a:lnTo>
                  <a:pt x="51085" y="144414"/>
                </a:lnTo>
                <a:lnTo>
                  <a:pt x="77774" y="109047"/>
                </a:lnTo>
                <a:lnTo>
                  <a:pt x="109047" y="77774"/>
                </a:lnTo>
                <a:lnTo>
                  <a:pt x="144414" y="51085"/>
                </a:lnTo>
                <a:lnTo>
                  <a:pt x="183383" y="29472"/>
                </a:lnTo>
                <a:lnTo>
                  <a:pt x="225463" y="13426"/>
                </a:lnTo>
                <a:lnTo>
                  <a:pt x="270163" y="3438"/>
                </a:lnTo>
                <a:lnTo>
                  <a:pt x="316992" y="0"/>
                </a:lnTo>
                <a:lnTo>
                  <a:pt x="1584959" y="0"/>
                </a:lnTo>
                <a:lnTo>
                  <a:pt x="1631788" y="3438"/>
                </a:lnTo>
                <a:lnTo>
                  <a:pt x="1676488" y="13426"/>
                </a:lnTo>
                <a:lnTo>
                  <a:pt x="1718568" y="29472"/>
                </a:lnTo>
                <a:lnTo>
                  <a:pt x="1757537" y="51085"/>
                </a:lnTo>
                <a:lnTo>
                  <a:pt x="1792904" y="77774"/>
                </a:lnTo>
                <a:lnTo>
                  <a:pt x="1824177" y="109047"/>
                </a:lnTo>
                <a:lnTo>
                  <a:pt x="1850866" y="144414"/>
                </a:lnTo>
                <a:lnTo>
                  <a:pt x="1872479" y="183383"/>
                </a:lnTo>
                <a:lnTo>
                  <a:pt x="1888525" y="225463"/>
                </a:lnTo>
                <a:lnTo>
                  <a:pt x="1898513" y="270163"/>
                </a:lnTo>
                <a:lnTo>
                  <a:pt x="1901952" y="316991"/>
                </a:lnTo>
                <a:lnTo>
                  <a:pt x="1901952" y="1584959"/>
                </a:lnTo>
                <a:lnTo>
                  <a:pt x="1898513" y="1631788"/>
                </a:lnTo>
                <a:lnTo>
                  <a:pt x="1888525" y="1676488"/>
                </a:lnTo>
                <a:lnTo>
                  <a:pt x="1872479" y="1718568"/>
                </a:lnTo>
                <a:lnTo>
                  <a:pt x="1850866" y="1757537"/>
                </a:lnTo>
                <a:lnTo>
                  <a:pt x="1824177" y="1792904"/>
                </a:lnTo>
                <a:lnTo>
                  <a:pt x="1792904" y="1824177"/>
                </a:lnTo>
                <a:lnTo>
                  <a:pt x="1757537" y="1850866"/>
                </a:lnTo>
                <a:lnTo>
                  <a:pt x="1718568" y="1872479"/>
                </a:lnTo>
                <a:lnTo>
                  <a:pt x="1676488" y="1888525"/>
                </a:lnTo>
                <a:lnTo>
                  <a:pt x="1631788" y="1898513"/>
                </a:lnTo>
                <a:lnTo>
                  <a:pt x="1584959" y="1901952"/>
                </a:lnTo>
                <a:lnTo>
                  <a:pt x="316992" y="1901952"/>
                </a:lnTo>
                <a:lnTo>
                  <a:pt x="270163" y="1898513"/>
                </a:lnTo>
                <a:lnTo>
                  <a:pt x="225463" y="1888525"/>
                </a:lnTo>
                <a:lnTo>
                  <a:pt x="183383" y="1872479"/>
                </a:lnTo>
                <a:lnTo>
                  <a:pt x="144414" y="1850866"/>
                </a:lnTo>
                <a:lnTo>
                  <a:pt x="109047" y="1824177"/>
                </a:lnTo>
                <a:lnTo>
                  <a:pt x="77774" y="1792904"/>
                </a:lnTo>
                <a:lnTo>
                  <a:pt x="51085" y="1757537"/>
                </a:lnTo>
                <a:lnTo>
                  <a:pt x="29472" y="1718568"/>
                </a:lnTo>
                <a:lnTo>
                  <a:pt x="13426" y="1676488"/>
                </a:lnTo>
                <a:lnTo>
                  <a:pt x="3438" y="1631788"/>
                </a:lnTo>
                <a:lnTo>
                  <a:pt x="0" y="1584959"/>
                </a:lnTo>
                <a:lnTo>
                  <a:pt x="0" y="31699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868159" y="2433447"/>
            <a:ext cx="1341755" cy="56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 marR="5080" indent="-97790">
              <a:lnSpc>
                <a:spcPts val="2170"/>
              </a:lnSpc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frige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 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Recovery</a:t>
            </a:r>
            <a:endParaRPr sz="2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39996" y="3806952"/>
            <a:ext cx="1902460" cy="1902460"/>
          </a:xfrm>
          <a:custGeom>
            <a:avLst/>
            <a:gdLst/>
            <a:ahLst/>
            <a:cxnLst/>
            <a:rect l="l" t="t" r="r" b="b"/>
            <a:pathLst>
              <a:path w="1902460" h="1902460">
                <a:moveTo>
                  <a:pt x="1584959" y="0"/>
                </a:moveTo>
                <a:lnTo>
                  <a:pt x="316991" y="0"/>
                </a:lnTo>
                <a:lnTo>
                  <a:pt x="270163" y="3438"/>
                </a:lnTo>
                <a:lnTo>
                  <a:pt x="225463" y="13426"/>
                </a:lnTo>
                <a:lnTo>
                  <a:pt x="183383" y="29472"/>
                </a:lnTo>
                <a:lnTo>
                  <a:pt x="144414" y="51085"/>
                </a:lnTo>
                <a:lnTo>
                  <a:pt x="109047" y="77774"/>
                </a:lnTo>
                <a:lnTo>
                  <a:pt x="77774" y="109047"/>
                </a:lnTo>
                <a:lnTo>
                  <a:pt x="51085" y="144414"/>
                </a:lnTo>
                <a:lnTo>
                  <a:pt x="29472" y="183383"/>
                </a:lnTo>
                <a:lnTo>
                  <a:pt x="13426" y="225463"/>
                </a:lnTo>
                <a:lnTo>
                  <a:pt x="3438" y="270163"/>
                </a:lnTo>
                <a:lnTo>
                  <a:pt x="0" y="316992"/>
                </a:lnTo>
                <a:lnTo>
                  <a:pt x="0" y="1584960"/>
                </a:lnTo>
                <a:lnTo>
                  <a:pt x="3438" y="1631788"/>
                </a:lnTo>
                <a:lnTo>
                  <a:pt x="13426" y="1676488"/>
                </a:lnTo>
                <a:lnTo>
                  <a:pt x="29472" y="1718568"/>
                </a:lnTo>
                <a:lnTo>
                  <a:pt x="51085" y="1757537"/>
                </a:lnTo>
                <a:lnTo>
                  <a:pt x="77774" y="1792904"/>
                </a:lnTo>
                <a:lnTo>
                  <a:pt x="109047" y="1824177"/>
                </a:lnTo>
                <a:lnTo>
                  <a:pt x="144414" y="1850866"/>
                </a:lnTo>
                <a:lnTo>
                  <a:pt x="183383" y="1872479"/>
                </a:lnTo>
                <a:lnTo>
                  <a:pt x="225463" y="1888525"/>
                </a:lnTo>
                <a:lnTo>
                  <a:pt x="270163" y="1898513"/>
                </a:lnTo>
                <a:lnTo>
                  <a:pt x="316991" y="1901952"/>
                </a:lnTo>
                <a:lnTo>
                  <a:pt x="1584959" y="1901952"/>
                </a:lnTo>
                <a:lnTo>
                  <a:pt x="1631788" y="1898513"/>
                </a:lnTo>
                <a:lnTo>
                  <a:pt x="1676488" y="1888525"/>
                </a:lnTo>
                <a:lnTo>
                  <a:pt x="1718568" y="1872479"/>
                </a:lnTo>
                <a:lnTo>
                  <a:pt x="1757537" y="1850866"/>
                </a:lnTo>
                <a:lnTo>
                  <a:pt x="1792904" y="1824177"/>
                </a:lnTo>
                <a:lnTo>
                  <a:pt x="1824177" y="1792904"/>
                </a:lnTo>
                <a:lnTo>
                  <a:pt x="1850866" y="1757537"/>
                </a:lnTo>
                <a:lnTo>
                  <a:pt x="1872479" y="1718568"/>
                </a:lnTo>
                <a:lnTo>
                  <a:pt x="1888525" y="1676488"/>
                </a:lnTo>
                <a:lnTo>
                  <a:pt x="1898513" y="1631788"/>
                </a:lnTo>
                <a:lnTo>
                  <a:pt x="1901952" y="1584960"/>
                </a:lnTo>
                <a:lnTo>
                  <a:pt x="1901952" y="316992"/>
                </a:lnTo>
                <a:lnTo>
                  <a:pt x="1898513" y="270163"/>
                </a:lnTo>
                <a:lnTo>
                  <a:pt x="1888525" y="225463"/>
                </a:lnTo>
                <a:lnTo>
                  <a:pt x="1872479" y="183383"/>
                </a:lnTo>
                <a:lnTo>
                  <a:pt x="1850866" y="144414"/>
                </a:lnTo>
                <a:lnTo>
                  <a:pt x="1824177" y="109047"/>
                </a:lnTo>
                <a:lnTo>
                  <a:pt x="1792904" y="77774"/>
                </a:lnTo>
                <a:lnTo>
                  <a:pt x="1757537" y="51085"/>
                </a:lnTo>
                <a:lnTo>
                  <a:pt x="1718568" y="29472"/>
                </a:lnTo>
                <a:lnTo>
                  <a:pt x="1676488" y="13426"/>
                </a:lnTo>
                <a:lnTo>
                  <a:pt x="1631788" y="3438"/>
                </a:lnTo>
                <a:lnTo>
                  <a:pt x="1584959" y="0"/>
                </a:lnTo>
                <a:close/>
              </a:path>
            </a:pathLst>
          </a:custGeom>
          <a:solidFill>
            <a:srgbClr val="AECD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39996" y="3806952"/>
            <a:ext cx="1902460" cy="1902460"/>
          </a:xfrm>
          <a:custGeom>
            <a:avLst/>
            <a:gdLst/>
            <a:ahLst/>
            <a:cxnLst/>
            <a:rect l="l" t="t" r="r" b="b"/>
            <a:pathLst>
              <a:path w="1902460" h="1902460">
                <a:moveTo>
                  <a:pt x="0" y="316992"/>
                </a:moveTo>
                <a:lnTo>
                  <a:pt x="3438" y="270163"/>
                </a:lnTo>
                <a:lnTo>
                  <a:pt x="13426" y="225463"/>
                </a:lnTo>
                <a:lnTo>
                  <a:pt x="29472" y="183383"/>
                </a:lnTo>
                <a:lnTo>
                  <a:pt x="51085" y="144414"/>
                </a:lnTo>
                <a:lnTo>
                  <a:pt x="77774" y="109047"/>
                </a:lnTo>
                <a:lnTo>
                  <a:pt x="109047" y="77774"/>
                </a:lnTo>
                <a:lnTo>
                  <a:pt x="144414" y="51085"/>
                </a:lnTo>
                <a:lnTo>
                  <a:pt x="183383" y="29472"/>
                </a:lnTo>
                <a:lnTo>
                  <a:pt x="225463" y="13426"/>
                </a:lnTo>
                <a:lnTo>
                  <a:pt x="270163" y="3438"/>
                </a:lnTo>
                <a:lnTo>
                  <a:pt x="316991" y="0"/>
                </a:lnTo>
                <a:lnTo>
                  <a:pt x="1584959" y="0"/>
                </a:lnTo>
                <a:lnTo>
                  <a:pt x="1631788" y="3438"/>
                </a:lnTo>
                <a:lnTo>
                  <a:pt x="1676488" y="13426"/>
                </a:lnTo>
                <a:lnTo>
                  <a:pt x="1718568" y="29472"/>
                </a:lnTo>
                <a:lnTo>
                  <a:pt x="1757537" y="51085"/>
                </a:lnTo>
                <a:lnTo>
                  <a:pt x="1792904" y="77774"/>
                </a:lnTo>
                <a:lnTo>
                  <a:pt x="1824177" y="109047"/>
                </a:lnTo>
                <a:lnTo>
                  <a:pt x="1850866" y="144414"/>
                </a:lnTo>
                <a:lnTo>
                  <a:pt x="1872479" y="183383"/>
                </a:lnTo>
                <a:lnTo>
                  <a:pt x="1888525" y="225463"/>
                </a:lnTo>
                <a:lnTo>
                  <a:pt x="1898513" y="270163"/>
                </a:lnTo>
                <a:lnTo>
                  <a:pt x="1901952" y="316992"/>
                </a:lnTo>
                <a:lnTo>
                  <a:pt x="1901952" y="1584960"/>
                </a:lnTo>
                <a:lnTo>
                  <a:pt x="1898513" y="1631788"/>
                </a:lnTo>
                <a:lnTo>
                  <a:pt x="1888525" y="1676488"/>
                </a:lnTo>
                <a:lnTo>
                  <a:pt x="1872479" y="1718568"/>
                </a:lnTo>
                <a:lnTo>
                  <a:pt x="1850866" y="1757537"/>
                </a:lnTo>
                <a:lnTo>
                  <a:pt x="1824177" y="1792904"/>
                </a:lnTo>
                <a:lnTo>
                  <a:pt x="1792904" y="1824177"/>
                </a:lnTo>
                <a:lnTo>
                  <a:pt x="1757537" y="1850866"/>
                </a:lnTo>
                <a:lnTo>
                  <a:pt x="1718568" y="1872479"/>
                </a:lnTo>
                <a:lnTo>
                  <a:pt x="1676488" y="1888525"/>
                </a:lnTo>
                <a:lnTo>
                  <a:pt x="1631788" y="1898513"/>
                </a:lnTo>
                <a:lnTo>
                  <a:pt x="1584959" y="1901952"/>
                </a:lnTo>
                <a:lnTo>
                  <a:pt x="316991" y="1901952"/>
                </a:lnTo>
                <a:lnTo>
                  <a:pt x="270163" y="1898513"/>
                </a:lnTo>
                <a:lnTo>
                  <a:pt x="225463" y="1888525"/>
                </a:lnTo>
                <a:lnTo>
                  <a:pt x="183383" y="1872479"/>
                </a:lnTo>
                <a:lnTo>
                  <a:pt x="144414" y="1850866"/>
                </a:lnTo>
                <a:lnTo>
                  <a:pt x="109047" y="1824177"/>
                </a:lnTo>
                <a:lnTo>
                  <a:pt x="77774" y="1792904"/>
                </a:lnTo>
                <a:lnTo>
                  <a:pt x="51085" y="1757537"/>
                </a:lnTo>
                <a:lnTo>
                  <a:pt x="29472" y="1718568"/>
                </a:lnTo>
                <a:lnTo>
                  <a:pt x="13426" y="1676488"/>
                </a:lnTo>
                <a:lnTo>
                  <a:pt x="3438" y="1631788"/>
                </a:lnTo>
                <a:lnTo>
                  <a:pt x="0" y="1584960"/>
                </a:lnTo>
                <a:lnTo>
                  <a:pt x="0" y="31699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716017" y="4435729"/>
            <a:ext cx="1551940" cy="612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2345"/>
              </a:lnSpc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ts val="2345"/>
              </a:lnSpc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Refrigeration</a:t>
            </a:r>
            <a:endParaRPr sz="21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88252" y="3806952"/>
            <a:ext cx="1902460" cy="1902460"/>
          </a:xfrm>
          <a:custGeom>
            <a:avLst/>
            <a:gdLst/>
            <a:ahLst/>
            <a:cxnLst/>
            <a:rect l="l" t="t" r="r" b="b"/>
            <a:pathLst>
              <a:path w="1902459" h="1902460">
                <a:moveTo>
                  <a:pt x="1584959" y="0"/>
                </a:moveTo>
                <a:lnTo>
                  <a:pt x="316992" y="0"/>
                </a:lnTo>
                <a:lnTo>
                  <a:pt x="270163" y="3438"/>
                </a:lnTo>
                <a:lnTo>
                  <a:pt x="225463" y="13426"/>
                </a:lnTo>
                <a:lnTo>
                  <a:pt x="183383" y="29472"/>
                </a:lnTo>
                <a:lnTo>
                  <a:pt x="144414" y="51085"/>
                </a:lnTo>
                <a:lnTo>
                  <a:pt x="109047" y="77774"/>
                </a:lnTo>
                <a:lnTo>
                  <a:pt x="77774" y="109047"/>
                </a:lnTo>
                <a:lnTo>
                  <a:pt x="51085" y="144414"/>
                </a:lnTo>
                <a:lnTo>
                  <a:pt x="29472" y="183383"/>
                </a:lnTo>
                <a:lnTo>
                  <a:pt x="13426" y="225463"/>
                </a:lnTo>
                <a:lnTo>
                  <a:pt x="3438" y="270163"/>
                </a:lnTo>
                <a:lnTo>
                  <a:pt x="0" y="316992"/>
                </a:lnTo>
                <a:lnTo>
                  <a:pt x="0" y="1584960"/>
                </a:lnTo>
                <a:lnTo>
                  <a:pt x="3438" y="1631788"/>
                </a:lnTo>
                <a:lnTo>
                  <a:pt x="13426" y="1676488"/>
                </a:lnTo>
                <a:lnTo>
                  <a:pt x="29472" y="1718568"/>
                </a:lnTo>
                <a:lnTo>
                  <a:pt x="51085" y="1757537"/>
                </a:lnTo>
                <a:lnTo>
                  <a:pt x="77774" y="1792904"/>
                </a:lnTo>
                <a:lnTo>
                  <a:pt x="109047" y="1824177"/>
                </a:lnTo>
                <a:lnTo>
                  <a:pt x="144414" y="1850866"/>
                </a:lnTo>
                <a:lnTo>
                  <a:pt x="183383" y="1872479"/>
                </a:lnTo>
                <a:lnTo>
                  <a:pt x="225463" y="1888525"/>
                </a:lnTo>
                <a:lnTo>
                  <a:pt x="270163" y="1898513"/>
                </a:lnTo>
                <a:lnTo>
                  <a:pt x="316992" y="1901952"/>
                </a:lnTo>
                <a:lnTo>
                  <a:pt x="1584959" y="1901952"/>
                </a:lnTo>
                <a:lnTo>
                  <a:pt x="1631788" y="1898513"/>
                </a:lnTo>
                <a:lnTo>
                  <a:pt x="1676488" y="1888525"/>
                </a:lnTo>
                <a:lnTo>
                  <a:pt x="1718568" y="1872479"/>
                </a:lnTo>
                <a:lnTo>
                  <a:pt x="1757537" y="1850866"/>
                </a:lnTo>
                <a:lnTo>
                  <a:pt x="1792904" y="1824177"/>
                </a:lnTo>
                <a:lnTo>
                  <a:pt x="1824177" y="1792904"/>
                </a:lnTo>
                <a:lnTo>
                  <a:pt x="1850866" y="1757537"/>
                </a:lnTo>
                <a:lnTo>
                  <a:pt x="1872479" y="1718568"/>
                </a:lnTo>
                <a:lnTo>
                  <a:pt x="1888525" y="1676488"/>
                </a:lnTo>
                <a:lnTo>
                  <a:pt x="1898513" y="1631788"/>
                </a:lnTo>
                <a:lnTo>
                  <a:pt x="1901952" y="1584960"/>
                </a:lnTo>
                <a:lnTo>
                  <a:pt x="1901952" y="316992"/>
                </a:lnTo>
                <a:lnTo>
                  <a:pt x="1898513" y="270163"/>
                </a:lnTo>
                <a:lnTo>
                  <a:pt x="1888525" y="225463"/>
                </a:lnTo>
                <a:lnTo>
                  <a:pt x="1872479" y="183383"/>
                </a:lnTo>
                <a:lnTo>
                  <a:pt x="1850866" y="144414"/>
                </a:lnTo>
                <a:lnTo>
                  <a:pt x="1824177" y="109047"/>
                </a:lnTo>
                <a:lnTo>
                  <a:pt x="1792904" y="77774"/>
                </a:lnTo>
                <a:lnTo>
                  <a:pt x="1757537" y="51085"/>
                </a:lnTo>
                <a:lnTo>
                  <a:pt x="1718568" y="29472"/>
                </a:lnTo>
                <a:lnTo>
                  <a:pt x="1676488" y="13426"/>
                </a:lnTo>
                <a:lnTo>
                  <a:pt x="1631788" y="3438"/>
                </a:lnTo>
                <a:lnTo>
                  <a:pt x="1584959" y="0"/>
                </a:lnTo>
                <a:close/>
              </a:path>
            </a:pathLst>
          </a:custGeom>
          <a:solidFill>
            <a:srgbClr val="BEC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88252" y="3806952"/>
            <a:ext cx="1902460" cy="1902460"/>
          </a:xfrm>
          <a:custGeom>
            <a:avLst/>
            <a:gdLst/>
            <a:ahLst/>
            <a:cxnLst/>
            <a:rect l="l" t="t" r="r" b="b"/>
            <a:pathLst>
              <a:path w="1902459" h="1902460">
                <a:moveTo>
                  <a:pt x="0" y="316992"/>
                </a:moveTo>
                <a:lnTo>
                  <a:pt x="3438" y="270163"/>
                </a:lnTo>
                <a:lnTo>
                  <a:pt x="13426" y="225463"/>
                </a:lnTo>
                <a:lnTo>
                  <a:pt x="29472" y="183383"/>
                </a:lnTo>
                <a:lnTo>
                  <a:pt x="51085" y="144414"/>
                </a:lnTo>
                <a:lnTo>
                  <a:pt x="77774" y="109047"/>
                </a:lnTo>
                <a:lnTo>
                  <a:pt x="109047" y="77774"/>
                </a:lnTo>
                <a:lnTo>
                  <a:pt x="144414" y="51085"/>
                </a:lnTo>
                <a:lnTo>
                  <a:pt x="183383" y="29472"/>
                </a:lnTo>
                <a:lnTo>
                  <a:pt x="225463" y="13426"/>
                </a:lnTo>
                <a:lnTo>
                  <a:pt x="270163" y="3438"/>
                </a:lnTo>
                <a:lnTo>
                  <a:pt x="316992" y="0"/>
                </a:lnTo>
                <a:lnTo>
                  <a:pt x="1584959" y="0"/>
                </a:lnTo>
                <a:lnTo>
                  <a:pt x="1631788" y="3438"/>
                </a:lnTo>
                <a:lnTo>
                  <a:pt x="1676488" y="13426"/>
                </a:lnTo>
                <a:lnTo>
                  <a:pt x="1718568" y="29472"/>
                </a:lnTo>
                <a:lnTo>
                  <a:pt x="1757537" y="51085"/>
                </a:lnTo>
                <a:lnTo>
                  <a:pt x="1792904" y="77774"/>
                </a:lnTo>
                <a:lnTo>
                  <a:pt x="1824177" y="109047"/>
                </a:lnTo>
                <a:lnTo>
                  <a:pt x="1850866" y="144414"/>
                </a:lnTo>
                <a:lnTo>
                  <a:pt x="1872479" y="183383"/>
                </a:lnTo>
                <a:lnTo>
                  <a:pt x="1888525" y="225463"/>
                </a:lnTo>
                <a:lnTo>
                  <a:pt x="1898513" y="270163"/>
                </a:lnTo>
                <a:lnTo>
                  <a:pt x="1901952" y="316992"/>
                </a:lnTo>
                <a:lnTo>
                  <a:pt x="1901952" y="1584960"/>
                </a:lnTo>
                <a:lnTo>
                  <a:pt x="1898513" y="1631788"/>
                </a:lnTo>
                <a:lnTo>
                  <a:pt x="1888525" y="1676488"/>
                </a:lnTo>
                <a:lnTo>
                  <a:pt x="1872479" y="1718568"/>
                </a:lnTo>
                <a:lnTo>
                  <a:pt x="1850866" y="1757537"/>
                </a:lnTo>
                <a:lnTo>
                  <a:pt x="1824177" y="1792904"/>
                </a:lnTo>
                <a:lnTo>
                  <a:pt x="1792904" y="1824177"/>
                </a:lnTo>
                <a:lnTo>
                  <a:pt x="1757537" y="1850866"/>
                </a:lnTo>
                <a:lnTo>
                  <a:pt x="1718568" y="1872479"/>
                </a:lnTo>
                <a:lnTo>
                  <a:pt x="1676488" y="1888525"/>
                </a:lnTo>
                <a:lnTo>
                  <a:pt x="1631788" y="1898513"/>
                </a:lnTo>
                <a:lnTo>
                  <a:pt x="1584959" y="1901952"/>
                </a:lnTo>
                <a:lnTo>
                  <a:pt x="316992" y="1901952"/>
                </a:lnTo>
                <a:lnTo>
                  <a:pt x="270163" y="1898513"/>
                </a:lnTo>
                <a:lnTo>
                  <a:pt x="225463" y="1888525"/>
                </a:lnTo>
                <a:lnTo>
                  <a:pt x="183383" y="1872479"/>
                </a:lnTo>
                <a:lnTo>
                  <a:pt x="144414" y="1850866"/>
                </a:lnTo>
                <a:lnTo>
                  <a:pt x="109047" y="1824177"/>
                </a:lnTo>
                <a:lnTo>
                  <a:pt x="77774" y="1792904"/>
                </a:lnTo>
                <a:lnTo>
                  <a:pt x="51085" y="1757537"/>
                </a:lnTo>
                <a:lnTo>
                  <a:pt x="29472" y="1718568"/>
                </a:lnTo>
                <a:lnTo>
                  <a:pt x="13426" y="1676488"/>
                </a:lnTo>
                <a:lnTo>
                  <a:pt x="3438" y="1631788"/>
                </a:lnTo>
                <a:lnTo>
                  <a:pt x="0" y="1584960"/>
                </a:lnTo>
                <a:lnTo>
                  <a:pt x="0" y="31699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860793" y="4573778"/>
            <a:ext cx="1358900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Humidifiers</a:t>
            </a:r>
            <a:endParaRPr sz="21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100" y="1056132"/>
            <a:ext cx="9220200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537" y="201168"/>
            <a:ext cx="1029944" cy="386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972" y="641858"/>
            <a:ext cx="623887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72" y="824738"/>
            <a:ext cx="676998" cy="19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81000" y="3870959"/>
          <a:ext cx="8458200" cy="1666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0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6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0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8649">
                <a:tc gridSpan="3">
                  <a:txBody>
                    <a:bodyPr/>
                    <a:lstStyle/>
                    <a:p>
                      <a:pPr marL="1424940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33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Size </a:t>
                      </a:r>
                      <a:r>
                        <a:rPr sz="33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Valves </a:t>
                      </a:r>
                      <a:r>
                        <a:rPr sz="33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independently</a:t>
                      </a:r>
                      <a:r>
                        <a:rPr sz="33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for: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165735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844">
                <a:tc>
                  <a:txBody>
                    <a:bodyPr/>
                    <a:lstStyle/>
                    <a:p>
                      <a:pPr marL="46228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3100" spc="-5" dirty="0">
                          <a:latin typeface="Arial"/>
                          <a:cs typeface="Arial"/>
                        </a:rPr>
                        <a:t>Liquid</a:t>
                      </a:r>
                      <a:r>
                        <a:rPr sz="3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100" spc="-5" dirty="0">
                          <a:latin typeface="Arial"/>
                          <a:cs typeface="Arial"/>
                        </a:rPr>
                        <a:t>Line</a:t>
                      </a:r>
                      <a:endParaRPr sz="3100">
                        <a:latin typeface="Arial"/>
                        <a:cs typeface="Arial"/>
                      </a:endParaRPr>
                    </a:p>
                  </a:txBody>
                  <a:tcPr marL="0" marR="0" marT="116839" marB="0">
                    <a:solidFill>
                      <a:srgbClr val="6976ED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3100" spc="-5" dirty="0">
                          <a:latin typeface="Arial"/>
                          <a:cs typeface="Arial"/>
                        </a:rPr>
                        <a:t>Hot Gas</a:t>
                      </a:r>
                      <a:r>
                        <a:rPr sz="3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100" spc="-10" dirty="0">
                          <a:latin typeface="Arial"/>
                          <a:cs typeface="Arial"/>
                        </a:rPr>
                        <a:t>Line</a:t>
                      </a:r>
                      <a:endParaRPr sz="3100">
                        <a:latin typeface="Arial"/>
                        <a:cs typeface="Arial"/>
                      </a:endParaRPr>
                    </a:p>
                  </a:txBody>
                  <a:tcPr marL="0" marR="0" marT="116839" marB="0">
                    <a:solidFill>
                      <a:srgbClr val="FF0000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2766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3100" spc="-5" dirty="0">
                          <a:latin typeface="Arial"/>
                          <a:cs typeface="Arial"/>
                        </a:rPr>
                        <a:t>Suction</a:t>
                      </a:r>
                      <a:r>
                        <a:rPr sz="3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100" spc="-5" dirty="0">
                          <a:latin typeface="Arial"/>
                          <a:cs typeface="Arial"/>
                        </a:rPr>
                        <a:t>Line</a:t>
                      </a:r>
                      <a:endParaRPr sz="3100">
                        <a:latin typeface="Arial"/>
                        <a:cs typeface="Arial"/>
                      </a:endParaRPr>
                    </a:p>
                  </a:txBody>
                  <a:tcPr marL="0" marR="0" marT="116839" marB="0">
                    <a:solidFill>
                      <a:srgbClr val="6F2F9F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381000" y="1297305"/>
            <a:ext cx="8458200" cy="2599055"/>
          </a:xfrm>
          <a:custGeom>
            <a:avLst/>
            <a:gdLst/>
            <a:ahLst/>
            <a:cxnLst/>
            <a:rect l="l" t="t" r="r" b="b"/>
            <a:pathLst>
              <a:path w="8458200" h="2599054">
                <a:moveTo>
                  <a:pt x="4878832" y="1949196"/>
                </a:moveTo>
                <a:lnTo>
                  <a:pt x="3579367" y="1949196"/>
                </a:lnTo>
                <a:lnTo>
                  <a:pt x="4229100" y="2598928"/>
                </a:lnTo>
                <a:lnTo>
                  <a:pt x="4878832" y="1949196"/>
                </a:lnTo>
                <a:close/>
              </a:path>
              <a:path w="8458200" h="2599054">
                <a:moveTo>
                  <a:pt x="4553966" y="1688719"/>
                </a:moveTo>
                <a:lnTo>
                  <a:pt x="3904234" y="1688719"/>
                </a:lnTo>
                <a:lnTo>
                  <a:pt x="3904234" y="1949196"/>
                </a:lnTo>
                <a:lnTo>
                  <a:pt x="4553966" y="1949196"/>
                </a:lnTo>
                <a:lnTo>
                  <a:pt x="4553966" y="1688719"/>
                </a:lnTo>
                <a:close/>
              </a:path>
              <a:path w="8458200" h="2599054">
                <a:moveTo>
                  <a:pt x="8458200" y="0"/>
                </a:moveTo>
                <a:lnTo>
                  <a:pt x="0" y="0"/>
                </a:lnTo>
                <a:lnTo>
                  <a:pt x="0" y="1688719"/>
                </a:lnTo>
                <a:lnTo>
                  <a:pt x="8458200" y="1688719"/>
                </a:lnTo>
                <a:lnTo>
                  <a:pt x="8458200" y="0"/>
                </a:lnTo>
                <a:close/>
              </a:path>
            </a:pathLst>
          </a:custGeom>
          <a:solidFill>
            <a:srgbClr val="BEC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1297305"/>
            <a:ext cx="8458200" cy="2599055"/>
          </a:xfrm>
          <a:custGeom>
            <a:avLst/>
            <a:gdLst/>
            <a:ahLst/>
            <a:cxnLst/>
            <a:rect l="l" t="t" r="r" b="b"/>
            <a:pathLst>
              <a:path w="8458200" h="2599054">
                <a:moveTo>
                  <a:pt x="8458200" y="1688719"/>
                </a:moveTo>
                <a:lnTo>
                  <a:pt x="4553966" y="1688719"/>
                </a:lnTo>
                <a:lnTo>
                  <a:pt x="4553966" y="1949196"/>
                </a:lnTo>
                <a:lnTo>
                  <a:pt x="4878832" y="1949196"/>
                </a:lnTo>
                <a:lnTo>
                  <a:pt x="4229100" y="2598928"/>
                </a:lnTo>
                <a:lnTo>
                  <a:pt x="3579367" y="1949196"/>
                </a:lnTo>
                <a:lnTo>
                  <a:pt x="3904234" y="1949196"/>
                </a:lnTo>
                <a:lnTo>
                  <a:pt x="3904234" y="1688719"/>
                </a:lnTo>
                <a:lnTo>
                  <a:pt x="0" y="1688719"/>
                </a:lnTo>
                <a:lnTo>
                  <a:pt x="0" y="0"/>
                </a:lnTo>
                <a:lnTo>
                  <a:pt x="8458200" y="0"/>
                </a:lnTo>
                <a:lnTo>
                  <a:pt x="8458200" y="168871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66266" y="1788921"/>
            <a:ext cx="648652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Refrigerant Phase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Matters!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68196" y="67056"/>
            <a:ext cx="7042404" cy="973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650619" y="267589"/>
            <a:ext cx="543496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121F9F"/>
                </a:solidFill>
              </a:rPr>
              <a:t>Sizing Valves for</a:t>
            </a:r>
            <a:r>
              <a:rPr sz="3600" spc="-20" dirty="0">
                <a:solidFill>
                  <a:srgbClr val="121F9F"/>
                </a:solidFill>
              </a:rPr>
              <a:t> </a:t>
            </a:r>
            <a:r>
              <a:rPr sz="3600" spc="-5" dirty="0">
                <a:solidFill>
                  <a:srgbClr val="121F9F"/>
                </a:solidFill>
              </a:rPr>
              <a:t>HVACR</a:t>
            </a:r>
            <a:endParaRPr sz="360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100" y="1056132"/>
            <a:ext cx="9220200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537" y="201168"/>
            <a:ext cx="1029944" cy="386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972" y="641858"/>
            <a:ext cx="623887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72" y="824738"/>
            <a:ext cx="676998" cy="19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969007"/>
            <a:ext cx="9144000" cy="25267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04541" y="3752215"/>
            <a:ext cx="685800" cy="228600"/>
          </a:xfrm>
          <a:custGeom>
            <a:avLst/>
            <a:gdLst/>
            <a:ahLst/>
            <a:cxnLst/>
            <a:rect l="l" t="t" r="r" b="b"/>
            <a:pathLst>
              <a:path w="685800" h="228600">
                <a:moveTo>
                  <a:pt x="0" y="114300"/>
                </a:moveTo>
                <a:lnTo>
                  <a:pt x="26949" y="69812"/>
                </a:lnTo>
                <a:lnTo>
                  <a:pt x="100441" y="33480"/>
                </a:lnTo>
                <a:lnTo>
                  <a:pt x="151190" y="19522"/>
                </a:lnTo>
                <a:lnTo>
                  <a:pt x="209436" y="8983"/>
                </a:lnTo>
                <a:lnTo>
                  <a:pt x="273799" y="2322"/>
                </a:lnTo>
                <a:lnTo>
                  <a:pt x="342900" y="0"/>
                </a:lnTo>
                <a:lnTo>
                  <a:pt x="412000" y="2322"/>
                </a:lnTo>
                <a:lnTo>
                  <a:pt x="476363" y="8983"/>
                </a:lnTo>
                <a:lnTo>
                  <a:pt x="534609" y="19522"/>
                </a:lnTo>
                <a:lnTo>
                  <a:pt x="585358" y="33480"/>
                </a:lnTo>
                <a:lnTo>
                  <a:pt x="627232" y="50396"/>
                </a:lnTo>
                <a:lnTo>
                  <a:pt x="678832" y="91266"/>
                </a:lnTo>
                <a:lnTo>
                  <a:pt x="685799" y="114300"/>
                </a:lnTo>
                <a:lnTo>
                  <a:pt x="678832" y="137369"/>
                </a:lnTo>
                <a:lnTo>
                  <a:pt x="627232" y="178258"/>
                </a:lnTo>
                <a:lnTo>
                  <a:pt x="585358" y="195167"/>
                </a:lnTo>
                <a:lnTo>
                  <a:pt x="534609" y="209110"/>
                </a:lnTo>
                <a:lnTo>
                  <a:pt x="476363" y="219634"/>
                </a:lnTo>
                <a:lnTo>
                  <a:pt x="412000" y="226282"/>
                </a:lnTo>
                <a:lnTo>
                  <a:pt x="342900" y="228600"/>
                </a:lnTo>
                <a:lnTo>
                  <a:pt x="273799" y="226282"/>
                </a:lnTo>
                <a:lnTo>
                  <a:pt x="209436" y="219634"/>
                </a:lnTo>
                <a:lnTo>
                  <a:pt x="151190" y="209110"/>
                </a:lnTo>
                <a:lnTo>
                  <a:pt x="100441" y="195167"/>
                </a:lnTo>
                <a:lnTo>
                  <a:pt x="58567" y="178258"/>
                </a:lnTo>
                <a:lnTo>
                  <a:pt x="6967" y="137369"/>
                </a:lnTo>
                <a:lnTo>
                  <a:pt x="0" y="114300"/>
                </a:lnTo>
                <a:close/>
              </a:path>
            </a:pathLst>
          </a:custGeom>
          <a:ln w="28575">
            <a:solidFill>
              <a:srgbClr val="66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1620" y="1348994"/>
            <a:ext cx="353377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Nominal Capacity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Ratings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1140" y="5034533"/>
            <a:ext cx="7019925" cy="776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sz="1000" spc="-10" dirty="0">
                <a:latin typeface="Arial"/>
                <a:cs typeface="Arial"/>
              </a:rPr>
              <a:t>Liquid </a:t>
            </a:r>
            <a:r>
              <a:rPr sz="1000" spc="-5" dirty="0">
                <a:latin typeface="Arial"/>
                <a:cs typeface="Arial"/>
              </a:rPr>
              <a:t>Capacity based on 40°F Evaporator, 10°F superheat temperature, 100°F condenser temperature and </a:t>
            </a:r>
            <a:r>
              <a:rPr sz="1000" spc="-10" dirty="0">
                <a:latin typeface="Arial"/>
                <a:cs typeface="Arial"/>
              </a:rPr>
              <a:t>PD </a:t>
            </a:r>
            <a:r>
              <a:rPr sz="1000" spc="-5" dirty="0">
                <a:latin typeface="Arial"/>
                <a:cs typeface="Arial"/>
              </a:rPr>
              <a:t>across </a:t>
            </a:r>
            <a:r>
              <a:rPr sz="1000" spc="-10" dirty="0">
                <a:latin typeface="Arial"/>
                <a:cs typeface="Arial"/>
              </a:rPr>
              <a:t>valve:  </a:t>
            </a:r>
            <a:r>
              <a:rPr sz="1000" spc="-5" dirty="0">
                <a:latin typeface="Arial"/>
                <a:cs typeface="Arial"/>
              </a:rPr>
              <a:t>2 psi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-5" dirty="0">
                <a:latin typeface="Arial"/>
                <a:cs typeface="Arial"/>
              </a:rPr>
              <a:t>R-134a; 3 psi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-5" dirty="0">
                <a:latin typeface="Arial"/>
                <a:cs typeface="Arial"/>
              </a:rPr>
              <a:t>R-22, </a:t>
            </a:r>
            <a:r>
              <a:rPr sz="1000" spc="-10" dirty="0">
                <a:latin typeface="Arial"/>
                <a:cs typeface="Arial"/>
              </a:rPr>
              <a:t>404A, and 507; </a:t>
            </a:r>
            <a:r>
              <a:rPr sz="1000" spc="-5" dirty="0">
                <a:latin typeface="Arial"/>
                <a:cs typeface="Arial"/>
              </a:rPr>
              <a:t>5 psi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R-410A</a:t>
            </a:r>
            <a:endParaRPr sz="1000">
              <a:latin typeface="Arial"/>
              <a:cs typeface="Arial"/>
            </a:endParaRPr>
          </a:p>
          <a:p>
            <a:pPr marL="12700" marR="141605">
              <a:lnSpc>
                <a:spcPct val="125000"/>
              </a:lnSpc>
            </a:pPr>
            <a:r>
              <a:rPr sz="1000" spc="-5" dirty="0">
                <a:latin typeface="Arial"/>
                <a:cs typeface="Arial"/>
              </a:rPr>
              <a:t>Suction </a:t>
            </a:r>
            <a:r>
              <a:rPr sz="1000" spc="-10" dirty="0">
                <a:latin typeface="Arial"/>
                <a:cs typeface="Arial"/>
              </a:rPr>
              <a:t>vapor </a:t>
            </a:r>
            <a:r>
              <a:rPr sz="1000" spc="-5" dirty="0">
                <a:latin typeface="Arial"/>
                <a:cs typeface="Arial"/>
              </a:rPr>
              <a:t>capacity based on 40°F evaporator </a:t>
            </a:r>
            <a:r>
              <a:rPr sz="1000" dirty="0">
                <a:latin typeface="Arial"/>
                <a:cs typeface="Arial"/>
              </a:rPr>
              <a:t>temp. </a:t>
            </a:r>
            <a:r>
              <a:rPr sz="1000" spc="-5" dirty="0">
                <a:latin typeface="Arial"/>
                <a:cs typeface="Arial"/>
              </a:rPr>
              <a:t>+ 25°F superheat </a:t>
            </a:r>
            <a:r>
              <a:rPr sz="1000" dirty="0">
                <a:latin typeface="Arial"/>
                <a:cs typeface="Arial"/>
              </a:rPr>
              <a:t>temp., </a:t>
            </a:r>
            <a:r>
              <a:rPr sz="1000" spc="-5" dirty="0">
                <a:latin typeface="Arial"/>
                <a:cs typeface="Arial"/>
              </a:rPr>
              <a:t>100°F condenser, 1 psi </a:t>
            </a:r>
            <a:r>
              <a:rPr sz="1000" spc="-10" dirty="0">
                <a:latin typeface="Arial"/>
                <a:cs typeface="Arial"/>
              </a:rPr>
              <a:t>PD </a:t>
            </a:r>
            <a:r>
              <a:rPr sz="1000" spc="-5" dirty="0">
                <a:latin typeface="Arial"/>
                <a:cs typeface="Arial"/>
              </a:rPr>
              <a:t>across </a:t>
            </a:r>
            <a:r>
              <a:rPr sz="1000" spc="-10" dirty="0">
                <a:latin typeface="Arial"/>
                <a:cs typeface="Arial"/>
              </a:rPr>
              <a:t>valve.  </a:t>
            </a:r>
            <a:r>
              <a:rPr sz="1000" spc="-5" dirty="0">
                <a:latin typeface="Arial"/>
                <a:cs typeface="Arial"/>
              </a:rPr>
              <a:t>Hot Gas capacity based on 40°F evaporator </a:t>
            </a:r>
            <a:r>
              <a:rPr sz="1000" dirty="0">
                <a:latin typeface="Arial"/>
                <a:cs typeface="Arial"/>
              </a:rPr>
              <a:t>temp. </a:t>
            </a:r>
            <a:r>
              <a:rPr sz="1000" spc="-5" dirty="0">
                <a:latin typeface="Arial"/>
                <a:cs typeface="Arial"/>
              </a:rPr>
              <a:t>+ 25°F superheat </a:t>
            </a:r>
            <a:r>
              <a:rPr sz="1000" dirty="0">
                <a:latin typeface="Arial"/>
                <a:cs typeface="Arial"/>
              </a:rPr>
              <a:t>temp.,  </a:t>
            </a:r>
            <a:r>
              <a:rPr sz="1000" spc="-5" dirty="0">
                <a:latin typeface="Arial"/>
                <a:cs typeface="Arial"/>
              </a:rPr>
              <a:t>100°F condenser, 2 psi </a:t>
            </a:r>
            <a:r>
              <a:rPr sz="1000" spc="-10" dirty="0">
                <a:latin typeface="Arial"/>
                <a:cs typeface="Arial"/>
              </a:rPr>
              <a:t>PD </a:t>
            </a:r>
            <a:r>
              <a:rPr sz="1000" spc="-5" dirty="0">
                <a:latin typeface="Arial"/>
                <a:cs typeface="Arial"/>
              </a:rPr>
              <a:t>across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valve.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68196" y="67056"/>
            <a:ext cx="7042404" cy="9738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650619" y="267589"/>
            <a:ext cx="6550659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/>
              <a:t>Solenoid Valves – </a:t>
            </a:r>
            <a:r>
              <a:rPr sz="2800" spc="-5" dirty="0"/>
              <a:t>Capacity</a:t>
            </a:r>
            <a:r>
              <a:rPr sz="2800" spc="45" dirty="0"/>
              <a:t> </a:t>
            </a:r>
            <a:r>
              <a:rPr sz="2800" spc="-5" dirty="0"/>
              <a:t>Table</a:t>
            </a:r>
            <a:endParaRPr sz="2800"/>
          </a:p>
        </p:txBody>
      </p:sp>
      <p:sp>
        <p:nvSpPr>
          <p:cNvPr id="12" name="object 12"/>
          <p:cNvSpPr/>
          <p:nvPr/>
        </p:nvSpPr>
        <p:spPr>
          <a:xfrm>
            <a:off x="3457955" y="2752470"/>
            <a:ext cx="990600" cy="304800"/>
          </a:xfrm>
          <a:custGeom>
            <a:avLst/>
            <a:gdLst/>
            <a:ahLst/>
            <a:cxnLst/>
            <a:rect l="l" t="t" r="r" b="b"/>
            <a:pathLst>
              <a:path w="990600" h="304800">
                <a:moveTo>
                  <a:pt x="0" y="50800"/>
                </a:moveTo>
                <a:lnTo>
                  <a:pt x="3990" y="31021"/>
                </a:lnTo>
                <a:lnTo>
                  <a:pt x="14874" y="14874"/>
                </a:lnTo>
                <a:lnTo>
                  <a:pt x="31021" y="3990"/>
                </a:lnTo>
                <a:lnTo>
                  <a:pt x="50800" y="0"/>
                </a:lnTo>
                <a:lnTo>
                  <a:pt x="939800" y="0"/>
                </a:lnTo>
                <a:lnTo>
                  <a:pt x="959578" y="3990"/>
                </a:lnTo>
                <a:lnTo>
                  <a:pt x="975725" y="14874"/>
                </a:lnTo>
                <a:lnTo>
                  <a:pt x="986609" y="31021"/>
                </a:lnTo>
                <a:lnTo>
                  <a:pt x="990600" y="50800"/>
                </a:lnTo>
                <a:lnTo>
                  <a:pt x="990600" y="254000"/>
                </a:lnTo>
                <a:lnTo>
                  <a:pt x="986609" y="273778"/>
                </a:lnTo>
                <a:lnTo>
                  <a:pt x="975725" y="289925"/>
                </a:lnTo>
                <a:lnTo>
                  <a:pt x="959578" y="300809"/>
                </a:lnTo>
                <a:lnTo>
                  <a:pt x="939800" y="304800"/>
                </a:lnTo>
                <a:lnTo>
                  <a:pt x="50800" y="304800"/>
                </a:lnTo>
                <a:lnTo>
                  <a:pt x="31021" y="300809"/>
                </a:lnTo>
                <a:lnTo>
                  <a:pt x="14874" y="289925"/>
                </a:lnTo>
                <a:lnTo>
                  <a:pt x="3990" y="273778"/>
                </a:lnTo>
                <a:lnTo>
                  <a:pt x="0" y="254000"/>
                </a:lnTo>
                <a:lnTo>
                  <a:pt x="0" y="50800"/>
                </a:lnTo>
                <a:close/>
              </a:path>
            </a:pathLst>
          </a:custGeom>
          <a:ln w="50800">
            <a:solidFill>
              <a:srgbClr val="66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91479" y="2752470"/>
            <a:ext cx="990600" cy="304800"/>
          </a:xfrm>
          <a:custGeom>
            <a:avLst/>
            <a:gdLst/>
            <a:ahLst/>
            <a:cxnLst/>
            <a:rect l="l" t="t" r="r" b="b"/>
            <a:pathLst>
              <a:path w="990600" h="304800">
                <a:moveTo>
                  <a:pt x="0" y="50800"/>
                </a:moveTo>
                <a:lnTo>
                  <a:pt x="3990" y="31021"/>
                </a:lnTo>
                <a:lnTo>
                  <a:pt x="14874" y="14874"/>
                </a:lnTo>
                <a:lnTo>
                  <a:pt x="31021" y="3990"/>
                </a:lnTo>
                <a:lnTo>
                  <a:pt x="50800" y="0"/>
                </a:lnTo>
                <a:lnTo>
                  <a:pt x="939800" y="0"/>
                </a:lnTo>
                <a:lnTo>
                  <a:pt x="959578" y="3990"/>
                </a:lnTo>
                <a:lnTo>
                  <a:pt x="975725" y="14874"/>
                </a:lnTo>
                <a:lnTo>
                  <a:pt x="986609" y="31021"/>
                </a:lnTo>
                <a:lnTo>
                  <a:pt x="990600" y="50800"/>
                </a:lnTo>
                <a:lnTo>
                  <a:pt x="990600" y="254000"/>
                </a:lnTo>
                <a:lnTo>
                  <a:pt x="986609" y="273778"/>
                </a:lnTo>
                <a:lnTo>
                  <a:pt x="975725" y="289925"/>
                </a:lnTo>
                <a:lnTo>
                  <a:pt x="959578" y="300809"/>
                </a:lnTo>
                <a:lnTo>
                  <a:pt x="939800" y="304800"/>
                </a:lnTo>
                <a:lnTo>
                  <a:pt x="50800" y="304800"/>
                </a:lnTo>
                <a:lnTo>
                  <a:pt x="31021" y="300809"/>
                </a:lnTo>
                <a:lnTo>
                  <a:pt x="14874" y="289925"/>
                </a:lnTo>
                <a:lnTo>
                  <a:pt x="3990" y="273778"/>
                </a:lnTo>
                <a:lnTo>
                  <a:pt x="0" y="254000"/>
                </a:lnTo>
                <a:lnTo>
                  <a:pt x="0" y="50800"/>
                </a:lnTo>
                <a:close/>
              </a:path>
            </a:pathLst>
          </a:custGeom>
          <a:ln w="508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00" y="2752470"/>
            <a:ext cx="990600" cy="304800"/>
          </a:xfrm>
          <a:custGeom>
            <a:avLst/>
            <a:gdLst/>
            <a:ahLst/>
            <a:cxnLst/>
            <a:rect l="l" t="t" r="r" b="b"/>
            <a:pathLst>
              <a:path w="990600" h="304800">
                <a:moveTo>
                  <a:pt x="0" y="50800"/>
                </a:moveTo>
                <a:lnTo>
                  <a:pt x="3990" y="31021"/>
                </a:lnTo>
                <a:lnTo>
                  <a:pt x="14874" y="14874"/>
                </a:lnTo>
                <a:lnTo>
                  <a:pt x="31021" y="3990"/>
                </a:lnTo>
                <a:lnTo>
                  <a:pt x="50800" y="0"/>
                </a:lnTo>
                <a:lnTo>
                  <a:pt x="939800" y="0"/>
                </a:lnTo>
                <a:lnTo>
                  <a:pt x="959578" y="3990"/>
                </a:lnTo>
                <a:lnTo>
                  <a:pt x="975725" y="14874"/>
                </a:lnTo>
                <a:lnTo>
                  <a:pt x="986609" y="31021"/>
                </a:lnTo>
                <a:lnTo>
                  <a:pt x="990600" y="50800"/>
                </a:lnTo>
                <a:lnTo>
                  <a:pt x="990600" y="254000"/>
                </a:lnTo>
                <a:lnTo>
                  <a:pt x="986609" y="273778"/>
                </a:lnTo>
                <a:lnTo>
                  <a:pt x="975725" y="289925"/>
                </a:lnTo>
                <a:lnTo>
                  <a:pt x="959578" y="300809"/>
                </a:lnTo>
                <a:lnTo>
                  <a:pt x="939800" y="304800"/>
                </a:lnTo>
                <a:lnTo>
                  <a:pt x="50800" y="304800"/>
                </a:lnTo>
                <a:lnTo>
                  <a:pt x="31021" y="300809"/>
                </a:lnTo>
                <a:lnTo>
                  <a:pt x="14874" y="289925"/>
                </a:lnTo>
                <a:lnTo>
                  <a:pt x="3990" y="273778"/>
                </a:lnTo>
                <a:lnTo>
                  <a:pt x="0" y="254000"/>
                </a:lnTo>
                <a:lnTo>
                  <a:pt x="0" y="50800"/>
                </a:lnTo>
                <a:close/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76800" y="3752215"/>
            <a:ext cx="685800" cy="228600"/>
          </a:xfrm>
          <a:custGeom>
            <a:avLst/>
            <a:gdLst/>
            <a:ahLst/>
            <a:cxnLst/>
            <a:rect l="l" t="t" r="r" b="b"/>
            <a:pathLst>
              <a:path w="685800" h="228600">
                <a:moveTo>
                  <a:pt x="0" y="114300"/>
                </a:moveTo>
                <a:lnTo>
                  <a:pt x="26949" y="69812"/>
                </a:lnTo>
                <a:lnTo>
                  <a:pt x="100441" y="33480"/>
                </a:lnTo>
                <a:lnTo>
                  <a:pt x="151190" y="19522"/>
                </a:lnTo>
                <a:lnTo>
                  <a:pt x="209436" y="8983"/>
                </a:lnTo>
                <a:lnTo>
                  <a:pt x="273799" y="2322"/>
                </a:lnTo>
                <a:lnTo>
                  <a:pt x="342900" y="0"/>
                </a:lnTo>
                <a:lnTo>
                  <a:pt x="412000" y="2322"/>
                </a:lnTo>
                <a:lnTo>
                  <a:pt x="476363" y="8983"/>
                </a:lnTo>
                <a:lnTo>
                  <a:pt x="534609" y="19522"/>
                </a:lnTo>
                <a:lnTo>
                  <a:pt x="585358" y="33480"/>
                </a:lnTo>
                <a:lnTo>
                  <a:pt x="627232" y="50396"/>
                </a:lnTo>
                <a:lnTo>
                  <a:pt x="678832" y="91266"/>
                </a:lnTo>
                <a:lnTo>
                  <a:pt x="685800" y="114300"/>
                </a:lnTo>
                <a:lnTo>
                  <a:pt x="678832" y="137369"/>
                </a:lnTo>
                <a:lnTo>
                  <a:pt x="627232" y="178258"/>
                </a:lnTo>
                <a:lnTo>
                  <a:pt x="585358" y="195167"/>
                </a:lnTo>
                <a:lnTo>
                  <a:pt x="534609" y="209110"/>
                </a:lnTo>
                <a:lnTo>
                  <a:pt x="476363" y="219634"/>
                </a:lnTo>
                <a:lnTo>
                  <a:pt x="412000" y="226282"/>
                </a:lnTo>
                <a:lnTo>
                  <a:pt x="342900" y="228600"/>
                </a:lnTo>
                <a:lnTo>
                  <a:pt x="273799" y="226282"/>
                </a:lnTo>
                <a:lnTo>
                  <a:pt x="209436" y="219634"/>
                </a:lnTo>
                <a:lnTo>
                  <a:pt x="151190" y="209110"/>
                </a:lnTo>
                <a:lnTo>
                  <a:pt x="100441" y="195167"/>
                </a:lnTo>
                <a:lnTo>
                  <a:pt x="58567" y="178258"/>
                </a:lnTo>
                <a:lnTo>
                  <a:pt x="6967" y="137369"/>
                </a:lnTo>
                <a:lnTo>
                  <a:pt x="0" y="114300"/>
                </a:lnTo>
                <a:close/>
              </a:path>
            </a:pathLst>
          </a:custGeom>
          <a:ln w="285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34200" y="3752215"/>
            <a:ext cx="685800" cy="228600"/>
          </a:xfrm>
          <a:custGeom>
            <a:avLst/>
            <a:gdLst/>
            <a:ahLst/>
            <a:cxnLst/>
            <a:rect l="l" t="t" r="r" b="b"/>
            <a:pathLst>
              <a:path w="685800" h="228600">
                <a:moveTo>
                  <a:pt x="0" y="114300"/>
                </a:moveTo>
                <a:lnTo>
                  <a:pt x="26949" y="69812"/>
                </a:lnTo>
                <a:lnTo>
                  <a:pt x="100441" y="33480"/>
                </a:lnTo>
                <a:lnTo>
                  <a:pt x="151190" y="19522"/>
                </a:lnTo>
                <a:lnTo>
                  <a:pt x="209436" y="8983"/>
                </a:lnTo>
                <a:lnTo>
                  <a:pt x="273799" y="2322"/>
                </a:lnTo>
                <a:lnTo>
                  <a:pt x="342900" y="0"/>
                </a:lnTo>
                <a:lnTo>
                  <a:pt x="412000" y="2322"/>
                </a:lnTo>
                <a:lnTo>
                  <a:pt x="476363" y="8983"/>
                </a:lnTo>
                <a:lnTo>
                  <a:pt x="534609" y="19522"/>
                </a:lnTo>
                <a:lnTo>
                  <a:pt x="585358" y="33480"/>
                </a:lnTo>
                <a:lnTo>
                  <a:pt x="627232" y="50396"/>
                </a:lnTo>
                <a:lnTo>
                  <a:pt x="678832" y="91266"/>
                </a:lnTo>
                <a:lnTo>
                  <a:pt x="685800" y="114300"/>
                </a:lnTo>
                <a:lnTo>
                  <a:pt x="678832" y="137369"/>
                </a:lnTo>
                <a:lnTo>
                  <a:pt x="627232" y="178258"/>
                </a:lnTo>
                <a:lnTo>
                  <a:pt x="585358" y="195167"/>
                </a:lnTo>
                <a:lnTo>
                  <a:pt x="534609" y="209110"/>
                </a:lnTo>
                <a:lnTo>
                  <a:pt x="476363" y="219634"/>
                </a:lnTo>
                <a:lnTo>
                  <a:pt x="412000" y="226282"/>
                </a:lnTo>
                <a:lnTo>
                  <a:pt x="342900" y="228600"/>
                </a:lnTo>
                <a:lnTo>
                  <a:pt x="273799" y="226282"/>
                </a:lnTo>
                <a:lnTo>
                  <a:pt x="209436" y="219634"/>
                </a:lnTo>
                <a:lnTo>
                  <a:pt x="151190" y="209110"/>
                </a:lnTo>
                <a:lnTo>
                  <a:pt x="100441" y="195167"/>
                </a:lnTo>
                <a:lnTo>
                  <a:pt x="58567" y="178258"/>
                </a:lnTo>
                <a:lnTo>
                  <a:pt x="6967" y="137369"/>
                </a:lnTo>
                <a:lnTo>
                  <a:pt x="0" y="114300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0116" y="129539"/>
            <a:ext cx="7453883" cy="972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2792" y="360426"/>
            <a:ext cx="7294245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/>
              <a:t>HVACR Solenoid </a:t>
            </a:r>
            <a:r>
              <a:rPr sz="3200" spc="-5" dirty="0"/>
              <a:t>Valve</a:t>
            </a:r>
            <a:r>
              <a:rPr sz="3200" spc="-60" dirty="0"/>
              <a:t> </a:t>
            </a:r>
            <a:r>
              <a:rPr sz="3200" spc="-5" dirty="0"/>
              <a:t>Nomenclature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846326" y="2171763"/>
            <a:ext cx="987425" cy="659130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1275" rIns="0" bIns="0" rtlCol="0">
            <a:spAutoFit/>
          </a:bodyPr>
          <a:lstStyle/>
          <a:p>
            <a:pPr marL="156210" marR="48895" indent="-93345">
              <a:lnSpc>
                <a:spcPct val="100000"/>
              </a:lnSpc>
              <a:spcBef>
                <a:spcPts val="325"/>
              </a:spcBef>
            </a:pPr>
            <a:r>
              <a:rPr sz="1600" b="1" spc="-5" dirty="0">
                <a:latin typeface="Arial"/>
                <a:cs typeface="Arial"/>
              </a:rPr>
              <a:t>Normally  Closed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46326" y="2897251"/>
            <a:ext cx="987425" cy="335152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215"/>
              </a:spcBef>
            </a:pPr>
            <a:r>
              <a:rPr sz="1800" spc="-10" dirty="0">
                <a:latin typeface="Arial"/>
                <a:cs typeface="Arial"/>
              </a:rPr>
              <a:t>16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215"/>
              </a:spcBef>
            </a:pPr>
            <a:r>
              <a:rPr sz="1800" spc="-10" dirty="0">
                <a:latin typeface="Arial"/>
                <a:cs typeface="Arial"/>
              </a:rPr>
              <a:t>22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215"/>
              </a:spcBef>
            </a:pPr>
            <a:r>
              <a:rPr sz="1800" spc="-10" dirty="0">
                <a:latin typeface="Arial"/>
                <a:cs typeface="Arial"/>
              </a:rPr>
              <a:t>26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215"/>
              </a:spcBef>
            </a:pPr>
            <a:r>
              <a:rPr sz="1800" spc="-10" dirty="0">
                <a:latin typeface="Arial"/>
                <a:cs typeface="Arial"/>
              </a:rPr>
              <a:t>32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210"/>
              </a:spcBef>
            </a:pPr>
            <a:r>
              <a:rPr sz="1800" spc="-10" dirty="0">
                <a:latin typeface="Arial"/>
                <a:cs typeface="Arial"/>
              </a:rPr>
              <a:t>36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210"/>
              </a:spcBef>
            </a:pPr>
            <a:r>
              <a:rPr sz="1800" spc="-10" dirty="0">
                <a:latin typeface="Arial"/>
                <a:cs typeface="Arial"/>
              </a:rPr>
              <a:t>38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210"/>
              </a:spcBef>
            </a:pPr>
            <a:r>
              <a:rPr sz="1800" spc="-10" dirty="0">
                <a:latin typeface="Arial"/>
                <a:cs typeface="Arial"/>
              </a:rPr>
              <a:t>42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215"/>
              </a:spcBef>
            </a:pPr>
            <a:r>
              <a:rPr sz="1800" spc="-10" dirty="0">
                <a:latin typeface="Arial"/>
                <a:cs typeface="Arial"/>
              </a:rPr>
              <a:t>46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215"/>
              </a:spcBef>
            </a:pPr>
            <a:r>
              <a:rPr sz="1800" spc="-10" dirty="0">
                <a:latin typeface="Arial"/>
                <a:cs typeface="Arial"/>
              </a:rPr>
              <a:t>52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215"/>
              </a:spcBef>
            </a:pPr>
            <a:r>
              <a:rPr sz="1800" spc="-10" dirty="0">
                <a:latin typeface="Arial"/>
                <a:cs typeface="Arial"/>
              </a:rPr>
              <a:t>56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43151" y="1324038"/>
            <a:ext cx="2057400" cy="776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59227" y="1553209"/>
            <a:ext cx="829944" cy="32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Fa</a:t>
            </a:r>
            <a:r>
              <a:rPr sz="2000" b="1" spc="-5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-15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13126" y="2174938"/>
            <a:ext cx="987425" cy="659130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40640" rIns="0" bIns="0" rtlCol="0">
            <a:spAutoFit/>
          </a:bodyPr>
          <a:lstStyle/>
          <a:p>
            <a:pPr marL="235585" marR="48895" indent="-172720">
              <a:lnSpc>
                <a:spcPct val="100000"/>
              </a:lnSpc>
              <a:spcBef>
                <a:spcPts val="320"/>
              </a:spcBef>
            </a:pPr>
            <a:r>
              <a:rPr sz="1600" b="1" spc="-5" dirty="0">
                <a:latin typeface="Arial"/>
                <a:cs typeface="Arial"/>
              </a:rPr>
              <a:t>Normally  Open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14650" y="2897251"/>
            <a:ext cx="987425" cy="335152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marL="363220" marR="353695" indent="-635" algn="ctr">
              <a:lnSpc>
                <a:spcPct val="110000"/>
              </a:lnSpc>
            </a:pPr>
            <a:r>
              <a:rPr sz="1800" dirty="0">
                <a:latin typeface="Arial"/>
                <a:cs typeface="Arial"/>
              </a:rPr>
              <a:t>-  </a:t>
            </a:r>
            <a:r>
              <a:rPr sz="1800" spc="-10" dirty="0">
                <a:latin typeface="Arial"/>
                <a:cs typeface="Arial"/>
              </a:rPr>
              <a:t>27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219"/>
              </a:spcBef>
            </a:pPr>
            <a:r>
              <a:rPr sz="1800" spc="-10" dirty="0">
                <a:latin typeface="Arial"/>
                <a:cs typeface="Arial"/>
              </a:rPr>
              <a:t>33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215"/>
              </a:spcBef>
            </a:pPr>
            <a:r>
              <a:rPr sz="1800" spc="-10" dirty="0">
                <a:latin typeface="Arial"/>
                <a:cs typeface="Arial"/>
              </a:rPr>
              <a:t>37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215"/>
              </a:spcBef>
            </a:pPr>
            <a:r>
              <a:rPr sz="1800" spc="-10" dirty="0">
                <a:latin typeface="Arial"/>
                <a:cs typeface="Arial"/>
              </a:rPr>
              <a:t>39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215"/>
              </a:spcBef>
            </a:pPr>
            <a:r>
              <a:rPr sz="1800" spc="-10" dirty="0">
                <a:latin typeface="Arial"/>
                <a:cs typeface="Arial"/>
              </a:rPr>
              <a:t>43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215"/>
              </a:spcBef>
            </a:pPr>
            <a:r>
              <a:rPr sz="1800" spc="-10" dirty="0">
                <a:latin typeface="Arial"/>
                <a:cs typeface="Arial"/>
              </a:rPr>
              <a:t>47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215"/>
              </a:spcBef>
            </a:pPr>
            <a:r>
              <a:rPr sz="1800" spc="-10" dirty="0">
                <a:latin typeface="Arial"/>
                <a:cs typeface="Arial"/>
              </a:rPr>
              <a:t>53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215"/>
              </a:spcBef>
            </a:pPr>
            <a:r>
              <a:rPr sz="1800" spc="-10" dirty="0">
                <a:latin typeface="Arial"/>
                <a:cs typeface="Arial"/>
              </a:rPr>
              <a:t>57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3987" y="2895600"/>
            <a:ext cx="1600200" cy="24384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1889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ts val="1889"/>
              </a:lnSpc>
            </a:pPr>
            <a:r>
              <a:rPr sz="1800" spc="-5" dirty="0">
                <a:latin typeface="Arial"/>
                <a:cs typeface="Arial"/>
              </a:rPr>
              <a:t>Refrigeration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2400" y="1323975"/>
            <a:ext cx="1600200" cy="1495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4202" y="1912873"/>
            <a:ext cx="597535" cy="32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0" dirty="0">
                <a:latin typeface="Arial"/>
                <a:cs typeface="Arial"/>
              </a:rPr>
              <a:t>T</a:t>
            </a:r>
            <a:r>
              <a:rPr sz="2000" b="1" spc="-40" dirty="0">
                <a:latin typeface="Arial"/>
                <a:cs typeface="Arial"/>
              </a:rPr>
              <a:t>y</a:t>
            </a:r>
            <a:r>
              <a:rPr sz="2000" b="1" dirty="0">
                <a:latin typeface="Arial"/>
                <a:cs typeface="Arial"/>
              </a:rPr>
              <a:t>pe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03675" y="2897251"/>
            <a:ext cx="1600200" cy="24371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73990" indent="-6413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Size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Conn.</a:t>
            </a:r>
            <a:endParaRPr sz="1800">
              <a:latin typeface="Arial"/>
              <a:cs typeface="Arial"/>
            </a:endParaRPr>
          </a:p>
          <a:p>
            <a:pPr marL="109855" marR="151765" indent="63500">
              <a:lnSpc>
                <a:spcPct val="110000"/>
              </a:lnSpc>
            </a:pPr>
            <a:r>
              <a:rPr sz="1800" spc="-5" dirty="0">
                <a:latin typeface="Arial"/>
                <a:cs typeface="Arial"/>
              </a:rPr>
              <a:t>measured in  1/8</a:t>
            </a:r>
            <a:r>
              <a:rPr sz="1800" spc="-7" baseline="25462" dirty="0">
                <a:latin typeface="Arial"/>
                <a:cs typeface="Arial"/>
              </a:rPr>
              <a:t>th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inch  </a:t>
            </a:r>
            <a:r>
              <a:rPr sz="1800" b="1" dirty="0">
                <a:latin typeface="Arial"/>
                <a:cs typeface="Arial"/>
              </a:rPr>
              <a:t>E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Ext End  </a:t>
            </a:r>
            <a:r>
              <a:rPr sz="1800" b="1" dirty="0">
                <a:latin typeface="Arial"/>
                <a:cs typeface="Arial"/>
              </a:rPr>
              <a:t>F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Flare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05326" y="1323975"/>
            <a:ext cx="1600200" cy="1495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092955" y="1912873"/>
            <a:ext cx="1426845" cy="32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Connection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30875" y="2897251"/>
            <a:ext cx="1600200" cy="24371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Size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Port</a:t>
            </a:r>
            <a:endParaRPr sz="1800">
              <a:latin typeface="Arial"/>
              <a:cs typeface="Arial"/>
            </a:endParaRPr>
          </a:p>
          <a:p>
            <a:pPr marL="135255" marR="124460" indent="63500">
              <a:lnSpc>
                <a:spcPct val="110000"/>
              </a:lnSpc>
            </a:pPr>
            <a:r>
              <a:rPr sz="1800" spc="-5" dirty="0">
                <a:latin typeface="Arial"/>
                <a:cs typeface="Arial"/>
              </a:rPr>
              <a:t>measured in  1/32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inch  Example:</a:t>
            </a:r>
            <a:endParaRPr sz="1800">
              <a:latin typeface="Arial"/>
              <a:cs typeface="Arial"/>
            </a:endParaRPr>
          </a:p>
          <a:p>
            <a:pPr marL="135255">
              <a:lnSpc>
                <a:spcPct val="100000"/>
              </a:lnSpc>
              <a:spcBef>
                <a:spcPts val="219"/>
              </a:spcBef>
            </a:pPr>
            <a:r>
              <a:rPr sz="1800" b="1" dirty="0">
                <a:latin typeface="Arial"/>
                <a:cs typeface="Arial"/>
              </a:rPr>
              <a:t>2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.075”</a:t>
            </a:r>
            <a:endParaRPr sz="1800">
              <a:latin typeface="Arial"/>
              <a:cs typeface="Arial"/>
            </a:endParaRPr>
          </a:p>
          <a:p>
            <a:pPr marL="135255">
              <a:lnSpc>
                <a:spcPct val="100000"/>
              </a:lnSpc>
              <a:spcBef>
                <a:spcPts val="215"/>
              </a:spcBef>
            </a:pPr>
            <a:r>
              <a:rPr sz="1800" b="1" spc="-5" dirty="0">
                <a:latin typeface="Arial"/>
                <a:cs typeface="Arial"/>
              </a:rPr>
              <a:t>3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.101”</a:t>
            </a:r>
            <a:endParaRPr sz="1800">
              <a:latin typeface="Arial"/>
              <a:cs typeface="Arial"/>
            </a:endParaRPr>
          </a:p>
          <a:p>
            <a:pPr marL="135255">
              <a:lnSpc>
                <a:spcPct val="100000"/>
              </a:lnSpc>
              <a:spcBef>
                <a:spcPts val="215"/>
              </a:spcBef>
            </a:pPr>
            <a:r>
              <a:rPr sz="1800" b="1" spc="-5" dirty="0">
                <a:latin typeface="Arial"/>
                <a:cs typeface="Arial"/>
              </a:rPr>
              <a:t>6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3/16”</a:t>
            </a:r>
            <a:endParaRPr sz="1800">
              <a:latin typeface="Arial"/>
              <a:cs typeface="Arial"/>
            </a:endParaRPr>
          </a:p>
          <a:p>
            <a:pPr marL="135255">
              <a:lnSpc>
                <a:spcPct val="100000"/>
              </a:lnSpc>
              <a:spcBef>
                <a:spcPts val="215"/>
              </a:spcBef>
            </a:pPr>
            <a:r>
              <a:rPr sz="1800" b="1" spc="-5" dirty="0">
                <a:latin typeface="Arial"/>
                <a:cs typeface="Arial"/>
              </a:rPr>
              <a:t>9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9/32”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29351" y="1323975"/>
            <a:ext cx="1600200" cy="1495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974207" y="1912873"/>
            <a:ext cx="1112520" cy="32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Port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Size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31151" y="2897251"/>
            <a:ext cx="1600200" cy="24371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434326" y="1323975"/>
            <a:ext cx="1600200" cy="1495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706994" y="1607692"/>
            <a:ext cx="1057910" cy="930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Optional  Manual  Stem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  <p:sp>
        <p:nvSpPr>
          <p:cNvPr id="22" name="object 22"/>
          <p:cNvSpPr txBox="1"/>
          <p:nvPr/>
        </p:nvSpPr>
        <p:spPr>
          <a:xfrm>
            <a:off x="4191000" y="5486400"/>
            <a:ext cx="4419600" cy="10668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82550" rIns="0" bIns="0" rtlCol="0">
            <a:spAutoFit/>
          </a:bodyPr>
          <a:lstStyle/>
          <a:p>
            <a:pPr marL="269875" marR="113030">
              <a:lnSpc>
                <a:spcPct val="100000"/>
              </a:lnSpc>
              <a:spcBef>
                <a:spcPts val="650"/>
              </a:spcBef>
            </a:pPr>
            <a:r>
              <a:rPr sz="1400" b="1" dirty="0">
                <a:latin typeface="Arial"/>
                <a:cs typeface="Arial"/>
              </a:rPr>
              <a:t>Example: </a:t>
            </a:r>
            <a:r>
              <a:rPr sz="1400" spc="-80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order a </a:t>
            </a:r>
            <a:r>
              <a:rPr sz="1400" spc="-5" dirty="0">
                <a:latin typeface="Arial"/>
                <a:cs typeface="Arial"/>
              </a:rPr>
              <a:t>2-way </a:t>
            </a:r>
            <a:r>
              <a:rPr sz="1400" dirty="0">
                <a:latin typeface="Arial"/>
                <a:cs typeface="Arial"/>
              </a:rPr>
              <a:t>normally closed </a:t>
            </a:r>
            <a:r>
              <a:rPr sz="1400" spc="-5" dirty="0">
                <a:latin typeface="Arial"/>
                <a:cs typeface="Arial"/>
              </a:rPr>
              <a:t>valve,  </a:t>
            </a:r>
            <a:r>
              <a:rPr sz="1400" dirty="0">
                <a:latin typeface="Arial"/>
                <a:cs typeface="Arial"/>
              </a:rPr>
              <a:t>1/2 </a:t>
            </a:r>
            <a:r>
              <a:rPr sz="1400" spc="-5" dirty="0">
                <a:latin typeface="Arial"/>
                <a:cs typeface="Arial"/>
              </a:rPr>
              <a:t>ODF </a:t>
            </a:r>
            <a:r>
              <a:rPr sz="1400" dirty="0">
                <a:latin typeface="Arial"/>
                <a:cs typeface="Arial"/>
              </a:rPr>
              <a:t>connection, manual </a:t>
            </a:r>
            <a:r>
              <a:rPr sz="1400" spc="-5" dirty="0">
                <a:latin typeface="Arial"/>
                <a:cs typeface="Arial"/>
              </a:rPr>
              <a:t>bypass </a:t>
            </a:r>
            <a:r>
              <a:rPr sz="1400" dirty="0">
                <a:latin typeface="Arial"/>
                <a:cs typeface="Arial"/>
              </a:rPr>
              <a:t>option, </a:t>
            </a:r>
            <a:r>
              <a:rPr sz="1400" spc="-5" dirty="0">
                <a:latin typeface="Arial"/>
                <a:cs typeface="Arial"/>
              </a:rPr>
              <a:t>R22,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5  ton liquid line rating, reference </a:t>
            </a:r>
            <a:r>
              <a:rPr sz="1400" spc="-5" dirty="0">
                <a:latin typeface="Arial"/>
                <a:cs typeface="Arial"/>
              </a:rPr>
              <a:t>R22 </a:t>
            </a:r>
            <a:r>
              <a:rPr sz="1400" spc="-10" dirty="0">
                <a:latin typeface="Arial"/>
                <a:cs typeface="Arial"/>
              </a:rPr>
              <a:t>valve </a:t>
            </a:r>
            <a:r>
              <a:rPr sz="1400" dirty="0">
                <a:latin typeface="Arial"/>
                <a:cs typeface="Arial"/>
              </a:rPr>
              <a:t>catalog  page. Select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R26E64M.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100" y="1056132"/>
            <a:ext cx="9220200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537" y="201168"/>
            <a:ext cx="1029944" cy="386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972" y="641858"/>
            <a:ext cx="623887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72" y="824738"/>
            <a:ext cx="676998" cy="19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8196" y="67056"/>
            <a:ext cx="7042404" cy="973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50619" y="298577"/>
            <a:ext cx="6723380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/>
              <a:t>Electrical Nomenclature </a:t>
            </a:r>
            <a:r>
              <a:rPr sz="3200" dirty="0"/>
              <a:t>– </a:t>
            </a:r>
            <a:r>
              <a:rPr sz="2800" spc="-5" dirty="0"/>
              <a:t>R12 -</a:t>
            </a:r>
            <a:r>
              <a:rPr sz="2800" dirty="0"/>
              <a:t> </a:t>
            </a:r>
            <a:r>
              <a:rPr sz="2800" spc="-5" dirty="0"/>
              <a:t>R57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123825" y="3352800"/>
            <a:ext cx="2895600" cy="1600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1010919" marR="1003300">
              <a:lnSpc>
                <a:spcPct val="100000"/>
              </a:lnSpc>
              <a:spcBef>
                <a:spcPts val="640"/>
              </a:spcBef>
            </a:pPr>
            <a:r>
              <a:rPr sz="1800" b="1" spc="-5" dirty="0">
                <a:latin typeface="Arial"/>
                <a:cs typeface="Arial"/>
              </a:rPr>
              <a:t>PKC-1  OPK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-</a:t>
            </a:r>
            <a:r>
              <a:rPr sz="1800" b="1" spc="-5" dirty="0">
                <a:latin typeface="Arial"/>
                <a:cs typeface="Arial"/>
              </a:rPr>
              <a:t>1  PKC-2  OPK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-</a:t>
            </a:r>
            <a:r>
              <a:rPr sz="1800" b="1" spc="-5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3825" y="2057400"/>
            <a:ext cx="2895600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98931" y="2508122"/>
            <a:ext cx="1145540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Coil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spc="-45" dirty="0">
                <a:latin typeface="Arial"/>
                <a:cs typeface="Arial"/>
              </a:rPr>
              <a:t>Type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89551" y="3352800"/>
            <a:ext cx="1417955" cy="1600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J</a:t>
            </a:r>
            <a:endParaRPr sz="1800">
              <a:latin typeface="Arial"/>
              <a:cs typeface="Arial"/>
            </a:endParaRPr>
          </a:p>
          <a:p>
            <a:pPr marL="640715" marR="631825" algn="just">
              <a:lnSpc>
                <a:spcPct val="103400"/>
              </a:lnSpc>
              <a:spcBef>
                <a:spcPts val="140"/>
              </a:spcBef>
            </a:pPr>
            <a:r>
              <a:rPr sz="1800" b="1" spc="-5" dirty="0">
                <a:latin typeface="Arial"/>
                <a:cs typeface="Arial"/>
              </a:rPr>
              <a:t>J  J  J  J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91075" y="2057400"/>
            <a:ext cx="1417701" cy="1219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72609" y="2508122"/>
            <a:ext cx="125539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Enc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osure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70625" y="3352800"/>
            <a:ext cx="1417955" cy="1600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625475" marR="608965" algn="just">
              <a:lnSpc>
                <a:spcPct val="100000"/>
              </a:lnSpc>
              <a:spcBef>
                <a:spcPts val="640"/>
              </a:spcBef>
            </a:pPr>
            <a:r>
              <a:rPr sz="1800" b="1" spc="-5" dirty="0">
                <a:latin typeface="Arial"/>
                <a:cs typeface="Arial"/>
              </a:rPr>
              <a:t>A  A  A  A  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69101" y="2057400"/>
            <a:ext cx="1417574" cy="1216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366128" y="2354198"/>
            <a:ext cx="1226820" cy="625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6390" marR="5080" indent="-314325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Insu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ation  </a:t>
            </a:r>
            <a:r>
              <a:rPr sz="2000" b="1" spc="-45" dirty="0">
                <a:latin typeface="Arial"/>
                <a:cs typeface="Arial"/>
              </a:rPr>
              <a:t>Type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7000" y="1219263"/>
            <a:ext cx="8921750" cy="7762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366264" y="1448308"/>
            <a:ext cx="444182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Electrical Enclosures – R42 thru</a:t>
            </a:r>
            <a:r>
              <a:rPr sz="2000" b="1" spc="-1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R57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1187" y="5483225"/>
            <a:ext cx="7997825" cy="9607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marL="269240" marR="1949450">
              <a:lnSpc>
                <a:spcPct val="100000"/>
              </a:lnSpc>
              <a:spcBef>
                <a:spcPts val="645"/>
              </a:spcBef>
            </a:pPr>
            <a:r>
              <a:rPr sz="1800" b="1" spc="-5" dirty="0">
                <a:latin typeface="Arial"/>
                <a:cs typeface="Arial"/>
              </a:rPr>
              <a:t>Example: </a:t>
            </a:r>
            <a:r>
              <a:rPr sz="1800" spc="-95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order a junction box coil assembly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R52 </a:t>
            </a:r>
            <a:r>
              <a:rPr sz="1800" dirty="0">
                <a:latin typeface="Arial"/>
                <a:cs typeface="Arial"/>
              </a:rPr>
              <a:t>,  </a:t>
            </a:r>
            <a:r>
              <a:rPr sz="1800" spc="-5" dirty="0">
                <a:latin typeface="Arial"/>
                <a:cs typeface="Arial"/>
              </a:rPr>
              <a:t>Select </a:t>
            </a:r>
            <a:r>
              <a:rPr sz="1800" b="1" spc="-5" dirty="0">
                <a:latin typeface="Arial"/>
                <a:cs typeface="Arial"/>
              </a:rPr>
              <a:t>PKC-1 208-240/50-60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JAN</a:t>
            </a:r>
            <a:endParaRPr sz="1800">
              <a:latin typeface="Arial"/>
              <a:cs typeface="Arial"/>
            </a:endParaRPr>
          </a:p>
          <a:p>
            <a:pPr marL="26924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Order separate or </a:t>
            </a:r>
            <a:r>
              <a:rPr sz="1800" spc="-10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valve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b="1" spc="-10" dirty="0">
                <a:latin typeface="Arial"/>
                <a:cs typeface="Arial"/>
              </a:rPr>
              <a:t>R52E359 </a:t>
            </a:r>
            <a:r>
              <a:rPr sz="1800" b="1" dirty="0">
                <a:latin typeface="Arial"/>
                <a:cs typeface="Arial"/>
              </a:rPr>
              <a:t>+ </a:t>
            </a:r>
            <a:r>
              <a:rPr sz="1800" b="1" spc="-10" dirty="0">
                <a:latin typeface="Arial"/>
                <a:cs typeface="Arial"/>
              </a:rPr>
              <a:t>208-240/50-60</a:t>
            </a:r>
            <a:r>
              <a:rPr sz="1800" b="1" spc="18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JAN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86100" y="3352800"/>
            <a:ext cx="1644650" cy="1600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24/50-60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215"/>
              </a:spcBef>
            </a:pPr>
            <a:r>
              <a:rPr sz="1800" spc="-5" dirty="0">
                <a:latin typeface="Arial"/>
                <a:cs typeface="Arial"/>
              </a:rPr>
              <a:t>120/50-60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sz="1800" spc="-5" dirty="0">
                <a:latin typeface="Arial"/>
                <a:cs typeface="Arial"/>
              </a:rPr>
              <a:t>120-240/50-60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sz="1800" spc="-5" dirty="0">
                <a:latin typeface="Arial"/>
                <a:cs typeface="Arial"/>
              </a:rPr>
              <a:t>208-240/50-60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210"/>
              </a:spcBef>
            </a:pPr>
            <a:r>
              <a:rPr sz="1800" spc="-5" dirty="0">
                <a:latin typeface="Arial"/>
                <a:cs typeface="Arial"/>
              </a:rPr>
              <a:t>24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VDC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86100" y="2057400"/>
            <a:ext cx="1644650" cy="1219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445002" y="2508122"/>
            <a:ext cx="926465" cy="32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0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oltage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40650" y="3352800"/>
            <a:ext cx="1295400" cy="1600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640"/>
              </a:spcBef>
            </a:pPr>
            <a:r>
              <a:rPr sz="1800" b="1" dirty="0">
                <a:latin typeface="Arial"/>
                <a:cs typeface="Arial"/>
              </a:rPr>
              <a:t>Q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(Orange)</a:t>
            </a:r>
            <a:endParaRPr sz="1800">
              <a:latin typeface="Arial"/>
              <a:cs typeface="Arial"/>
            </a:endParaRPr>
          </a:p>
          <a:p>
            <a:pPr marL="66040" marR="27305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M </a:t>
            </a:r>
            <a:r>
              <a:rPr sz="1800" spc="-5" dirty="0">
                <a:latin typeface="Arial"/>
                <a:cs typeface="Arial"/>
              </a:rPr>
              <a:t>(Blue)  </a:t>
            </a:r>
            <a:r>
              <a:rPr sz="1800" b="1" spc="-5" dirty="0">
                <a:latin typeface="Arial"/>
                <a:cs typeface="Arial"/>
              </a:rPr>
              <a:t>N </a:t>
            </a:r>
            <a:r>
              <a:rPr sz="1800" spc="-5" dirty="0">
                <a:latin typeface="Arial"/>
                <a:cs typeface="Arial"/>
              </a:rPr>
              <a:t>(Red)  </a:t>
            </a:r>
            <a:r>
              <a:rPr sz="1800" b="1" spc="-5" dirty="0">
                <a:latin typeface="Arial"/>
                <a:cs typeface="Arial"/>
              </a:rPr>
              <a:t>K </a:t>
            </a:r>
            <a:r>
              <a:rPr sz="1800" spc="-5" dirty="0">
                <a:latin typeface="Arial"/>
                <a:cs typeface="Arial"/>
              </a:rPr>
              <a:t>(Black)  </a:t>
            </a:r>
            <a:r>
              <a:rPr sz="1800" b="1" spc="-5" dirty="0">
                <a:latin typeface="Arial"/>
                <a:cs typeface="Arial"/>
              </a:rPr>
              <a:t>K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(Black)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740650" y="2057400"/>
            <a:ext cx="1298575" cy="1219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045322" y="2050922"/>
            <a:ext cx="690245" cy="1235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4925" algn="just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Lead  </a:t>
            </a:r>
            <a:r>
              <a:rPr sz="2000" b="1" spc="-5" dirty="0">
                <a:latin typeface="Arial"/>
                <a:cs typeface="Arial"/>
              </a:rPr>
              <a:t>Wire  </a:t>
            </a:r>
            <a:r>
              <a:rPr sz="2000" b="1" dirty="0">
                <a:latin typeface="Arial"/>
                <a:cs typeface="Arial"/>
              </a:rPr>
              <a:t>Color  Code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27</a:t>
            </a:fld>
            <a:endParaRPr spc="-5" dirty="0"/>
          </a:p>
        </p:txBody>
      </p:sp>
      <p:sp>
        <p:nvSpPr>
          <p:cNvPr id="26" name="object 26"/>
          <p:cNvSpPr txBox="1"/>
          <p:nvPr/>
        </p:nvSpPr>
        <p:spPr>
          <a:xfrm>
            <a:off x="231140" y="5071109"/>
            <a:ext cx="459549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Coil </a:t>
            </a:r>
            <a:r>
              <a:rPr sz="1600" spc="-10" dirty="0">
                <a:latin typeface="Arial"/>
                <a:cs typeface="Arial"/>
              </a:rPr>
              <a:t>Wattage </a:t>
            </a:r>
            <a:r>
              <a:rPr sz="1600" spc="-5" dirty="0">
                <a:latin typeface="Arial"/>
                <a:cs typeface="Arial"/>
              </a:rPr>
              <a:t>– (O)PKC-1 = </a:t>
            </a:r>
            <a:r>
              <a:rPr sz="1600" spc="-25" dirty="0">
                <a:latin typeface="Arial"/>
                <a:cs typeface="Arial"/>
              </a:rPr>
              <a:t>10W, </a:t>
            </a:r>
            <a:r>
              <a:rPr sz="1600" spc="-5" dirty="0">
                <a:latin typeface="Arial"/>
                <a:cs typeface="Arial"/>
              </a:rPr>
              <a:t>(O)PKC-2 =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15W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100" y="1056132"/>
            <a:ext cx="9220200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537" y="201168"/>
            <a:ext cx="1029944" cy="386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972" y="641858"/>
            <a:ext cx="623887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72" y="824738"/>
            <a:ext cx="676998" cy="19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13329" y="1256664"/>
            <a:ext cx="1772666" cy="15402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7840" y="4099305"/>
            <a:ext cx="1889125" cy="1701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6710" y="1632839"/>
            <a:ext cx="2209800" cy="13516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0920" y="5816396"/>
            <a:ext cx="16160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R32E94M </a:t>
            </a:r>
            <a:r>
              <a:rPr sz="1400" spc="-10" dirty="0">
                <a:latin typeface="Arial"/>
                <a:cs typeface="Arial"/>
              </a:rPr>
              <a:t>w/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PKC-2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68196" y="67056"/>
            <a:ext cx="7042404" cy="9738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650619" y="298577"/>
            <a:ext cx="3139440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/>
              <a:t>Solenoid</a:t>
            </a:r>
            <a:r>
              <a:rPr sz="3200" spc="-110" dirty="0"/>
              <a:t> </a:t>
            </a:r>
            <a:r>
              <a:rPr sz="3200" spc="-5" dirty="0"/>
              <a:t>Valves</a:t>
            </a:r>
            <a:endParaRPr sz="3200"/>
          </a:p>
        </p:txBody>
      </p:sp>
      <p:sp>
        <p:nvSpPr>
          <p:cNvPr id="12" name="object 12"/>
          <p:cNvSpPr txBox="1"/>
          <p:nvPr/>
        </p:nvSpPr>
        <p:spPr>
          <a:xfrm>
            <a:off x="5102222" y="298577"/>
            <a:ext cx="927735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15" dirty="0">
                <a:solidFill>
                  <a:srgbClr val="070C3B"/>
                </a:solidFill>
                <a:latin typeface="Arial"/>
                <a:cs typeface="Arial"/>
              </a:rPr>
              <a:t>2</a:t>
            </a:r>
            <a:r>
              <a:rPr sz="3200" b="1" dirty="0">
                <a:solidFill>
                  <a:srgbClr val="070C3B"/>
                </a:solidFill>
                <a:latin typeface="Arial"/>
                <a:cs typeface="Arial"/>
              </a:rPr>
              <a:t>0</a:t>
            </a:r>
            <a:r>
              <a:rPr sz="3200" b="1" spc="-10" dirty="0">
                <a:solidFill>
                  <a:srgbClr val="070C3B"/>
                </a:solidFill>
                <a:latin typeface="Arial"/>
                <a:cs typeface="Arial"/>
              </a:rPr>
              <a:t>1</a:t>
            </a:r>
            <a:r>
              <a:rPr sz="3200" b="1" dirty="0">
                <a:solidFill>
                  <a:srgbClr val="070C3B"/>
                </a:solidFill>
                <a:latin typeface="Arial"/>
                <a:cs typeface="Arial"/>
              </a:rPr>
              <a:t>3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59272" y="847597"/>
            <a:ext cx="3607307" cy="24757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72185" y="2784602"/>
            <a:ext cx="7178675" cy="63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48615" algn="ctr">
              <a:lnSpc>
                <a:spcPts val="1670"/>
              </a:lnSpc>
            </a:pPr>
            <a:r>
              <a:rPr sz="1400" dirty="0">
                <a:latin typeface="Arial"/>
                <a:cs typeface="Arial"/>
              </a:rPr>
              <a:t>R26E64M </a:t>
            </a:r>
            <a:r>
              <a:rPr sz="1400" spc="-10" dirty="0">
                <a:latin typeface="Arial"/>
                <a:cs typeface="Arial"/>
              </a:rPr>
              <a:t>w/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PKC-1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10"/>
              </a:lnSpc>
            </a:pPr>
            <a:r>
              <a:rPr sz="1400" dirty="0">
                <a:latin typeface="Arial"/>
                <a:cs typeface="Arial"/>
              </a:rPr>
              <a:t>R12E22 </a:t>
            </a:r>
            <a:r>
              <a:rPr sz="1400" spc="-10" dirty="0">
                <a:latin typeface="Arial"/>
                <a:cs typeface="Arial"/>
              </a:rPr>
              <a:t>w/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PKC-1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ts val="1614"/>
              </a:lnSpc>
            </a:pPr>
            <a:r>
              <a:rPr sz="1400" spc="-15" dirty="0">
                <a:latin typeface="Arial"/>
                <a:cs typeface="Arial"/>
              </a:rPr>
              <a:t>R52E3511 </a:t>
            </a:r>
            <a:r>
              <a:rPr sz="1400" spc="-10" dirty="0">
                <a:latin typeface="Arial"/>
                <a:cs typeface="Arial"/>
              </a:rPr>
              <a:t>w/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PKC-1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21279" y="5661253"/>
            <a:ext cx="17145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R42E197M </a:t>
            </a:r>
            <a:r>
              <a:rPr sz="1400" spc="-10" dirty="0">
                <a:latin typeface="Arial"/>
                <a:cs typeface="Arial"/>
              </a:rPr>
              <a:t>w/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PKC-2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26538" y="3456432"/>
            <a:ext cx="2869818" cy="203034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053709" y="5924296"/>
            <a:ext cx="17145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R46E259M </a:t>
            </a:r>
            <a:r>
              <a:rPr sz="1400" spc="-10" dirty="0">
                <a:latin typeface="Arial"/>
                <a:cs typeface="Arial"/>
              </a:rPr>
              <a:t>w/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PKC-2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42508" y="3807142"/>
            <a:ext cx="2996691" cy="21189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28</a:t>
            </a:fld>
            <a:endParaRPr spc="-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100" y="1056132"/>
            <a:ext cx="9220200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537" y="201168"/>
            <a:ext cx="1029944" cy="386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972" y="641858"/>
            <a:ext cx="623887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72" y="824738"/>
            <a:ext cx="676998" cy="19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8196" y="67056"/>
            <a:ext cx="7042404" cy="973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50619" y="298577"/>
            <a:ext cx="5146675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29735" algn="l"/>
              </a:tabLst>
            </a:pPr>
            <a:r>
              <a:rPr sz="3200" dirty="0"/>
              <a:t>Sol</a:t>
            </a:r>
            <a:r>
              <a:rPr sz="3200" spc="-10" dirty="0"/>
              <a:t>e</a:t>
            </a:r>
            <a:r>
              <a:rPr sz="3200" dirty="0"/>
              <a:t>noid</a:t>
            </a:r>
            <a:r>
              <a:rPr sz="3200" spc="-35" dirty="0"/>
              <a:t> </a:t>
            </a:r>
            <a:r>
              <a:rPr sz="3200" dirty="0"/>
              <a:t>Val</a:t>
            </a:r>
            <a:r>
              <a:rPr sz="3200" spc="-20" dirty="0"/>
              <a:t>v</a:t>
            </a:r>
            <a:r>
              <a:rPr sz="3200" dirty="0"/>
              <a:t>e Co</a:t>
            </a:r>
            <a:r>
              <a:rPr sz="3200" spc="-10" dirty="0"/>
              <a:t>i</a:t>
            </a:r>
            <a:r>
              <a:rPr sz="3200" dirty="0"/>
              <a:t>ls	2</a:t>
            </a:r>
            <a:r>
              <a:rPr sz="3200" spc="-15" dirty="0"/>
              <a:t>0</a:t>
            </a:r>
            <a:r>
              <a:rPr sz="3200" dirty="0"/>
              <a:t>13</a:t>
            </a:r>
            <a:endParaRPr sz="3200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50850" y="2051050"/>
          <a:ext cx="5993130" cy="3448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3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27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54635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Coil Model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N/C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6350">
                      <a:solidFill>
                        <a:srgbClr val="DCE6F1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1529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Coil</a:t>
                      </a:r>
                      <a:r>
                        <a:rPr sz="12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Watts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DCE6F1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44475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Coil Model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N/O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1275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Coil</a:t>
                      </a:r>
                      <a:r>
                        <a:rPr sz="12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Watts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225"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PKC-1-24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8351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OPKC-1-24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78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225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PKC-1-120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8351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OPKC-1-120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8478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225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PKC-1-120/240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8351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OPKC-1-120/240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78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225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PKC-1-208/240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8351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OPKC-1-208/240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8478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225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PKC-1-24DC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8351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225"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PKC-2-24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8351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OPKC-2-24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8478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226"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PKC-2-120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8351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OPKC-2-120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78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225"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PKC-2-120/240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8351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OPKC-2-120/240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78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225"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PKC-2-208/240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8351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OPKC-2-208/240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78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225"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PKC-2-24DC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8351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557276" y="1702942"/>
            <a:ext cx="3338829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Electrical Enclosures </a:t>
            </a:r>
            <a:r>
              <a:rPr sz="1800" b="1" dirty="0">
                <a:latin typeface="Calibri"/>
                <a:cs typeface="Calibri"/>
              </a:rPr>
              <a:t>- </a:t>
            </a:r>
            <a:r>
              <a:rPr sz="1800" b="1" spc="-5" dirty="0">
                <a:latin typeface="Calibri"/>
                <a:cs typeface="Calibri"/>
              </a:rPr>
              <a:t>R12 </a:t>
            </a:r>
            <a:r>
              <a:rPr sz="1800" b="1" dirty="0">
                <a:latin typeface="Calibri"/>
                <a:cs typeface="Calibri"/>
              </a:rPr>
              <a:t>thru</a:t>
            </a:r>
            <a:r>
              <a:rPr sz="1800" b="1" spc="-114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R56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0800" y="3429000"/>
            <a:ext cx="2743200" cy="21496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100" y="1056132"/>
            <a:ext cx="9220200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537" y="201168"/>
            <a:ext cx="1029944" cy="386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972" y="641858"/>
            <a:ext cx="623887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72" y="824738"/>
            <a:ext cx="676998" cy="19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8487" y="3721100"/>
            <a:ext cx="8105775" cy="28352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8025" y="903350"/>
            <a:ext cx="2938526" cy="29066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8196" y="67056"/>
            <a:ext cx="7042404" cy="9738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50619" y="267589"/>
            <a:ext cx="3507104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/>
              <a:t>Parker</a:t>
            </a:r>
            <a:r>
              <a:rPr sz="3600" spc="-85" dirty="0"/>
              <a:t> </a:t>
            </a:r>
            <a:r>
              <a:rPr sz="3600" dirty="0"/>
              <a:t>Diversity</a:t>
            </a:r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1809876" y="2387854"/>
            <a:ext cx="361950" cy="1356995"/>
          </a:xfrm>
          <a:custGeom>
            <a:avLst/>
            <a:gdLst/>
            <a:ahLst/>
            <a:cxnLst/>
            <a:rect l="l" t="t" r="r" b="b"/>
            <a:pathLst>
              <a:path w="361950" h="1356995">
                <a:moveTo>
                  <a:pt x="0" y="1306576"/>
                </a:moveTo>
                <a:lnTo>
                  <a:pt x="344043" y="0"/>
                </a:lnTo>
                <a:lnTo>
                  <a:pt x="361696" y="1356741"/>
                </a:lnTo>
                <a:lnTo>
                  <a:pt x="0" y="1306576"/>
                </a:lnTo>
                <a:close/>
              </a:path>
            </a:pathLst>
          </a:custGeom>
          <a:ln w="28575">
            <a:solidFill>
              <a:srgbClr val="007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0700" y="5187950"/>
            <a:ext cx="2297430" cy="351155"/>
          </a:xfrm>
          <a:custGeom>
            <a:avLst/>
            <a:gdLst/>
            <a:ahLst/>
            <a:cxnLst/>
            <a:rect l="l" t="t" r="r" b="b"/>
            <a:pathLst>
              <a:path w="2297430" h="351154">
                <a:moveTo>
                  <a:pt x="0" y="175387"/>
                </a:moveTo>
                <a:lnTo>
                  <a:pt x="21533" y="141401"/>
                </a:lnTo>
                <a:lnTo>
                  <a:pt x="58554" y="119936"/>
                </a:lnTo>
                <a:lnTo>
                  <a:pt x="112294" y="99640"/>
                </a:lnTo>
                <a:lnTo>
                  <a:pt x="181543" y="80696"/>
                </a:lnTo>
                <a:lnTo>
                  <a:pt x="221605" y="71789"/>
                </a:lnTo>
                <a:lnTo>
                  <a:pt x="265091" y="63290"/>
                </a:lnTo>
                <a:lnTo>
                  <a:pt x="311848" y="55221"/>
                </a:lnTo>
                <a:lnTo>
                  <a:pt x="361726" y="47606"/>
                </a:lnTo>
                <a:lnTo>
                  <a:pt x="414574" y="40467"/>
                </a:lnTo>
                <a:lnTo>
                  <a:pt x="470239" y="33828"/>
                </a:lnTo>
                <a:lnTo>
                  <a:pt x="528571" y="27712"/>
                </a:lnTo>
                <a:lnTo>
                  <a:pt x="589418" y="22142"/>
                </a:lnTo>
                <a:lnTo>
                  <a:pt x="652629" y="17141"/>
                </a:lnTo>
                <a:lnTo>
                  <a:pt x="718053" y="12731"/>
                </a:lnTo>
                <a:lnTo>
                  <a:pt x="785538" y="8937"/>
                </a:lnTo>
                <a:lnTo>
                  <a:pt x="854933" y="5781"/>
                </a:lnTo>
                <a:lnTo>
                  <a:pt x="926087" y="3286"/>
                </a:lnTo>
                <a:lnTo>
                  <a:pt x="998848" y="1476"/>
                </a:lnTo>
                <a:lnTo>
                  <a:pt x="1073066" y="372"/>
                </a:lnTo>
                <a:lnTo>
                  <a:pt x="1148588" y="0"/>
                </a:lnTo>
                <a:lnTo>
                  <a:pt x="1224095" y="372"/>
                </a:lnTo>
                <a:lnTo>
                  <a:pt x="1298301" y="1476"/>
                </a:lnTo>
                <a:lnTo>
                  <a:pt x="1371052" y="3286"/>
                </a:lnTo>
                <a:lnTo>
                  <a:pt x="1442199" y="5781"/>
                </a:lnTo>
                <a:lnTo>
                  <a:pt x="1511588" y="8937"/>
                </a:lnTo>
                <a:lnTo>
                  <a:pt x="1579069" y="12731"/>
                </a:lnTo>
                <a:lnTo>
                  <a:pt x="1644491" y="17141"/>
                </a:lnTo>
                <a:lnTo>
                  <a:pt x="1707701" y="22142"/>
                </a:lnTo>
                <a:lnTo>
                  <a:pt x="1768548" y="27712"/>
                </a:lnTo>
                <a:lnTo>
                  <a:pt x="1826881" y="33828"/>
                </a:lnTo>
                <a:lnTo>
                  <a:pt x="1882549" y="40467"/>
                </a:lnTo>
                <a:lnTo>
                  <a:pt x="1935399" y="47606"/>
                </a:lnTo>
                <a:lnTo>
                  <a:pt x="1985281" y="55221"/>
                </a:lnTo>
                <a:lnTo>
                  <a:pt x="2032043" y="63290"/>
                </a:lnTo>
                <a:lnTo>
                  <a:pt x="2075533" y="71789"/>
                </a:lnTo>
                <a:lnTo>
                  <a:pt x="2115600" y="80696"/>
                </a:lnTo>
                <a:lnTo>
                  <a:pt x="2184860" y="99640"/>
                </a:lnTo>
                <a:lnTo>
                  <a:pt x="2238609" y="119936"/>
                </a:lnTo>
                <a:lnTo>
                  <a:pt x="2275637" y="141401"/>
                </a:lnTo>
                <a:lnTo>
                  <a:pt x="2297176" y="175387"/>
                </a:lnTo>
                <a:lnTo>
                  <a:pt x="2294732" y="186923"/>
                </a:lnTo>
                <a:lnTo>
                  <a:pt x="2259289" y="220247"/>
                </a:lnTo>
                <a:lnTo>
                  <a:pt x="2213749" y="241161"/>
                </a:lnTo>
                <a:lnTo>
                  <a:pt x="2152093" y="260817"/>
                </a:lnTo>
                <a:lnTo>
                  <a:pt x="2075533" y="279029"/>
                </a:lnTo>
                <a:lnTo>
                  <a:pt x="2032043" y="287535"/>
                </a:lnTo>
                <a:lnTo>
                  <a:pt x="1985281" y="295612"/>
                </a:lnTo>
                <a:lnTo>
                  <a:pt x="1935399" y="303235"/>
                </a:lnTo>
                <a:lnTo>
                  <a:pt x="1882549" y="310381"/>
                </a:lnTo>
                <a:lnTo>
                  <a:pt x="1826881" y="317027"/>
                </a:lnTo>
                <a:lnTo>
                  <a:pt x="1768548" y="323150"/>
                </a:lnTo>
                <a:lnTo>
                  <a:pt x="1707701" y="328727"/>
                </a:lnTo>
                <a:lnTo>
                  <a:pt x="1644491" y="333735"/>
                </a:lnTo>
                <a:lnTo>
                  <a:pt x="1579069" y="338150"/>
                </a:lnTo>
                <a:lnTo>
                  <a:pt x="1511588" y="341950"/>
                </a:lnTo>
                <a:lnTo>
                  <a:pt x="1442199" y="345110"/>
                </a:lnTo>
                <a:lnTo>
                  <a:pt x="1371052" y="347609"/>
                </a:lnTo>
                <a:lnTo>
                  <a:pt x="1298301" y="349422"/>
                </a:lnTo>
                <a:lnTo>
                  <a:pt x="1224095" y="350527"/>
                </a:lnTo>
                <a:lnTo>
                  <a:pt x="1148588" y="350900"/>
                </a:lnTo>
                <a:lnTo>
                  <a:pt x="1073066" y="350527"/>
                </a:lnTo>
                <a:lnTo>
                  <a:pt x="998848" y="349422"/>
                </a:lnTo>
                <a:lnTo>
                  <a:pt x="926087" y="347609"/>
                </a:lnTo>
                <a:lnTo>
                  <a:pt x="854933" y="345110"/>
                </a:lnTo>
                <a:lnTo>
                  <a:pt x="785538" y="341950"/>
                </a:lnTo>
                <a:lnTo>
                  <a:pt x="718053" y="338150"/>
                </a:lnTo>
                <a:lnTo>
                  <a:pt x="652629" y="333735"/>
                </a:lnTo>
                <a:lnTo>
                  <a:pt x="589418" y="328727"/>
                </a:lnTo>
                <a:lnTo>
                  <a:pt x="528571" y="323150"/>
                </a:lnTo>
                <a:lnTo>
                  <a:pt x="470239" y="317027"/>
                </a:lnTo>
                <a:lnTo>
                  <a:pt x="414574" y="310381"/>
                </a:lnTo>
                <a:lnTo>
                  <a:pt x="361726" y="303235"/>
                </a:lnTo>
                <a:lnTo>
                  <a:pt x="311848" y="295612"/>
                </a:lnTo>
                <a:lnTo>
                  <a:pt x="265091" y="287535"/>
                </a:lnTo>
                <a:lnTo>
                  <a:pt x="221605" y="279029"/>
                </a:lnTo>
                <a:lnTo>
                  <a:pt x="181543" y="270115"/>
                </a:lnTo>
                <a:lnTo>
                  <a:pt x="112294" y="251158"/>
                </a:lnTo>
                <a:lnTo>
                  <a:pt x="58554" y="230850"/>
                </a:lnTo>
                <a:lnTo>
                  <a:pt x="21533" y="209377"/>
                </a:lnTo>
                <a:lnTo>
                  <a:pt x="0" y="175387"/>
                </a:lnTo>
                <a:close/>
              </a:path>
            </a:pathLst>
          </a:custGeom>
          <a:ln w="28575">
            <a:solidFill>
              <a:srgbClr val="007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7684" y="3267333"/>
            <a:ext cx="1389380" cy="2076450"/>
          </a:xfrm>
          <a:custGeom>
            <a:avLst/>
            <a:gdLst/>
            <a:ahLst/>
            <a:cxnLst/>
            <a:rect l="l" t="t" r="r" b="b"/>
            <a:pathLst>
              <a:path w="1389380" h="2076450">
                <a:moveTo>
                  <a:pt x="1389126" y="23236"/>
                </a:moveTo>
                <a:lnTo>
                  <a:pt x="1321243" y="9071"/>
                </a:lnTo>
                <a:lnTo>
                  <a:pt x="1252446" y="511"/>
                </a:lnTo>
                <a:lnTo>
                  <a:pt x="1217431" y="0"/>
                </a:lnTo>
                <a:lnTo>
                  <a:pt x="1181859" y="2889"/>
                </a:lnTo>
                <a:lnTo>
                  <a:pt x="1108610" y="21540"/>
                </a:lnTo>
                <a:lnTo>
                  <a:pt x="1070713" y="38634"/>
                </a:lnTo>
                <a:lnTo>
                  <a:pt x="1031823" y="61797"/>
                </a:lnTo>
                <a:lnTo>
                  <a:pt x="991829" y="91694"/>
                </a:lnTo>
                <a:lnTo>
                  <a:pt x="950624" y="128993"/>
                </a:lnTo>
                <a:lnTo>
                  <a:pt x="908097" y="174361"/>
                </a:lnTo>
                <a:lnTo>
                  <a:pt x="864139" y="228463"/>
                </a:lnTo>
                <a:lnTo>
                  <a:pt x="818642" y="291968"/>
                </a:lnTo>
                <a:lnTo>
                  <a:pt x="781372" y="350722"/>
                </a:lnTo>
                <a:lnTo>
                  <a:pt x="761576" y="384424"/>
                </a:lnTo>
                <a:lnTo>
                  <a:pt x="741078" y="420786"/>
                </a:lnTo>
                <a:lnTo>
                  <a:pt x="719931" y="459643"/>
                </a:lnTo>
                <a:lnTo>
                  <a:pt x="698189" y="500827"/>
                </a:lnTo>
                <a:lnTo>
                  <a:pt x="675907" y="544173"/>
                </a:lnTo>
                <a:lnTo>
                  <a:pt x="653138" y="589514"/>
                </a:lnTo>
                <a:lnTo>
                  <a:pt x="629936" y="636683"/>
                </a:lnTo>
                <a:lnTo>
                  <a:pt x="606355" y="685515"/>
                </a:lnTo>
                <a:lnTo>
                  <a:pt x="582450" y="735842"/>
                </a:lnTo>
                <a:lnTo>
                  <a:pt x="558273" y="787498"/>
                </a:lnTo>
                <a:lnTo>
                  <a:pt x="533878" y="840316"/>
                </a:lnTo>
                <a:lnTo>
                  <a:pt x="509321" y="894131"/>
                </a:lnTo>
                <a:lnTo>
                  <a:pt x="484654" y="948775"/>
                </a:lnTo>
                <a:lnTo>
                  <a:pt x="459932" y="1004083"/>
                </a:lnTo>
                <a:lnTo>
                  <a:pt x="435208" y="1059887"/>
                </a:lnTo>
                <a:lnTo>
                  <a:pt x="410536" y="1116021"/>
                </a:lnTo>
                <a:lnTo>
                  <a:pt x="385971" y="1172320"/>
                </a:lnTo>
                <a:lnTo>
                  <a:pt x="361565" y="1228615"/>
                </a:lnTo>
                <a:lnTo>
                  <a:pt x="337374" y="1284742"/>
                </a:lnTo>
                <a:lnTo>
                  <a:pt x="313451" y="1340532"/>
                </a:lnTo>
                <a:lnTo>
                  <a:pt x="289850" y="1395821"/>
                </a:lnTo>
                <a:lnTo>
                  <a:pt x="266624" y="1450441"/>
                </a:lnTo>
                <a:lnTo>
                  <a:pt x="243829" y="1504226"/>
                </a:lnTo>
                <a:lnTo>
                  <a:pt x="221517" y="1557010"/>
                </a:lnTo>
                <a:lnTo>
                  <a:pt x="199742" y="1608626"/>
                </a:lnTo>
                <a:lnTo>
                  <a:pt x="178559" y="1658907"/>
                </a:lnTo>
                <a:lnTo>
                  <a:pt x="158021" y="1707687"/>
                </a:lnTo>
                <a:lnTo>
                  <a:pt x="138183" y="1754800"/>
                </a:lnTo>
                <a:lnTo>
                  <a:pt x="119098" y="1800079"/>
                </a:lnTo>
                <a:lnTo>
                  <a:pt x="100819" y="1843358"/>
                </a:lnTo>
                <a:lnTo>
                  <a:pt x="83402" y="1884470"/>
                </a:lnTo>
                <a:lnTo>
                  <a:pt x="66900" y="1923249"/>
                </a:lnTo>
                <a:lnTo>
                  <a:pt x="51367" y="1959528"/>
                </a:lnTo>
                <a:lnTo>
                  <a:pt x="23422" y="2023921"/>
                </a:lnTo>
                <a:lnTo>
                  <a:pt x="11118" y="2051702"/>
                </a:lnTo>
                <a:lnTo>
                  <a:pt x="0" y="2076318"/>
                </a:lnTo>
              </a:path>
            </a:pathLst>
          </a:custGeom>
          <a:ln w="28575">
            <a:solidFill>
              <a:srgbClr val="007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66514" y="657479"/>
            <a:ext cx="4667376" cy="29693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100" y="1056132"/>
            <a:ext cx="9220200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537" y="201168"/>
            <a:ext cx="1029944" cy="386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972" y="641858"/>
            <a:ext cx="623887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72" y="824738"/>
            <a:ext cx="676998" cy="19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8196" y="67056"/>
            <a:ext cx="7042404" cy="973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50619" y="298577"/>
            <a:ext cx="4266565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50895" algn="l"/>
              </a:tabLst>
            </a:pPr>
            <a:r>
              <a:rPr sz="3200" dirty="0"/>
              <a:t>Sol</a:t>
            </a:r>
            <a:r>
              <a:rPr sz="3200" spc="-10" dirty="0"/>
              <a:t>e</a:t>
            </a:r>
            <a:r>
              <a:rPr sz="3200" dirty="0"/>
              <a:t>noid</a:t>
            </a:r>
            <a:r>
              <a:rPr sz="3200" spc="-35" dirty="0"/>
              <a:t> </a:t>
            </a:r>
            <a:r>
              <a:rPr sz="3200" dirty="0"/>
              <a:t>Val</a:t>
            </a:r>
            <a:r>
              <a:rPr sz="3200" spc="-20" dirty="0"/>
              <a:t>v</a:t>
            </a:r>
            <a:r>
              <a:rPr sz="3200" dirty="0"/>
              <a:t>es	</a:t>
            </a:r>
            <a:r>
              <a:rPr sz="3200" spc="-10" dirty="0"/>
              <a:t>2</a:t>
            </a:r>
            <a:r>
              <a:rPr sz="3200" dirty="0"/>
              <a:t>0</a:t>
            </a:r>
            <a:r>
              <a:rPr sz="3200" spc="-10" dirty="0"/>
              <a:t>1</a:t>
            </a:r>
            <a:r>
              <a:rPr sz="3200" dirty="0"/>
              <a:t>3</a:t>
            </a:r>
            <a:endParaRPr sz="320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30</a:t>
            </a:fld>
            <a:endParaRPr spc="-5" dirty="0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03250" y="1212850"/>
          <a:ext cx="7943850" cy="4279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3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02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02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33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34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51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5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4295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Valve Series</a:t>
                      </a:r>
                      <a:r>
                        <a:rPr sz="11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2E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Nominal Capacity </a:t>
                      </a:r>
                      <a:r>
                        <a:rPr sz="1100" b="1" spc="-195" dirty="0">
                          <a:latin typeface="Calibri"/>
                          <a:cs typeface="Calibri"/>
                        </a:rPr>
                        <a:t>•‚</a:t>
                      </a:r>
                      <a:r>
                        <a:rPr sz="1100" b="1" spc="-195" dirty="0">
                          <a:latin typeface="Wingdings"/>
                          <a:cs typeface="Wingdings"/>
                        </a:rPr>
                        <a:t></a:t>
                      </a:r>
                      <a:r>
                        <a:rPr sz="1100" b="1" spc="-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Wingdings"/>
                          <a:cs typeface="Wingdings"/>
                        </a:rPr>
                        <a:t></a:t>
                      </a:r>
                      <a:endParaRPr sz="1100">
                        <a:latin typeface="Wingdings"/>
                        <a:cs typeface="Wingding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0960" marR="51435" indent="-1905" algn="ctr">
                        <a:lnSpc>
                          <a:spcPct val="1187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NC Coil 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J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unction 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Box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C4B7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0960" marR="51435" indent="-1270" algn="ctr">
                        <a:lnSpc>
                          <a:spcPct val="1187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Coil 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unction 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Box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88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0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2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Liquid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B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Hot</a:t>
                      </a:r>
                      <a:r>
                        <a:rPr sz="11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C4B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88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1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2E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R-22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R-410A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9FB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R-134a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2C5E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R-404A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A4F1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1082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R-22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R-410A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9FB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6764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R-134a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2C5E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R-404A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A4F1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C4B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88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51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2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9F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2C5E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R-507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4F1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9F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2C5E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R-507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4F1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C4B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88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558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R12</a:t>
                      </a:r>
                      <a:r>
                        <a:rPr sz="11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2E"/>
                    </a:solidFill>
                  </a:tcPr>
                </a:tc>
                <a:tc>
                  <a:txBody>
                    <a:bodyPr/>
                    <a:lstStyle/>
                    <a:p>
                      <a:pPr marR="247015" algn="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0.98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9FBC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2C5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0.53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4F13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9FBC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2C5E1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4F1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PKC-1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C4B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xx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88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R16</a:t>
                      </a:r>
                      <a:r>
                        <a:rPr sz="11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2E"/>
                    </a:solidFill>
                  </a:tcPr>
                </a:tc>
                <a:tc>
                  <a:txBody>
                    <a:bodyPr/>
                    <a:lstStyle/>
                    <a:p>
                      <a:pPr marR="247015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xxx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9FBC"/>
                    </a:solidFill>
                  </a:tcPr>
                </a:tc>
                <a:tc>
                  <a:txBody>
                    <a:bodyPr/>
                    <a:lstStyle/>
                    <a:p>
                      <a:pPr marR="24637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2C5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4F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0.24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xxx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9F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0.20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2C5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0.22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4F1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PKC-1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C4B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xx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88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557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R16</a:t>
                      </a:r>
                      <a:r>
                        <a:rPr sz="11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F3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2E"/>
                    </a:solidFill>
                  </a:tcPr>
                </a:tc>
                <a:tc>
                  <a:txBody>
                    <a:bodyPr/>
                    <a:lstStyle/>
                    <a:p>
                      <a:pPr marR="247015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xxx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9FBC"/>
                    </a:solidFill>
                  </a:tcPr>
                </a:tc>
                <a:tc>
                  <a:txBody>
                    <a:bodyPr/>
                    <a:lstStyle/>
                    <a:p>
                      <a:pPr marR="24637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2C5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4F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0.24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xxx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9F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0.20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2C5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0.22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4F1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PKC-1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C4B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xx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88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001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R22</a:t>
                      </a:r>
                      <a:r>
                        <a:rPr sz="11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2E"/>
                    </a:solidFill>
                  </a:tcPr>
                </a:tc>
                <a:tc>
                  <a:txBody>
                    <a:bodyPr/>
                    <a:lstStyle/>
                    <a:p>
                      <a:pPr marR="24701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3.45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9FBC"/>
                    </a:solidFill>
                  </a:tcPr>
                </a:tc>
                <a:tc>
                  <a:txBody>
                    <a:bodyPr/>
                    <a:lstStyle/>
                    <a:p>
                      <a:pPr marR="246379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2C5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1.9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4F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0.45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9F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0.37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2C5E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0.4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4F1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PKC-1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C4B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xx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88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R26/27</a:t>
                      </a:r>
                      <a:r>
                        <a:rPr sz="11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2E"/>
                    </a:solidFill>
                  </a:tcPr>
                </a:tc>
                <a:tc>
                  <a:txBody>
                    <a:bodyPr/>
                    <a:lstStyle/>
                    <a:p>
                      <a:pPr marR="247015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6.02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9FBC"/>
                    </a:solidFill>
                  </a:tcPr>
                </a:tc>
                <a:tc>
                  <a:txBody>
                    <a:bodyPr/>
                    <a:lstStyle/>
                    <a:p>
                      <a:pPr marR="24637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2C5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3.3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4F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0.84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9F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0.7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2C5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0.75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4F1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PKC-1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C4B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OPKC-1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88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R32/33</a:t>
                      </a:r>
                      <a:r>
                        <a:rPr sz="11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2E"/>
                    </a:solidFill>
                  </a:tcPr>
                </a:tc>
                <a:tc>
                  <a:txBody>
                    <a:bodyPr/>
                    <a:lstStyle/>
                    <a:p>
                      <a:pPr marR="247015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9.86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9FBC"/>
                    </a:solidFill>
                  </a:tcPr>
                </a:tc>
                <a:tc>
                  <a:txBody>
                    <a:bodyPr/>
                    <a:lstStyle/>
                    <a:p>
                      <a:pPr marR="24637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2C5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5.4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4F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1.35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9F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1.12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2C5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1.21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4F1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PKC-2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C4B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OPKC-2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88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R36/37</a:t>
                      </a:r>
                      <a:r>
                        <a:rPr sz="11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2E"/>
                    </a:solidFill>
                  </a:tcPr>
                </a:tc>
                <a:tc>
                  <a:txBody>
                    <a:bodyPr/>
                    <a:lstStyle/>
                    <a:p>
                      <a:pPr marR="212090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13.6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9FBC"/>
                    </a:solidFill>
                  </a:tcPr>
                </a:tc>
                <a:tc>
                  <a:txBody>
                    <a:bodyPr/>
                    <a:lstStyle/>
                    <a:p>
                      <a:pPr marR="246379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2C5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7.23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4F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1.83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9F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1.52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2C5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1.64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4F1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PKC-2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C4B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OPKC-2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88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R38/39</a:t>
                      </a:r>
                      <a:r>
                        <a:rPr sz="11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E14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2E"/>
                    </a:solidFill>
                  </a:tcPr>
                </a:tc>
                <a:tc>
                  <a:txBody>
                    <a:bodyPr/>
                    <a:lstStyle/>
                    <a:p>
                      <a:pPr marR="21209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19.2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9FBC"/>
                    </a:solidFill>
                  </a:tcPr>
                </a:tc>
                <a:tc>
                  <a:txBody>
                    <a:bodyPr/>
                    <a:lstStyle/>
                    <a:p>
                      <a:pPr marR="211454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2C5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10.4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4F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2.62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9F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2.17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2C5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2.34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4F1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PKC-2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C4B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OPKC-2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88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3684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R42/43</a:t>
                      </a:r>
                      <a:r>
                        <a:rPr sz="11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E19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2E"/>
                    </a:solidFill>
                  </a:tcPr>
                </a:tc>
                <a:tc>
                  <a:txBody>
                    <a:bodyPr/>
                    <a:lstStyle/>
                    <a:p>
                      <a:pPr marR="21209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29.7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9FBC"/>
                    </a:solidFill>
                  </a:tcPr>
                </a:tc>
                <a:tc>
                  <a:txBody>
                    <a:bodyPr/>
                    <a:lstStyle/>
                    <a:p>
                      <a:pPr marR="211454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18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2C5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16.0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4F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3.43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4.71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9F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3.26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2C5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3.53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4F1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PKC-2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C4B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OPKC-2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88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3558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R46/47</a:t>
                      </a:r>
                      <a:r>
                        <a:rPr sz="11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E25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2E"/>
                    </a:solidFill>
                  </a:tcPr>
                </a:tc>
                <a:tc>
                  <a:txBody>
                    <a:bodyPr/>
                    <a:lstStyle/>
                    <a:p>
                      <a:pPr marR="21209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41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50.6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9FBC"/>
                    </a:solidFill>
                  </a:tcPr>
                </a:tc>
                <a:tc>
                  <a:txBody>
                    <a:bodyPr/>
                    <a:lstStyle/>
                    <a:p>
                      <a:pPr marR="211454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31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2C5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27.4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4F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6.74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8.07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9F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5.60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2C5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6.04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4F1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PKC-2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C4B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OPKC-2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88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3684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R52/53</a:t>
                      </a:r>
                      <a:r>
                        <a:rPr sz="11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E35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2E"/>
                    </a:solidFill>
                  </a:tcPr>
                </a:tc>
                <a:tc>
                  <a:txBody>
                    <a:bodyPr/>
                    <a:lstStyle/>
                    <a:p>
                      <a:pPr marR="21209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57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57.6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9FBC"/>
                    </a:solidFill>
                  </a:tcPr>
                </a:tc>
                <a:tc>
                  <a:txBody>
                    <a:bodyPr/>
                    <a:lstStyle/>
                    <a:p>
                      <a:pPr marR="211454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53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2C5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38.1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4F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9.90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12.0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9F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8.10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2C5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9.03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4F1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PKC-1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C4B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OPKC-1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88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0924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R56/57</a:t>
                      </a:r>
                      <a:r>
                        <a:rPr sz="11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E42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F2E"/>
                    </a:solidFill>
                  </a:tcPr>
                </a:tc>
                <a:tc>
                  <a:txBody>
                    <a:bodyPr/>
                    <a:lstStyle/>
                    <a:p>
                      <a:pPr marR="212090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98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98.2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9FBC"/>
                    </a:solidFill>
                  </a:tcPr>
                </a:tc>
                <a:tc>
                  <a:txBody>
                    <a:bodyPr/>
                    <a:lstStyle/>
                    <a:p>
                      <a:pPr marR="211454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76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2C5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65.8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4F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21.0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25.1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9F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17.4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2C5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18.8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4F1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PKC-2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C4B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OPKC-2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88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633476" y="5516575"/>
            <a:ext cx="6313805" cy="1033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* </a:t>
            </a:r>
            <a:r>
              <a:rPr sz="900" spc="-5" dirty="0">
                <a:latin typeface="Calibri"/>
                <a:cs typeface="Calibri"/>
              </a:rPr>
              <a:t>Reference individual catalog pages </a:t>
            </a:r>
            <a:r>
              <a:rPr sz="900" dirty="0">
                <a:latin typeface="Calibri"/>
                <a:cs typeface="Calibri"/>
              </a:rPr>
              <a:t>for </a:t>
            </a:r>
            <a:r>
              <a:rPr sz="900" spc="-5" dirty="0">
                <a:latin typeface="Calibri"/>
                <a:cs typeface="Calibri"/>
              </a:rPr>
              <a:t>specific </a:t>
            </a:r>
            <a:r>
              <a:rPr sz="900" dirty="0">
                <a:latin typeface="Calibri"/>
                <a:cs typeface="Calibri"/>
              </a:rPr>
              <a:t>valve </a:t>
            </a:r>
            <a:r>
              <a:rPr sz="900" spc="-5" dirty="0">
                <a:latin typeface="Calibri"/>
                <a:cs typeface="Calibri"/>
              </a:rPr>
              <a:t>numbers and connection</a:t>
            </a:r>
            <a:r>
              <a:rPr sz="900" spc="1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sizes.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900" dirty="0">
                <a:latin typeface="Wingdings"/>
                <a:cs typeface="Wingdings"/>
              </a:rPr>
              <a:t>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Nominal capacities are based </a:t>
            </a:r>
            <a:r>
              <a:rPr sz="900" dirty="0">
                <a:latin typeface="Calibri"/>
                <a:cs typeface="Calibri"/>
              </a:rPr>
              <a:t>on </a:t>
            </a:r>
            <a:r>
              <a:rPr sz="900" spc="-5" dirty="0">
                <a:latin typeface="Calibri"/>
                <a:cs typeface="Calibri"/>
              </a:rPr>
              <a:t>ARI Standard 760 </a:t>
            </a:r>
            <a:r>
              <a:rPr sz="900" spc="-10" dirty="0">
                <a:latin typeface="Calibri"/>
                <a:cs typeface="Calibri"/>
              </a:rPr>
              <a:t>under </a:t>
            </a:r>
            <a:r>
              <a:rPr sz="900" spc="-5" dirty="0">
                <a:latin typeface="Calibri"/>
                <a:cs typeface="Calibri"/>
              </a:rPr>
              <a:t>the following system</a:t>
            </a:r>
            <a:r>
              <a:rPr sz="900" spc="1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conditions:</a:t>
            </a:r>
            <a:endParaRPr sz="900">
              <a:latin typeface="Calibri"/>
              <a:cs typeface="Calibri"/>
            </a:endParaRPr>
          </a:p>
          <a:p>
            <a:pPr marL="190500" marR="5080" indent="-178435">
              <a:lnSpc>
                <a:spcPct val="126699"/>
              </a:lnSpc>
              <a:spcBef>
                <a:spcPts val="10"/>
              </a:spcBef>
            </a:pPr>
            <a:r>
              <a:rPr sz="900" spc="-5" dirty="0">
                <a:latin typeface="Calibri"/>
                <a:cs typeface="Calibri"/>
              </a:rPr>
              <a:t>Liquid line capacities </a:t>
            </a:r>
            <a:r>
              <a:rPr sz="900" dirty="0">
                <a:latin typeface="Calibri"/>
                <a:cs typeface="Calibri"/>
              </a:rPr>
              <a:t>are </a:t>
            </a:r>
            <a:r>
              <a:rPr sz="900" spc="-5" dirty="0">
                <a:latin typeface="Calibri"/>
                <a:cs typeface="Calibri"/>
              </a:rPr>
              <a:t>based </a:t>
            </a:r>
            <a:r>
              <a:rPr sz="900" dirty="0">
                <a:latin typeface="Calibri"/>
                <a:cs typeface="Calibri"/>
              </a:rPr>
              <a:t>on 40</a:t>
            </a:r>
            <a:r>
              <a:rPr sz="900" dirty="0">
                <a:latin typeface="Arial"/>
                <a:cs typeface="Arial"/>
              </a:rPr>
              <a:t>°</a:t>
            </a:r>
            <a:r>
              <a:rPr sz="900" dirty="0">
                <a:latin typeface="Calibri"/>
                <a:cs typeface="Calibri"/>
              </a:rPr>
              <a:t>F </a:t>
            </a:r>
            <a:r>
              <a:rPr sz="900" spc="-5" dirty="0">
                <a:latin typeface="Calibri"/>
                <a:cs typeface="Calibri"/>
              </a:rPr>
              <a:t>evaporator, </a:t>
            </a:r>
            <a:r>
              <a:rPr sz="900" dirty="0">
                <a:latin typeface="Calibri"/>
                <a:cs typeface="Calibri"/>
              </a:rPr>
              <a:t>10</a:t>
            </a:r>
            <a:r>
              <a:rPr sz="900" dirty="0">
                <a:latin typeface="Arial"/>
                <a:cs typeface="Arial"/>
              </a:rPr>
              <a:t>°</a:t>
            </a:r>
            <a:r>
              <a:rPr sz="900" dirty="0">
                <a:latin typeface="Calibri"/>
                <a:cs typeface="Calibri"/>
              </a:rPr>
              <a:t>F </a:t>
            </a:r>
            <a:r>
              <a:rPr sz="900" spc="-5" dirty="0">
                <a:latin typeface="Calibri"/>
                <a:cs typeface="Calibri"/>
              </a:rPr>
              <a:t>superheat and </a:t>
            </a:r>
            <a:r>
              <a:rPr sz="900" dirty="0">
                <a:latin typeface="Calibri"/>
                <a:cs typeface="Calibri"/>
              </a:rPr>
              <a:t>100</a:t>
            </a:r>
            <a:r>
              <a:rPr sz="900" dirty="0">
                <a:latin typeface="Arial"/>
                <a:cs typeface="Arial"/>
              </a:rPr>
              <a:t>°</a:t>
            </a:r>
            <a:r>
              <a:rPr sz="900" dirty="0">
                <a:latin typeface="Calibri"/>
                <a:cs typeface="Calibri"/>
              </a:rPr>
              <a:t>F </a:t>
            </a:r>
            <a:r>
              <a:rPr sz="900" spc="-5" dirty="0">
                <a:latin typeface="Calibri"/>
                <a:cs typeface="Calibri"/>
              </a:rPr>
              <a:t>condenser temperatures and pressure drop across valve:  </a:t>
            </a:r>
            <a:r>
              <a:rPr sz="900" dirty="0">
                <a:latin typeface="Calibri"/>
                <a:cs typeface="Calibri"/>
              </a:rPr>
              <a:t>2 </a:t>
            </a:r>
            <a:r>
              <a:rPr sz="900" spc="-5" dirty="0">
                <a:latin typeface="Calibri"/>
                <a:cs typeface="Calibri"/>
              </a:rPr>
              <a:t>psi </a:t>
            </a:r>
            <a:r>
              <a:rPr sz="900" dirty="0">
                <a:latin typeface="Calibri"/>
                <a:cs typeface="Calibri"/>
              </a:rPr>
              <a:t>for R134a  -   3 </a:t>
            </a:r>
            <a:r>
              <a:rPr sz="900" spc="-5" dirty="0">
                <a:latin typeface="Calibri"/>
                <a:cs typeface="Calibri"/>
              </a:rPr>
              <a:t>psi </a:t>
            </a:r>
            <a:r>
              <a:rPr sz="900" dirty="0">
                <a:latin typeface="Calibri"/>
                <a:cs typeface="Calibri"/>
              </a:rPr>
              <a:t>for R22, </a:t>
            </a:r>
            <a:r>
              <a:rPr sz="900" spc="-5" dirty="0">
                <a:latin typeface="Calibri"/>
                <a:cs typeface="Calibri"/>
              </a:rPr>
              <a:t>R404A, </a:t>
            </a:r>
            <a:r>
              <a:rPr sz="900" dirty="0">
                <a:latin typeface="Calibri"/>
                <a:cs typeface="Calibri"/>
              </a:rPr>
              <a:t>R507   -   5 </a:t>
            </a:r>
            <a:r>
              <a:rPr sz="900" spc="-5" dirty="0">
                <a:latin typeface="Calibri"/>
                <a:cs typeface="Calibri"/>
              </a:rPr>
              <a:t>psi </a:t>
            </a:r>
            <a:r>
              <a:rPr sz="900" dirty="0">
                <a:latin typeface="Calibri"/>
                <a:cs typeface="Calibri"/>
              </a:rPr>
              <a:t>for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R410A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sz="900" spc="-5" dirty="0">
                <a:latin typeface="Calibri"/>
                <a:cs typeface="Calibri"/>
              </a:rPr>
              <a:t>Rated hot gas capacities based </a:t>
            </a:r>
            <a:r>
              <a:rPr sz="900" dirty="0">
                <a:latin typeface="Calibri"/>
                <a:cs typeface="Calibri"/>
              </a:rPr>
              <a:t>on 40</a:t>
            </a:r>
            <a:r>
              <a:rPr sz="900" dirty="0">
                <a:latin typeface="Arial"/>
                <a:cs typeface="Arial"/>
              </a:rPr>
              <a:t>°</a:t>
            </a:r>
            <a:r>
              <a:rPr sz="900" dirty="0">
                <a:latin typeface="Calibri"/>
                <a:cs typeface="Calibri"/>
              </a:rPr>
              <a:t>F </a:t>
            </a:r>
            <a:r>
              <a:rPr sz="900" spc="-5" dirty="0">
                <a:latin typeface="Calibri"/>
                <a:cs typeface="Calibri"/>
              </a:rPr>
              <a:t>evaporator temperature plus </a:t>
            </a:r>
            <a:r>
              <a:rPr sz="900" dirty="0">
                <a:latin typeface="Calibri"/>
                <a:cs typeface="Calibri"/>
              </a:rPr>
              <a:t>25</a:t>
            </a:r>
            <a:r>
              <a:rPr sz="900" dirty="0">
                <a:latin typeface="Arial"/>
                <a:cs typeface="Arial"/>
              </a:rPr>
              <a:t>°</a:t>
            </a:r>
            <a:r>
              <a:rPr sz="900" dirty="0">
                <a:latin typeface="Calibri"/>
                <a:cs typeface="Calibri"/>
              </a:rPr>
              <a:t>F </a:t>
            </a:r>
            <a:r>
              <a:rPr sz="900" spc="-5" dirty="0">
                <a:latin typeface="Calibri"/>
                <a:cs typeface="Calibri"/>
              </a:rPr>
              <a:t>superheat and </a:t>
            </a:r>
            <a:r>
              <a:rPr sz="900" dirty="0">
                <a:latin typeface="Calibri"/>
                <a:cs typeface="Calibri"/>
              </a:rPr>
              <a:t>100</a:t>
            </a:r>
            <a:r>
              <a:rPr sz="900" dirty="0">
                <a:latin typeface="Arial"/>
                <a:cs typeface="Arial"/>
              </a:rPr>
              <a:t>°</a:t>
            </a:r>
            <a:r>
              <a:rPr sz="900" dirty="0">
                <a:latin typeface="Calibri"/>
                <a:cs typeface="Calibri"/>
              </a:rPr>
              <a:t>F </a:t>
            </a:r>
            <a:r>
              <a:rPr sz="900" spc="-5" dirty="0">
                <a:latin typeface="Calibri"/>
                <a:cs typeface="Calibri"/>
              </a:rPr>
              <a:t>condenser temperature and </a:t>
            </a:r>
            <a:r>
              <a:rPr sz="900" dirty="0">
                <a:latin typeface="Calibri"/>
                <a:cs typeface="Calibri"/>
              </a:rPr>
              <a:t>2 </a:t>
            </a:r>
            <a:r>
              <a:rPr sz="900" spc="-5" dirty="0">
                <a:latin typeface="Calibri"/>
                <a:cs typeface="Calibri"/>
              </a:rPr>
              <a:t>psi 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drop.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900" spc="-45" dirty="0">
                <a:latin typeface="Wingdings"/>
                <a:cs typeface="Wingdings"/>
              </a:rPr>
              <a:t></a:t>
            </a:r>
            <a:r>
              <a:rPr sz="900" spc="-45" dirty="0">
                <a:latin typeface="Calibri"/>
                <a:cs typeface="Calibri"/>
              </a:rPr>
              <a:t>For </a:t>
            </a:r>
            <a:r>
              <a:rPr sz="900" spc="-5" dirty="0">
                <a:latin typeface="Calibri"/>
                <a:cs typeface="Calibri"/>
              </a:rPr>
              <a:t>capacities </a:t>
            </a:r>
            <a:r>
              <a:rPr sz="900" dirty="0">
                <a:latin typeface="Calibri"/>
                <a:cs typeface="Calibri"/>
              </a:rPr>
              <a:t>at </a:t>
            </a:r>
            <a:r>
              <a:rPr sz="900" spc="-5" dirty="0">
                <a:latin typeface="Calibri"/>
                <a:cs typeface="Calibri"/>
              </a:rPr>
              <a:t>other ratings, refer </a:t>
            </a:r>
            <a:r>
              <a:rPr sz="900" dirty="0">
                <a:latin typeface="Calibri"/>
                <a:cs typeface="Calibri"/>
              </a:rPr>
              <a:t>to </a:t>
            </a:r>
            <a:r>
              <a:rPr sz="900" spc="-5" dirty="0">
                <a:latin typeface="Calibri"/>
                <a:cs typeface="Calibri"/>
              </a:rPr>
              <a:t>Extended Capacity tables in Parker Catalog</a:t>
            </a:r>
            <a:r>
              <a:rPr sz="900" spc="1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D-1.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100" y="1056132"/>
            <a:ext cx="9220200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537" y="201168"/>
            <a:ext cx="1029944" cy="386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972" y="641858"/>
            <a:ext cx="623887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72" y="824738"/>
            <a:ext cx="676998" cy="19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8196" y="67056"/>
            <a:ext cx="7042404" cy="973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50619" y="267589"/>
            <a:ext cx="327723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/>
              <a:t>Solenoid</a:t>
            </a:r>
            <a:r>
              <a:rPr sz="3600" spc="-45" dirty="0"/>
              <a:t> </a:t>
            </a:r>
            <a:r>
              <a:rPr sz="3600" spc="-5" dirty="0"/>
              <a:t>Valve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3283077" y="1529715"/>
            <a:ext cx="257810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latin typeface="Calibri"/>
                <a:cs typeface="Calibri"/>
              </a:rPr>
              <a:t>Questions?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2000" y="3505200"/>
            <a:ext cx="3657600" cy="25876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67100" y="2514600"/>
            <a:ext cx="2209800" cy="13516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72200" y="4390897"/>
            <a:ext cx="1889125" cy="17019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31</a:t>
            </a:fld>
            <a:endParaRPr spc="-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59550"/>
            <a:ext cx="9144000" cy="298450"/>
          </a:xfrm>
          <a:custGeom>
            <a:avLst/>
            <a:gdLst/>
            <a:ahLst/>
            <a:cxnLst/>
            <a:rect l="l" t="t" r="r" b="b"/>
            <a:pathLst>
              <a:path w="9144000" h="298450">
                <a:moveTo>
                  <a:pt x="9144000" y="298446"/>
                </a:moveTo>
                <a:lnTo>
                  <a:pt x="9144000" y="0"/>
                </a:lnTo>
                <a:lnTo>
                  <a:pt x="0" y="0"/>
                </a:lnTo>
                <a:lnTo>
                  <a:pt x="0" y="298446"/>
                </a:lnTo>
                <a:lnTo>
                  <a:pt x="9144000" y="298446"/>
                </a:lnTo>
                <a:close/>
              </a:path>
            </a:pathLst>
          </a:custGeom>
          <a:solidFill>
            <a:srgbClr val="FFB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7675" y="225806"/>
            <a:ext cx="1668526" cy="625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1017" y="1014984"/>
            <a:ext cx="222123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0" i="1" spc="-5" dirty="0">
                <a:solidFill>
                  <a:srgbClr val="000000"/>
                </a:solidFill>
                <a:latin typeface="Arial"/>
                <a:cs typeface="Arial"/>
              </a:rPr>
              <a:t>Parker Hannifin</a:t>
            </a:r>
            <a:r>
              <a:rPr sz="1800" b="0" i="1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i="1" spc="-5" dirty="0">
                <a:solidFill>
                  <a:srgbClr val="000000"/>
                </a:solidFill>
                <a:latin typeface="Arial"/>
                <a:cs typeface="Arial"/>
              </a:rPr>
              <a:t>Corp.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7175" y="6288087"/>
            <a:ext cx="3395726" cy="169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59151" y="149352"/>
            <a:ext cx="6310884" cy="952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92296" y="1485900"/>
            <a:ext cx="3899915" cy="1348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26023" y="2982467"/>
            <a:ext cx="862584" cy="11262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88207" y="3538728"/>
            <a:ext cx="5510784" cy="22082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55624" y="1462277"/>
            <a:ext cx="3896494" cy="13451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2267" y="2958338"/>
            <a:ext cx="5507608" cy="27614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100" y="1056132"/>
            <a:ext cx="9220200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537" y="201168"/>
            <a:ext cx="1029944" cy="386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972" y="641858"/>
            <a:ext cx="623887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72" y="824738"/>
            <a:ext cx="676998" cy="19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23330" y="1600200"/>
            <a:ext cx="2945511" cy="403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8196" y="67056"/>
            <a:ext cx="7042404" cy="9738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50619" y="267589"/>
            <a:ext cx="571563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/>
              <a:t>Steam &amp; Hot Water</a:t>
            </a:r>
            <a:r>
              <a:rPr sz="3600" spc="-15" dirty="0"/>
              <a:t> </a:t>
            </a:r>
            <a:r>
              <a:rPr sz="3600" spc="-5" dirty="0"/>
              <a:t>Valves</a:t>
            </a:r>
            <a:endParaRPr sz="360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33</a:t>
            </a:fld>
            <a:endParaRPr spc="-5" dirty="0"/>
          </a:p>
        </p:txBody>
      </p:sp>
      <p:sp>
        <p:nvSpPr>
          <p:cNvPr id="9" name="object 9"/>
          <p:cNvSpPr txBox="1"/>
          <p:nvPr/>
        </p:nvSpPr>
        <p:spPr>
          <a:xfrm>
            <a:off x="169265" y="1241805"/>
            <a:ext cx="5915660" cy="4896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1/4” Connections to 1-1/2”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NPT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Connections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CV’s from .5 to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22.5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Normally </a:t>
            </a:r>
            <a:r>
              <a:rPr sz="2800" spc="-10" dirty="0">
                <a:latin typeface="Calibri"/>
                <a:cs typeface="Calibri"/>
              </a:rPr>
              <a:t>Closed </a:t>
            </a:r>
            <a:r>
              <a:rPr sz="2800" spc="-5" dirty="0">
                <a:latin typeface="Calibri"/>
                <a:cs typeface="Calibri"/>
              </a:rPr>
              <a:t>or Normally </a:t>
            </a:r>
            <a:r>
              <a:rPr sz="2800" spc="-10" dirty="0">
                <a:latin typeface="Calibri"/>
                <a:cs typeface="Calibri"/>
              </a:rPr>
              <a:t>Open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Ethylene Propylene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Seals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Available with variety of </a:t>
            </a:r>
            <a:r>
              <a:rPr sz="2800" spc="-10" dirty="0">
                <a:latin typeface="Calibri"/>
                <a:cs typeface="Calibri"/>
              </a:rPr>
              <a:t>Coils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&amp;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Voltages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Temperature </a:t>
            </a:r>
            <a:r>
              <a:rPr sz="2800" spc="-5" dirty="0">
                <a:latin typeface="Calibri"/>
                <a:cs typeface="Calibri"/>
              </a:rPr>
              <a:t>range 353°F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Max.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Hung </a:t>
            </a:r>
            <a:r>
              <a:rPr sz="2800" spc="-5" dirty="0">
                <a:latin typeface="Calibri"/>
                <a:cs typeface="Calibri"/>
              </a:rPr>
              <a:t>Diaphragm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construction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Springs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Plunger </a:t>
            </a:r>
            <a:r>
              <a:rPr sz="2800" spc="-5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Stainless</a:t>
            </a:r>
            <a:r>
              <a:rPr sz="2800" spc="1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Steel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11451" y="1398587"/>
            <a:ext cx="4798949" cy="515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80382" y="5449519"/>
            <a:ext cx="173545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Pilot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Orifice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26326" y="4535170"/>
            <a:ext cx="161671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Diaphragm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31126" y="2324734"/>
            <a:ext cx="115951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Plun</a:t>
            </a:r>
            <a:r>
              <a:rPr sz="2400" b="1" spc="-10" dirty="0">
                <a:latin typeface="Arial"/>
                <a:cs typeface="Arial"/>
              </a:rPr>
              <a:t>g</a:t>
            </a:r>
            <a:r>
              <a:rPr sz="2400" b="1" spc="-5" dirty="0">
                <a:latin typeface="Arial"/>
                <a:cs typeface="Arial"/>
              </a:rPr>
              <a:t>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09009" y="1867534"/>
            <a:ext cx="60071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C</a:t>
            </a:r>
            <a:r>
              <a:rPr sz="2400" b="1" spc="-1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il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48255" y="3640963"/>
            <a:ext cx="1533525" cy="855344"/>
          </a:xfrm>
          <a:custGeom>
            <a:avLst/>
            <a:gdLst/>
            <a:ahLst/>
            <a:cxnLst/>
            <a:rect l="l" t="t" r="r" b="b"/>
            <a:pathLst>
              <a:path w="1533525" h="855345">
                <a:moveTo>
                  <a:pt x="1357014" y="779713"/>
                </a:moveTo>
                <a:lnTo>
                  <a:pt x="1320292" y="846455"/>
                </a:lnTo>
                <a:lnTo>
                  <a:pt x="1533144" y="854837"/>
                </a:lnTo>
                <a:lnTo>
                  <a:pt x="1487625" y="788924"/>
                </a:lnTo>
                <a:lnTo>
                  <a:pt x="1373758" y="788924"/>
                </a:lnTo>
                <a:lnTo>
                  <a:pt x="1357014" y="779713"/>
                </a:lnTo>
                <a:close/>
              </a:path>
              <a:path w="1533525" h="855345">
                <a:moveTo>
                  <a:pt x="1375371" y="746352"/>
                </a:moveTo>
                <a:lnTo>
                  <a:pt x="1357014" y="779713"/>
                </a:lnTo>
                <a:lnTo>
                  <a:pt x="1373758" y="788924"/>
                </a:lnTo>
                <a:lnTo>
                  <a:pt x="1392046" y="755523"/>
                </a:lnTo>
                <a:lnTo>
                  <a:pt x="1375371" y="746352"/>
                </a:lnTo>
                <a:close/>
              </a:path>
              <a:path w="1533525" h="855345">
                <a:moveTo>
                  <a:pt x="1412113" y="679576"/>
                </a:moveTo>
                <a:lnTo>
                  <a:pt x="1375371" y="746352"/>
                </a:lnTo>
                <a:lnTo>
                  <a:pt x="1392046" y="755523"/>
                </a:lnTo>
                <a:lnTo>
                  <a:pt x="1373758" y="788924"/>
                </a:lnTo>
                <a:lnTo>
                  <a:pt x="1487625" y="788924"/>
                </a:lnTo>
                <a:lnTo>
                  <a:pt x="1412113" y="679576"/>
                </a:lnTo>
                <a:close/>
              </a:path>
              <a:path w="1533525" h="855345">
                <a:moveTo>
                  <a:pt x="18287" y="0"/>
                </a:moveTo>
                <a:lnTo>
                  <a:pt x="0" y="33274"/>
                </a:lnTo>
                <a:lnTo>
                  <a:pt x="1357014" y="779713"/>
                </a:lnTo>
                <a:lnTo>
                  <a:pt x="1375371" y="746352"/>
                </a:lnTo>
                <a:lnTo>
                  <a:pt x="18287" y="0"/>
                </a:lnTo>
                <a:close/>
              </a:path>
            </a:pathLst>
          </a:custGeom>
          <a:solidFill>
            <a:srgbClr val="007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76750" y="4724400"/>
            <a:ext cx="190500" cy="685800"/>
          </a:xfrm>
          <a:custGeom>
            <a:avLst/>
            <a:gdLst/>
            <a:ahLst/>
            <a:cxnLst/>
            <a:rect l="l" t="t" r="r" b="b"/>
            <a:pathLst>
              <a:path w="190500" h="685800">
                <a:moveTo>
                  <a:pt x="114300" y="171450"/>
                </a:moveTo>
                <a:lnTo>
                  <a:pt x="76200" y="171450"/>
                </a:lnTo>
                <a:lnTo>
                  <a:pt x="76200" y="685800"/>
                </a:lnTo>
                <a:lnTo>
                  <a:pt x="114300" y="685800"/>
                </a:lnTo>
                <a:lnTo>
                  <a:pt x="114300" y="171450"/>
                </a:lnTo>
                <a:close/>
              </a:path>
              <a:path w="190500" h="685800">
                <a:moveTo>
                  <a:pt x="95250" y="0"/>
                </a:moveTo>
                <a:lnTo>
                  <a:pt x="0" y="190500"/>
                </a:lnTo>
                <a:lnTo>
                  <a:pt x="76200" y="190500"/>
                </a:lnTo>
                <a:lnTo>
                  <a:pt x="76200" y="171450"/>
                </a:lnTo>
                <a:lnTo>
                  <a:pt x="180975" y="171450"/>
                </a:lnTo>
                <a:lnTo>
                  <a:pt x="95250" y="0"/>
                </a:lnTo>
                <a:close/>
              </a:path>
              <a:path w="190500" h="685800">
                <a:moveTo>
                  <a:pt x="180975" y="171450"/>
                </a:moveTo>
                <a:lnTo>
                  <a:pt x="114300" y="171450"/>
                </a:lnTo>
                <a:lnTo>
                  <a:pt x="114300" y="190500"/>
                </a:lnTo>
                <a:lnTo>
                  <a:pt x="190500" y="190500"/>
                </a:lnTo>
                <a:lnTo>
                  <a:pt x="180975" y="171450"/>
                </a:lnTo>
                <a:close/>
              </a:path>
            </a:pathLst>
          </a:custGeom>
          <a:solidFill>
            <a:srgbClr val="007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86400" y="4511294"/>
            <a:ext cx="1299210" cy="308610"/>
          </a:xfrm>
          <a:custGeom>
            <a:avLst/>
            <a:gdLst/>
            <a:ahLst/>
            <a:cxnLst/>
            <a:rect l="l" t="t" r="r" b="b"/>
            <a:pathLst>
              <a:path w="1299209" h="308610">
                <a:moveTo>
                  <a:pt x="190951" y="75061"/>
                </a:moveTo>
                <a:lnTo>
                  <a:pt x="184327" y="112547"/>
                </a:lnTo>
                <a:lnTo>
                  <a:pt x="1292098" y="308101"/>
                </a:lnTo>
                <a:lnTo>
                  <a:pt x="1298702" y="270509"/>
                </a:lnTo>
                <a:lnTo>
                  <a:pt x="190951" y="75061"/>
                </a:lnTo>
                <a:close/>
              </a:path>
              <a:path w="1299209" h="308610">
                <a:moveTo>
                  <a:pt x="204215" y="0"/>
                </a:moveTo>
                <a:lnTo>
                  <a:pt x="0" y="60705"/>
                </a:lnTo>
                <a:lnTo>
                  <a:pt x="171069" y="187578"/>
                </a:lnTo>
                <a:lnTo>
                  <a:pt x="184327" y="112547"/>
                </a:lnTo>
                <a:lnTo>
                  <a:pt x="165480" y="109219"/>
                </a:lnTo>
                <a:lnTo>
                  <a:pt x="172212" y="71754"/>
                </a:lnTo>
                <a:lnTo>
                  <a:pt x="191536" y="71754"/>
                </a:lnTo>
                <a:lnTo>
                  <a:pt x="204215" y="0"/>
                </a:lnTo>
                <a:close/>
              </a:path>
              <a:path w="1299209" h="308610">
                <a:moveTo>
                  <a:pt x="172212" y="71754"/>
                </a:moveTo>
                <a:lnTo>
                  <a:pt x="165480" y="109219"/>
                </a:lnTo>
                <a:lnTo>
                  <a:pt x="184327" y="112547"/>
                </a:lnTo>
                <a:lnTo>
                  <a:pt x="190951" y="75061"/>
                </a:lnTo>
                <a:lnTo>
                  <a:pt x="172212" y="71754"/>
                </a:lnTo>
                <a:close/>
              </a:path>
              <a:path w="1299209" h="308610">
                <a:moveTo>
                  <a:pt x="191536" y="71754"/>
                </a:moveTo>
                <a:lnTo>
                  <a:pt x="172212" y="71754"/>
                </a:lnTo>
                <a:lnTo>
                  <a:pt x="190951" y="75061"/>
                </a:lnTo>
                <a:lnTo>
                  <a:pt x="191536" y="71754"/>
                </a:lnTo>
                <a:close/>
              </a:path>
            </a:pathLst>
          </a:custGeom>
          <a:solidFill>
            <a:srgbClr val="007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4400" y="2572511"/>
            <a:ext cx="2444115" cy="744220"/>
          </a:xfrm>
          <a:custGeom>
            <a:avLst/>
            <a:gdLst/>
            <a:ahLst/>
            <a:cxnLst/>
            <a:rect l="l" t="t" r="r" b="b"/>
            <a:pathLst>
              <a:path w="2444115" h="744220">
                <a:moveTo>
                  <a:pt x="157607" y="560832"/>
                </a:moveTo>
                <a:lnTo>
                  <a:pt x="0" y="704088"/>
                </a:lnTo>
                <a:lnTo>
                  <a:pt x="209169" y="744220"/>
                </a:lnTo>
                <a:lnTo>
                  <a:pt x="189993" y="676021"/>
                </a:lnTo>
                <a:lnTo>
                  <a:pt x="170179" y="676021"/>
                </a:lnTo>
                <a:lnTo>
                  <a:pt x="159892" y="639317"/>
                </a:lnTo>
                <a:lnTo>
                  <a:pt x="178224" y="634162"/>
                </a:lnTo>
                <a:lnTo>
                  <a:pt x="157607" y="560832"/>
                </a:lnTo>
                <a:close/>
              </a:path>
              <a:path w="2444115" h="744220">
                <a:moveTo>
                  <a:pt x="178224" y="634162"/>
                </a:moveTo>
                <a:lnTo>
                  <a:pt x="159892" y="639317"/>
                </a:lnTo>
                <a:lnTo>
                  <a:pt x="170179" y="676021"/>
                </a:lnTo>
                <a:lnTo>
                  <a:pt x="188541" y="670856"/>
                </a:lnTo>
                <a:lnTo>
                  <a:pt x="178224" y="634162"/>
                </a:lnTo>
                <a:close/>
              </a:path>
              <a:path w="2444115" h="744220">
                <a:moveTo>
                  <a:pt x="188541" y="670856"/>
                </a:moveTo>
                <a:lnTo>
                  <a:pt x="170179" y="676021"/>
                </a:lnTo>
                <a:lnTo>
                  <a:pt x="189993" y="676021"/>
                </a:lnTo>
                <a:lnTo>
                  <a:pt x="188541" y="670856"/>
                </a:lnTo>
                <a:close/>
              </a:path>
              <a:path w="2444115" h="744220">
                <a:moveTo>
                  <a:pt x="2433193" y="0"/>
                </a:moveTo>
                <a:lnTo>
                  <a:pt x="178224" y="634162"/>
                </a:lnTo>
                <a:lnTo>
                  <a:pt x="188541" y="670856"/>
                </a:lnTo>
                <a:lnTo>
                  <a:pt x="2443606" y="36575"/>
                </a:lnTo>
                <a:lnTo>
                  <a:pt x="2433193" y="0"/>
                </a:lnTo>
                <a:close/>
              </a:path>
            </a:pathLst>
          </a:custGeom>
          <a:solidFill>
            <a:srgbClr val="007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81400" y="4419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7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609594" y="6059423"/>
            <a:ext cx="78676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Bo</a:t>
            </a:r>
            <a:r>
              <a:rPr sz="2400" b="1" spc="-15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2560" y="2016886"/>
            <a:ext cx="2014855" cy="1970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Sleeve</a:t>
            </a:r>
            <a:endParaRPr sz="2400">
              <a:latin typeface="Arial"/>
              <a:cs typeface="Arial"/>
            </a:endParaRPr>
          </a:p>
          <a:p>
            <a:pPr marL="80645" marR="593725">
              <a:lnSpc>
                <a:spcPct val="100000"/>
              </a:lnSpc>
              <a:spcBef>
                <a:spcPts val="165"/>
              </a:spcBef>
            </a:pPr>
            <a:r>
              <a:rPr sz="1600" spc="-5" dirty="0">
                <a:latin typeface="Arial"/>
                <a:cs typeface="Arial"/>
              </a:rPr>
              <a:t>flange &amp; stop  carry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magnetic  flux</a:t>
            </a:r>
            <a:endParaRPr sz="1600">
              <a:latin typeface="Arial"/>
              <a:cs typeface="Arial"/>
            </a:endParaRPr>
          </a:p>
          <a:p>
            <a:pPr marL="839469" marR="5080" indent="-193675">
              <a:lnSpc>
                <a:spcPct val="100000"/>
              </a:lnSpc>
              <a:spcBef>
                <a:spcPts val="819"/>
              </a:spcBef>
            </a:pPr>
            <a:r>
              <a:rPr sz="2400" b="1" dirty="0">
                <a:latin typeface="Arial"/>
                <a:cs typeface="Arial"/>
              </a:rPr>
              <a:t>Equali</a:t>
            </a:r>
            <a:r>
              <a:rPr sz="2400" b="1" spc="5" dirty="0">
                <a:latin typeface="Arial"/>
                <a:cs typeface="Arial"/>
              </a:rPr>
              <a:t>z</a:t>
            </a:r>
            <a:r>
              <a:rPr sz="2400" b="1" spc="-5" dirty="0">
                <a:latin typeface="Arial"/>
                <a:cs typeface="Arial"/>
              </a:rPr>
              <a:t>er  </a:t>
            </a:r>
            <a:r>
              <a:rPr sz="2400" b="1" dirty="0">
                <a:latin typeface="Arial"/>
                <a:cs typeface="Arial"/>
              </a:rPr>
              <a:t>Orifice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14920" y="2267457"/>
            <a:ext cx="2976245" cy="754380"/>
          </a:xfrm>
          <a:custGeom>
            <a:avLst/>
            <a:gdLst/>
            <a:ahLst/>
            <a:cxnLst/>
            <a:rect l="l" t="t" r="r" b="b"/>
            <a:pathLst>
              <a:path w="2976245" h="754380">
                <a:moveTo>
                  <a:pt x="2786171" y="680113"/>
                </a:moveTo>
                <a:lnTo>
                  <a:pt x="2769069" y="754252"/>
                </a:lnTo>
                <a:lnTo>
                  <a:pt x="2976079" y="704341"/>
                </a:lnTo>
                <a:lnTo>
                  <a:pt x="2951940" y="684402"/>
                </a:lnTo>
                <a:lnTo>
                  <a:pt x="2804756" y="684402"/>
                </a:lnTo>
                <a:lnTo>
                  <a:pt x="2786171" y="680113"/>
                </a:lnTo>
                <a:close/>
              </a:path>
              <a:path w="2976245" h="754380">
                <a:moveTo>
                  <a:pt x="2794750" y="642919"/>
                </a:moveTo>
                <a:lnTo>
                  <a:pt x="2786171" y="680113"/>
                </a:lnTo>
                <a:lnTo>
                  <a:pt x="2804756" y="684402"/>
                </a:lnTo>
                <a:lnTo>
                  <a:pt x="2813265" y="647191"/>
                </a:lnTo>
                <a:lnTo>
                  <a:pt x="2794750" y="642919"/>
                </a:lnTo>
                <a:close/>
              </a:path>
              <a:path w="2976245" h="754380">
                <a:moveTo>
                  <a:pt x="2811868" y="568705"/>
                </a:moveTo>
                <a:lnTo>
                  <a:pt x="2794750" y="642919"/>
                </a:lnTo>
                <a:lnTo>
                  <a:pt x="2813265" y="647191"/>
                </a:lnTo>
                <a:lnTo>
                  <a:pt x="2804756" y="684402"/>
                </a:lnTo>
                <a:lnTo>
                  <a:pt x="2951940" y="684402"/>
                </a:lnTo>
                <a:lnTo>
                  <a:pt x="2811868" y="568705"/>
                </a:lnTo>
                <a:close/>
              </a:path>
              <a:path w="2976245" h="754380">
                <a:moveTo>
                  <a:pt x="8559" y="0"/>
                </a:moveTo>
                <a:lnTo>
                  <a:pt x="0" y="37083"/>
                </a:lnTo>
                <a:lnTo>
                  <a:pt x="2786171" y="680113"/>
                </a:lnTo>
                <a:lnTo>
                  <a:pt x="2794750" y="642919"/>
                </a:lnTo>
                <a:lnTo>
                  <a:pt x="8559" y="0"/>
                </a:lnTo>
                <a:close/>
              </a:path>
            </a:pathLst>
          </a:custGeom>
          <a:solidFill>
            <a:srgbClr val="007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632829" y="3239389"/>
            <a:ext cx="205867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Return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Spring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24400" y="3487420"/>
            <a:ext cx="1835785" cy="726440"/>
          </a:xfrm>
          <a:custGeom>
            <a:avLst/>
            <a:gdLst/>
            <a:ahLst/>
            <a:cxnLst/>
            <a:rect l="l" t="t" r="r" b="b"/>
            <a:pathLst>
              <a:path w="1835784" h="726439">
                <a:moveTo>
                  <a:pt x="144907" y="547496"/>
                </a:moveTo>
                <a:lnTo>
                  <a:pt x="0" y="703579"/>
                </a:lnTo>
                <a:lnTo>
                  <a:pt x="211836" y="725931"/>
                </a:lnTo>
                <a:lnTo>
                  <a:pt x="187541" y="661161"/>
                </a:lnTo>
                <a:lnTo>
                  <a:pt x="167259" y="661161"/>
                </a:lnTo>
                <a:lnTo>
                  <a:pt x="153797" y="625601"/>
                </a:lnTo>
                <a:lnTo>
                  <a:pt x="171686" y="618893"/>
                </a:lnTo>
                <a:lnTo>
                  <a:pt x="144907" y="547496"/>
                </a:lnTo>
                <a:close/>
              </a:path>
              <a:path w="1835784" h="726439">
                <a:moveTo>
                  <a:pt x="171686" y="618893"/>
                </a:moveTo>
                <a:lnTo>
                  <a:pt x="153797" y="625601"/>
                </a:lnTo>
                <a:lnTo>
                  <a:pt x="167259" y="661161"/>
                </a:lnTo>
                <a:lnTo>
                  <a:pt x="185040" y="654493"/>
                </a:lnTo>
                <a:lnTo>
                  <a:pt x="171686" y="618893"/>
                </a:lnTo>
                <a:close/>
              </a:path>
              <a:path w="1835784" h="726439">
                <a:moveTo>
                  <a:pt x="185040" y="654493"/>
                </a:moveTo>
                <a:lnTo>
                  <a:pt x="167259" y="661161"/>
                </a:lnTo>
                <a:lnTo>
                  <a:pt x="187541" y="661161"/>
                </a:lnTo>
                <a:lnTo>
                  <a:pt x="185040" y="654493"/>
                </a:lnTo>
                <a:close/>
              </a:path>
              <a:path w="1835784" h="726439">
                <a:moveTo>
                  <a:pt x="1822069" y="0"/>
                </a:moveTo>
                <a:lnTo>
                  <a:pt x="171686" y="618893"/>
                </a:lnTo>
                <a:lnTo>
                  <a:pt x="185040" y="654493"/>
                </a:lnTo>
                <a:lnTo>
                  <a:pt x="1835530" y="35559"/>
                </a:lnTo>
                <a:lnTo>
                  <a:pt x="1822069" y="0"/>
                </a:lnTo>
                <a:close/>
              </a:path>
            </a:pathLst>
          </a:custGeom>
          <a:solidFill>
            <a:srgbClr val="007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68196" y="67056"/>
            <a:ext cx="7042404" cy="973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650619" y="191185"/>
            <a:ext cx="530860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000"/>
              </a:lnSpc>
            </a:pPr>
            <a:r>
              <a:rPr sz="2800" spc="-5" dirty="0"/>
              <a:t>Normally Closed – </a:t>
            </a:r>
            <a:r>
              <a:rPr dirty="0"/>
              <a:t>Hung Diaphragm  Coil Not Energized – </a:t>
            </a:r>
            <a:r>
              <a:rPr spc="-5" dirty="0"/>
              <a:t>Valve</a:t>
            </a:r>
            <a:r>
              <a:rPr spc="-105" dirty="0"/>
              <a:t> </a:t>
            </a:r>
            <a:r>
              <a:rPr dirty="0"/>
              <a:t>Closed</a:t>
            </a:r>
            <a:endParaRPr sz="280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34</a:t>
            </a:fld>
            <a:endParaRPr spc="-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100" y="1056132"/>
            <a:ext cx="9220200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537" y="201168"/>
            <a:ext cx="1029944" cy="386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972" y="641858"/>
            <a:ext cx="623887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72" y="824738"/>
            <a:ext cx="676998" cy="19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8196" y="67056"/>
            <a:ext cx="7042404" cy="973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50619" y="267589"/>
            <a:ext cx="571563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/>
              <a:t>Steam &amp; Hot Water</a:t>
            </a:r>
            <a:r>
              <a:rPr sz="3600" spc="-15" dirty="0"/>
              <a:t> </a:t>
            </a:r>
            <a:r>
              <a:rPr sz="3600" spc="-5" dirty="0"/>
              <a:t>Valves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793495" y="1585086"/>
            <a:ext cx="4678045" cy="36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9090" marR="5080" indent="-326390" algn="just">
              <a:lnSpc>
                <a:spcPct val="100000"/>
              </a:lnSpc>
              <a:buFont typeface="Times New Roman"/>
              <a:buChar char="•"/>
              <a:tabLst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Parker </a:t>
            </a:r>
            <a:r>
              <a:rPr sz="2800" spc="-10" dirty="0">
                <a:latin typeface="Calibri"/>
                <a:cs typeface="Calibri"/>
              </a:rPr>
              <a:t>solenoid </a:t>
            </a:r>
            <a:r>
              <a:rPr sz="2800" spc="-5" dirty="0">
                <a:latin typeface="Calibri"/>
                <a:cs typeface="Calibri"/>
              </a:rPr>
              <a:t>valves for </a:t>
            </a:r>
            <a:r>
              <a:rPr sz="2800" spc="-10" dirty="0">
                <a:latin typeface="Calibri"/>
                <a:cs typeface="Calibri"/>
              </a:rPr>
              <a:t>hot  </a:t>
            </a:r>
            <a:r>
              <a:rPr sz="2800" spc="-5" dirty="0">
                <a:latin typeface="Calibri"/>
                <a:cs typeface="Calibri"/>
              </a:rPr>
              <a:t>water and </a:t>
            </a:r>
            <a:r>
              <a:rPr sz="2800" spc="-10" dirty="0">
                <a:latin typeface="Calibri"/>
                <a:cs typeface="Calibri"/>
              </a:rPr>
              <a:t>steam </a:t>
            </a:r>
            <a:r>
              <a:rPr sz="2800" spc="-5" dirty="0">
                <a:latin typeface="Calibri"/>
                <a:cs typeface="Calibri"/>
              </a:rPr>
              <a:t>are </a:t>
            </a:r>
            <a:r>
              <a:rPr sz="2800" dirty="0">
                <a:latin typeface="Calibri"/>
                <a:cs typeface="Calibri"/>
              </a:rPr>
              <a:t>two-way  </a:t>
            </a:r>
            <a:r>
              <a:rPr sz="2800" spc="-5" dirty="0">
                <a:latin typeface="Calibri"/>
                <a:cs typeface="Calibri"/>
              </a:rPr>
              <a:t>valves with </a:t>
            </a:r>
            <a:r>
              <a:rPr sz="2800" spc="-10" dirty="0">
                <a:latin typeface="Calibri"/>
                <a:cs typeface="Calibri"/>
              </a:rPr>
              <a:t>one </a:t>
            </a:r>
            <a:r>
              <a:rPr sz="2800" spc="-5" dirty="0">
                <a:latin typeface="Calibri"/>
                <a:cs typeface="Calibri"/>
              </a:rPr>
              <a:t>inlet and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one</a:t>
            </a:r>
            <a:endParaRPr sz="2800">
              <a:latin typeface="Calibri"/>
              <a:cs typeface="Calibri"/>
            </a:endParaRPr>
          </a:p>
          <a:p>
            <a:pPr marL="1175385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outlet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connection.</a:t>
            </a:r>
            <a:endParaRPr sz="2800">
              <a:latin typeface="Calibri"/>
              <a:cs typeface="Calibri"/>
            </a:endParaRPr>
          </a:p>
          <a:p>
            <a:pPr marL="499109" marR="331470" lvl="1" indent="-287020">
              <a:lnSpc>
                <a:spcPct val="100000"/>
              </a:lnSpc>
              <a:spcBef>
                <a:spcPts val="670"/>
              </a:spcBef>
              <a:buFont typeface="Times New Roman"/>
              <a:buChar char="•"/>
              <a:tabLst>
                <a:tab pos="498475" algn="l"/>
                <a:tab pos="499109" algn="l"/>
              </a:tabLst>
            </a:pPr>
            <a:r>
              <a:rPr sz="2800" spc="-5" dirty="0">
                <a:solidFill>
                  <a:srgbClr val="990000"/>
                </a:solidFill>
                <a:latin typeface="Calibri"/>
                <a:cs typeface="Calibri"/>
              </a:rPr>
              <a:t>Normally closed valves are  </a:t>
            </a:r>
            <a:r>
              <a:rPr sz="2800" spc="-10" dirty="0">
                <a:solidFill>
                  <a:srgbClr val="990000"/>
                </a:solidFill>
                <a:latin typeface="Calibri"/>
                <a:cs typeface="Calibri"/>
              </a:rPr>
              <a:t>open </a:t>
            </a:r>
            <a:r>
              <a:rPr sz="2800" spc="-5" dirty="0">
                <a:solidFill>
                  <a:srgbClr val="990000"/>
                </a:solidFill>
                <a:latin typeface="Calibri"/>
                <a:cs typeface="Calibri"/>
              </a:rPr>
              <a:t>when</a:t>
            </a:r>
            <a:r>
              <a:rPr sz="2800" spc="-2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990000"/>
                </a:solidFill>
                <a:latin typeface="Calibri"/>
                <a:cs typeface="Calibri"/>
              </a:rPr>
              <a:t>energized.</a:t>
            </a:r>
            <a:endParaRPr sz="2800">
              <a:latin typeface="Calibri"/>
              <a:cs typeface="Calibri"/>
            </a:endParaRPr>
          </a:p>
          <a:p>
            <a:pPr marL="499109" lvl="1" indent="-287020">
              <a:lnSpc>
                <a:spcPct val="100000"/>
              </a:lnSpc>
              <a:spcBef>
                <a:spcPts val="675"/>
              </a:spcBef>
              <a:buFont typeface="Times New Roman"/>
              <a:buChar char="•"/>
              <a:tabLst>
                <a:tab pos="498475" algn="l"/>
                <a:tab pos="499109" algn="l"/>
              </a:tabLst>
            </a:pPr>
            <a:r>
              <a:rPr sz="2800" spc="-5" dirty="0">
                <a:solidFill>
                  <a:srgbClr val="990000"/>
                </a:solidFill>
                <a:latin typeface="Calibri"/>
                <a:cs typeface="Calibri"/>
              </a:rPr>
              <a:t>Normally open valves</a:t>
            </a:r>
            <a:r>
              <a:rPr sz="2800" spc="-4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990000"/>
                </a:solidFill>
                <a:latin typeface="Calibri"/>
                <a:cs typeface="Calibri"/>
              </a:rPr>
              <a:t>are</a:t>
            </a:r>
            <a:endParaRPr sz="2800">
              <a:latin typeface="Calibri"/>
              <a:cs typeface="Calibri"/>
            </a:endParaRPr>
          </a:p>
          <a:p>
            <a:pPr marR="278765" algn="ctr">
              <a:lnSpc>
                <a:spcPct val="100000"/>
              </a:lnSpc>
            </a:pPr>
            <a:r>
              <a:rPr sz="2800" spc="-5" dirty="0">
                <a:solidFill>
                  <a:srgbClr val="990000"/>
                </a:solidFill>
                <a:latin typeface="Calibri"/>
                <a:cs typeface="Calibri"/>
              </a:rPr>
              <a:t>closed when</a:t>
            </a:r>
            <a:r>
              <a:rPr sz="2800" spc="-4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990000"/>
                </a:solidFill>
                <a:latin typeface="Calibri"/>
                <a:cs typeface="Calibri"/>
              </a:rPr>
              <a:t>energized.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62600" y="1752600"/>
            <a:ext cx="3314700" cy="403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35</a:t>
            </a:fld>
            <a:endParaRPr spc="-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100" y="1056132"/>
            <a:ext cx="9220200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537" y="201168"/>
            <a:ext cx="1029944" cy="386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972" y="641858"/>
            <a:ext cx="623887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72" y="824738"/>
            <a:ext cx="676998" cy="19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8196" y="67056"/>
            <a:ext cx="7042404" cy="973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50619" y="267589"/>
            <a:ext cx="571563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/>
              <a:t>Steam &amp; Hot Water</a:t>
            </a:r>
            <a:r>
              <a:rPr sz="3600" spc="-15" dirty="0"/>
              <a:t> </a:t>
            </a:r>
            <a:r>
              <a:rPr sz="3600" spc="-5" dirty="0"/>
              <a:t>Valves</a:t>
            </a:r>
            <a:endParaRPr sz="3600"/>
          </a:p>
        </p:txBody>
      </p:sp>
      <p:sp>
        <p:nvSpPr>
          <p:cNvPr id="8" name="object 8"/>
          <p:cNvSpPr/>
          <p:nvPr/>
        </p:nvSpPr>
        <p:spPr>
          <a:xfrm>
            <a:off x="0" y="1197863"/>
            <a:ext cx="5367528" cy="5422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90623" y="1754377"/>
            <a:ext cx="4972685" cy="4008120"/>
          </a:xfrm>
          <a:custGeom>
            <a:avLst/>
            <a:gdLst/>
            <a:ahLst/>
            <a:cxnLst/>
            <a:rect l="l" t="t" r="r" b="b"/>
            <a:pathLst>
              <a:path w="4972684" h="4008120">
                <a:moveTo>
                  <a:pt x="4304157" y="0"/>
                </a:moveTo>
                <a:lnTo>
                  <a:pt x="668019" y="0"/>
                </a:lnTo>
                <a:lnTo>
                  <a:pt x="620313" y="1676"/>
                </a:lnTo>
                <a:lnTo>
                  <a:pt x="573511" y="6631"/>
                </a:lnTo>
                <a:lnTo>
                  <a:pt x="527727" y="14750"/>
                </a:lnTo>
                <a:lnTo>
                  <a:pt x="483075" y="25922"/>
                </a:lnTo>
                <a:lnTo>
                  <a:pt x="439668" y="40032"/>
                </a:lnTo>
                <a:lnTo>
                  <a:pt x="397618" y="56969"/>
                </a:lnTo>
                <a:lnTo>
                  <a:pt x="357038" y="76620"/>
                </a:lnTo>
                <a:lnTo>
                  <a:pt x="318042" y="98870"/>
                </a:lnTo>
                <a:lnTo>
                  <a:pt x="280743" y="123608"/>
                </a:lnTo>
                <a:lnTo>
                  <a:pt x="245253" y="150721"/>
                </a:lnTo>
                <a:lnTo>
                  <a:pt x="211686" y="180095"/>
                </a:lnTo>
                <a:lnTo>
                  <a:pt x="180155" y="211618"/>
                </a:lnTo>
                <a:lnTo>
                  <a:pt x="150772" y="245177"/>
                </a:lnTo>
                <a:lnTo>
                  <a:pt x="123651" y="280659"/>
                </a:lnTo>
                <a:lnTo>
                  <a:pt x="98906" y="317951"/>
                </a:lnTo>
                <a:lnTo>
                  <a:pt x="76648" y="356939"/>
                </a:lnTo>
                <a:lnTo>
                  <a:pt x="56991" y="397512"/>
                </a:lnTo>
                <a:lnTo>
                  <a:pt x="40048" y="439556"/>
                </a:lnTo>
                <a:lnTo>
                  <a:pt x="25932" y="482959"/>
                </a:lnTo>
                <a:lnTo>
                  <a:pt x="14756" y="527606"/>
                </a:lnTo>
                <a:lnTo>
                  <a:pt x="6633" y="573387"/>
                </a:lnTo>
                <a:lnTo>
                  <a:pt x="1677" y="620186"/>
                </a:lnTo>
                <a:lnTo>
                  <a:pt x="0" y="667893"/>
                </a:lnTo>
                <a:lnTo>
                  <a:pt x="0" y="3339719"/>
                </a:lnTo>
                <a:lnTo>
                  <a:pt x="1677" y="3387425"/>
                </a:lnTo>
                <a:lnTo>
                  <a:pt x="6633" y="3434226"/>
                </a:lnTo>
                <a:lnTo>
                  <a:pt x="14756" y="3480008"/>
                </a:lnTo>
                <a:lnTo>
                  <a:pt x="25932" y="3524657"/>
                </a:lnTo>
                <a:lnTo>
                  <a:pt x="40048" y="3568062"/>
                </a:lnTo>
                <a:lnTo>
                  <a:pt x="56991" y="3610109"/>
                </a:lnTo>
                <a:lnTo>
                  <a:pt x="76648" y="3650686"/>
                </a:lnTo>
                <a:lnTo>
                  <a:pt x="98906" y="3689678"/>
                </a:lnTo>
                <a:lnTo>
                  <a:pt x="123651" y="3726974"/>
                </a:lnTo>
                <a:lnTo>
                  <a:pt x="150772" y="3762459"/>
                </a:lnTo>
                <a:lnTo>
                  <a:pt x="180155" y="3796022"/>
                </a:lnTo>
                <a:lnTo>
                  <a:pt x="211686" y="3827549"/>
                </a:lnTo>
                <a:lnTo>
                  <a:pt x="245253" y="3856928"/>
                </a:lnTo>
                <a:lnTo>
                  <a:pt x="280743" y="3884045"/>
                </a:lnTo>
                <a:lnTo>
                  <a:pt x="318042" y="3908787"/>
                </a:lnTo>
                <a:lnTo>
                  <a:pt x="357038" y="3931041"/>
                </a:lnTo>
                <a:lnTo>
                  <a:pt x="397618" y="3950694"/>
                </a:lnTo>
                <a:lnTo>
                  <a:pt x="439668" y="3967634"/>
                </a:lnTo>
                <a:lnTo>
                  <a:pt x="483075" y="3981748"/>
                </a:lnTo>
                <a:lnTo>
                  <a:pt x="527727" y="3992921"/>
                </a:lnTo>
                <a:lnTo>
                  <a:pt x="573511" y="4001043"/>
                </a:lnTo>
                <a:lnTo>
                  <a:pt x="620313" y="4005998"/>
                </a:lnTo>
                <a:lnTo>
                  <a:pt x="668019" y="4007675"/>
                </a:lnTo>
                <a:lnTo>
                  <a:pt x="4304157" y="4007675"/>
                </a:lnTo>
                <a:lnTo>
                  <a:pt x="4351863" y="4005998"/>
                </a:lnTo>
                <a:lnTo>
                  <a:pt x="4398665" y="4001043"/>
                </a:lnTo>
                <a:lnTo>
                  <a:pt x="4444449" y="3992921"/>
                </a:lnTo>
                <a:lnTo>
                  <a:pt x="4489101" y="3981748"/>
                </a:lnTo>
                <a:lnTo>
                  <a:pt x="4532508" y="3967634"/>
                </a:lnTo>
                <a:lnTo>
                  <a:pt x="4574558" y="3950694"/>
                </a:lnTo>
                <a:lnTo>
                  <a:pt x="4615138" y="3931041"/>
                </a:lnTo>
                <a:lnTo>
                  <a:pt x="4654134" y="3908787"/>
                </a:lnTo>
                <a:lnTo>
                  <a:pt x="4691433" y="3884045"/>
                </a:lnTo>
                <a:lnTo>
                  <a:pt x="4726923" y="3856928"/>
                </a:lnTo>
                <a:lnTo>
                  <a:pt x="4760490" y="3827549"/>
                </a:lnTo>
                <a:lnTo>
                  <a:pt x="4792021" y="3796022"/>
                </a:lnTo>
                <a:lnTo>
                  <a:pt x="4821404" y="3762459"/>
                </a:lnTo>
                <a:lnTo>
                  <a:pt x="4848525" y="3726974"/>
                </a:lnTo>
                <a:lnTo>
                  <a:pt x="4873270" y="3689678"/>
                </a:lnTo>
                <a:lnTo>
                  <a:pt x="4895528" y="3650686"/>
                </a:lnTo>
                <a:lnTo>
                  <a:pt x="4915185" y="3610109"/>
                </a:lnTo>
                <a:lnTo>
                  <a:pt x="4932128" y="3568062"/>
                </a:lnTo>
                <a:lnTo>
                  <a:pt x="4946244" y="3524657"/>
                </a:lnTo>
                <a:lnTo>
                  <a:pt x="4957420" y="3480008"/>
                </a:lnTo>
                <a:lnTo>
                  <a:pt x="4965543" y="3434226"/>
                </a:lnTo>
                <a:lnTo>
                  <a:pt x="4970499" y="3387425"/>
                </a:lnTo>
                <a:lnTo>
                  <a:pt x="4972177" y="3339719"/>
                </a:lnTo>
                <a:lnTo>
                  <a:pt x="4972177" y="667893"/>
                </a:lnTo>
                <a:lnTo>
                  <a:pt x="4970499" y="620186"/>
                </a:lnTo>
                <a:lnTo>
                  <a:pt x="4965543" y="573387"/>
                </a:lnTo>
                <a:lnTo>
                  <a:pt x="4957420" y="527606"/>
                </a:lnTo>
                <a:lnTo>
                  <a:pt x="4946244" y="482959"/>
                </a:lnTo>
                <a:lnTo>
                  <a:pt x="4932128" y="439556"/>
                </a:lnTo>
                <a:lnTo>
                  <a:pt x="4915185" y="397512"/>
                </a:lnTo>
                <a:lnTo>
                  <a:pt x="4895528" y="356939"/>
                </a:lnTo>
                <a:lnTo>
                  <a:pt x="4873270" y="317951"/>
                </a:lnTo>
                <a:lnTo>
                  <a:pt x="4848525" y="280659"/>
                </a:lnTo>
                <a:lnTo>
                  <a:pt x="4821404" y="245177"/>
                </a:lnTo>
                <a:lnTo>
                  <a:pt x="4792021" y="211618"/>
                </a:lnTo>
                <a:lnTo>
                  <a:pt x="4760490" y="180095"/>
                </a:lnTo>
                <a:lnTo>
                  <a:pt x="4726923" y="150721"/>
                </a:lnTo>
                <a:lnTo>
                  <a:pt x="4691433" y="123608"/>
                </a:lnTo>
                <a:lnTo>
                  <a:pt x="4654134" y="98870"/>
                </a:lnTo>
                <a:lnTo>
                  <a:pt x="4615138" y="76620"/>
                </a:lnTo>
                <a:lnTo>
                  <a:pt x="4574558" y="56969"/>
                </a:lnTo>
                <a:lnTo>
                  <a:pt x="4532508" y="40032"/>
                </a:lnTo>
                <a:lnTo>
                  <a:pt x="4489101" y="25922"/>
                </a:lnTo>
                <a:lnTo>
                  <a:pt x="4444449" y="14750"/>
                </a:lnTo>
                <a:lnTo>
                  <a:pt x="4398665" y="6631"/>
                </a:lnTo>
                <a:lnTo>
                  <a:pt x="4351863" y="1676"/>
                </a:lnTo>
                <a:lnTo>
                  <a:pt x="4304157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80692" y="1997202"/>
            <a:ext cx="4221480" cy="3679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Wide </a:t>
            </a:r>
            <a:r>
              <a:rPr sz="2800" b="1" spc="-30" dirty="0">
                <a:latin typeface="Calibri"/>
                <a:cs typeface="Calibri"/>
              </a:rPr>
              <a:t>Variety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Applications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7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Dry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Cleaning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Sterilizers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Steam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Irons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Laundry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equipment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Steam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baths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Moldings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Autoclaves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Steam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atomization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38800" y="2438400"/>
            <a:ext cx="3314700" cy="4038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36</a:t>
            </a:fld>
            <a:endParaRPr spc="-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100" y="1056132"/>
            <a:ext cx="9220200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537" y="201168"/>
            <a:ext cx="1029944" cy="386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972" y="641858"/>
            <a:ext cx="623887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72" y="824738"/>
            <a:ext cx="676998" cy="19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1937" y="1223962"/>
            <a:ext cx="1004887" cy="779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4636" y="1470914"/>
            <a:ext cx="27876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08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57400" y="1223962"/>
            <a:ext cx="1004887" cy="7762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76754" y="1469135"/>
            <a:ext cx="16510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52801" y="1223962"/>
            <a:ext cx="1004887" cy="7762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03829" y="1469135"/>
            <a:ext cx="3054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S3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81625" y="1223962"/>
            <a:ext cx="1004887" cy="776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09234" y="1469135"/>
            <a:ext cx="153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729601" y="1223962"/>
            <a:ext cx="1233487" cy="7762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948676" y="1469135"/>
            <a:ext cx="79819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40</a:t>
            </a:r>
            <a:r>
              <a:rPr sz="1800" b="1" spc="-15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ACF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14625" y="2138426"/>
            <a:ext cx="1189355" cy="622300"/>
          </a:xfrm>
          <a:prstGeom prst="rect">
            <a:avLst/>
          </a:prstGeom>
          <a:solidFill>
            <a:srgbClr val="0076CC"/>
          </a:solidFill>
        </p:spPr>
        <p:txBody>
          <a:bodyPr vert="horz" wrap="square" lIns="0" tIns="40640" rIns="0" bIns="0" rtlCol="0">
            <a:spAutoFit/>
          </a:bodyPr>
          <a:lstStyle/>
          <a:p>
            <a:pPr marL="408940" marR="107950" indent="-292735">
              <a:lnSpc>
                <a:spcPct val="100000"/>
              </a:lnSpc>
              <a:spcBef>
                <a:spcPts val="320"/>
              </a:spcBef>
            </a:pPr>
            <a:r>
              <a:rPr sz="1600" b="1" spc="-5" dirty="0">
                <a:latin typeface="Arial"/>
                <a:cs typeface="Arial"/>
              </a:rPr>
              <a:t>Co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5" dirty="0">
                <a:latin typeface="Arial"/>
                <a:cs typeface="Arial"/>
              </a:rPr>
              <a:t>stru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-5" dirty="0">
                <a:latin typeface="Arial"/>
                <a:cs typeface="Arial"/>
              </a:rPr>
              <a:t>-  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83814" y="3425317"/>
            <a:ext cx="481965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latin typeface="Arial"/>
                <a:cs typeface="Arial"/>
              </a:rPr>
              <a:t>Hu</a:t>
            </a:r>
            <a:r>
              <a:rPr sz="1500" dirty="0">
                <a:latin typeface="Arial"/>
                <a:cs typeface="Arial"/>
              </a:rPr>
              <a:t>n</a:t>
            </a:r>
            <a:r>
              <a:rPr sz="1500" spc="-5" dirty="0">
                <a:latin typeface="Arial"/>
                <a:cs typeface="Arial"/>
              </a:rPr>
              <a:t>g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95976" y="2138426"/>
            <a:ext cx="1005205" cy="622300"/>
          </a:xfrm>
          <a:prstGeom prst="rect">
            <a:avLst/>
          </a:prstGeom>
          <a:solidFill>
            <a:srgbClr val="0076CC"/>
          </a:solidFill>
        </p:spPr>
        <p:txBody>
          <a:bodyPr vert="horz" wrap="square" lIns="0" tIns="40640" rIns="0" bIns="0" rtlCol="0">
            <a:spAutoFit/>
          </a:bodyPr>
          <a:lstStyle/>
          <a:p>
            <a:pPr marL="120014" marR="110489" indent="132080">
              <a:lnSpc>
                <a:spcPct val="100000"/>
              </a:lnSpc>
              <a:spcBef>
                <a:spcPts val="320"/>
              </a:spcBef>
            </a:pPr>
            <a:r>
              <a:rPr sz="1600" b="1" spc="-10" dirty="0">
                <a:latin typeface="Arial"/>
                <a:cs typeface="Arial"/>
              </a:rPr>
              <a:t>Body  </a:t>
            </a:r>
            <a:r>
              <a:rPr sz="1600" b="1" spc="-5" dirty="0">
                <a:latin typeface="Arial"/>
                <a:cs typeface="Arial"/>
              </a:rPr>
              <a:t>Material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75859" y="3082416"/>
            <a:ext cx="835025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latin typeface="Arial"/>
                <a:cs typeface="Arial"/>
              </a:rPr>
              <a:t>2 </a:t>
            </a:r>
            <a:r>
              <a:rPr sz="1500" dirty="0">
                <a:latin typeface="Arial"/>
                <a:cs typeface="Arial"/>
              </a:rPr>
              <a:t>=</a:t>
            </a:r>
            <a:r>
              <a:rPr sz="1500" spc="-1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Brass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65600" y="2138426"/>
            <a:ext cx="1005205" cy="622300"/>
          </a:xfrm>
          <a:prstGeom prst="rect">
            <a:avLst/>
          </a:prstGeom>
          <a:solidFill>
            <a:srgbClr val="0076CC"/>
          </a:solidFill>
        </p:spPr>
        <p:txBody>
          <a:bodyPr vert="horz" wrap="square" lIns="0" tIns="406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20"/>
              </a:spcBef>
            </a:pPr>
            <a:r>
              <a:rPr sz="1600" b="1" spc="-5" dirty="0">
                <a:latin typeface="Arial"/>
                <a:cs typeface="Arial"/>
              </a:rPr>
              <a:t>Operation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69740" y="3001390"/>
            <a:ext cx="778510" cy="1181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80"/>
              </a:lnSpc>
            </a:pPr>
            <a:r>
              <a:rPr sz="1500" dirty="0">
                <a:latin typeface="Arial"/>
                <a:cs typeface="Arial"/>
              </a:rPr>
              <a:t>C</a:t>
            </a:r>
            <a:r>
              <a:rPr sz="1500" spc="-1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=</a:t>
            </a:r>
            <a:endParaRPr sz="1500">
              <a:latin typeface="Arial"/>
              <a:cs typeface="Arial"/>
            </a:endParaRPr>
          </a:p>
          <a:p>
            <a:pPr marL="12700" marR="5080" algn="ctr">
              <a:lnSpc>
                <a:spcPct val="74700"/>
              </a:lnSpc>
              <a:spcBef>
                <a:spcPts val="234"/>
              </a:spcBef>
            </a:pPr>
            <a:r>
              <a:rPr sz="1500" spc="-5" dirty="0">
                <a:latin typeface="Arial"/>
                <a:cs typeface="Arial"/>
              </a:rPr>
              <a:t>No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-5" dirty="0">
                <a:latin typeface="Arial"/>
                <a:cs typeface="Arial"/>
              </a:rPr>
              <a:t>mall</a:t>
            </a:r>
            <a:r>
              <a:rPr sz="1500" dirty="0">
                <a:latin typeface="Arial"/>
                <a:cs typeface="Arial"/>
              </a:rPr>
              <a:t>y  </a:t>
            </a:r>
            <a:r>
              <a:rPr sz="1500" spc="-5" dirty="0">
                <a:latin typeface="Arial"/>
                <a:cs typeface="Arial"/>
              </a:rPr>
              <a:t>Closed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580"/>
              </a:lnSpc>
              <a:spcBef>
                <a:spcPts val="180"/>
              </a:spcBef>
            </a:pPr>
            <a:r>
              <a:rPr sz="1500" dirty="0">
                <a:latin typeface="Arial"/>
                <a:cs typeface="Arial"/>
              </a:rPr>
              <a:t>O</a:t>
            </a:r>
            <a:r>
              <a:rPr sz="1500" spc="-114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=</a:t>
            </a:r>
            <a:endParaRPr sz="1500">
              <a:latin typeface="Arial"/>
              <a:cs typeface="Arial"/>
            </a:endParaRPr>
          </a:p>
          <a:p>
            <a:pPr marL="12700" marR="5080" algn="ctr">
              <a:lnSpc>
                <a:spcPct val="74700"/>
              </a:lnSpc>
              <a:spcBef>
                <a:spcPts val="229"/>
              </a:spcBef>
            </a:pPr>
            <a:r>
              <a:rPr sz="1500" spc="-5" dirty="0">
                <a:latin typeface="Arial"/>
                <a:cs typeface="Arial"/>
              </a:rPr>
              <a:t>No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-5" dirty="0">
                <a:latin typeface="Arial"/>
                <a:cs typeface="Arial"/>
              </a:rPr>
              <a:t>mall</a:t>
            </a:r>
            <a:r>
              <a:rPr sz="1500" dirty="0">
                <a:latin typeface="Arial"/>
                <a:cs typeface="Arial"/>
              </a:rPr>
              <a:t>y  Open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148201" y="1223962"/>
            <a:ext cx="1004887" cy="7762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555616" y="1469135"/>
            <a:ext cx="19050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19225" y="2138426"/>
            <a:ext cx="1189355" cy="622300"/>
          </a:xfrm>
          <a:prstGeom prst="rect">
            <a:avLst/>
          </a:prstGeom>
          <a:solidFill>
            <a:srgbClr val="0076CC"/>
          </a:solidFill>
        </p:spPr>
        <p:txBody>
          <a:bodyPr vert="horz" wrap="square" lIns="0" tIns="40640" rIns="0" bIns="0" rtlCol="0">
            <a:spAutoFit/>
          </a:bodyPr>
          <a:lstStyle/>
          <a:p>
            <a:pPr marL="367665" marR="299085" indent="-59690">
              <a:lnSpc>
                <a:spcPct val="100000"/>
              </a:lnSpc>
              <a:spcBef>
                <a:spcPts val="320"/>
              </a:spcBef>
            </a:pPr>
            <a:r>
              <a:rPr sz="1600" b="1" spc="-5" dirty="0">
                <a:latin typeface="Arial"/>
                <a:cs typeface="Arial"/>
              </a:rPr>
              <a:t>Co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5" dirty="0">
                <a:latin typeface="Arial"/>
                <a:cs typeface="Arial"/>
              </a:rPr>
              <a:t>n.  </a:t>
            </a:r>
            <a:r>
              <a:rPr sz="1600" b="1" spc="-45" dirty="0">
                <a:latin typeface="Arial"/>
                <a:cs typeface="Arial"/>
              </a:rPr>
              <a:t>Type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75053" y="3006216"/>
            <a:ext cx="220980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01750" algn="l"/>
              </a:tabLst>
            </a:pPr>
            <a:r>
              <a:rPr sz="1500" dirty="0">
                <a:latin typeface="Arial"/>
                <a:cs typeface="Arial"/>
              </a:rPr>
              <a:t>F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=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Female	</a:t>
            </a:r>
            <a:r>
              <a:rPr sz="2250" baseline="1851" dirty="0">
                <a:latin typeface="Arial"/>
                <a:cs typeface="Arial"/>
              </a:rPr>
              <a:t>S =</a:t>
            </a:r>
            <a:r>
              <a:rPr sz="2250" spc="-172" baseline="1851" dirty="0">
                <a:latin typeface="Arial"/>
                <a:cs typeface="Arial"/>
              </a:rPr>
              <a:t> </a:t>
            </a:r>
            <a:r>
              <a:rPr sz="2250" baseline="1851" dirty="0">
                <a:latin typeface="Arial"/>
                <a:cs typeface="Arial"/>
              </a:rPr>
              <a:t>Steam</a:t>
            </a:r>
            <a:endParaRPr sz="2250" baseline="1851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40002" y="3253104"/>
            <a:ext cx="2425065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-7" baseline="22222" dirty="0">
                <a:latin typeface="Arial"/>
                <a:cs typeface="Arial"/>
              </a:rPr>
              <a:t>Pipe </a:t>
            </a:r>
            <a:r>
              <a:rPr sz="2250" baseline="22222" dirty="0">
                <a:latin typeface="Arial"/>
                <a:cs typeface="Arial"/>
              </a:rPr>
              <a:t>Thread  </a:t>
            </a:r>
            <a:r>
              <a:rPr sz="1500" spc="-5" dirty="0">
                <a:latin typeface="Arial"/>
                <a:cs typeface="Arial"/>
              </a:rPr>
              <a:t>3 </a:t>
            </a:r>
            <a:r>
              <a:rPr sz="1500" dirty="0">
                <a:latin typeface="Arial"/>
                <a:cs typeface="Arial"/>
              </a:rPr>
              <a:t>=</a:t>
            </a:r>
            <a:r>
              <a:rPr sz="1500" spc="-1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Diaphragm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69185" y="3349116"/>
            <a:ext cx="405765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latin typeface="Arial"/>
                <a:cs typeface="Arial"/>
              </a:rPr>
              <a:t>N</a:t>
            </a:r>
            <a:r>
              <a:rPr sz="1500" spc="-15" dirty="0">
                <a:latin typeface="Arial"/>
                <a:cs typeface="Arial"/>
              </a:rPr>
              <a:t>P</a:t>
            </a:r>
            <a:r>
              <a:rPr sz="1500" dirty="0">
                <a:latin typeface="Arial"/>
                <a:cs typeface="Arial"/>
              </a:rPr>
              <a:t>T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3825" y="2138426"/>
            <a:ext cx="1233805" cy="622300"/>
          </a:xfrm>
          <a:custGeom>
            <a:avLst/>
            <a:gdLst/>
            <a:ahLst/>
            <a:cxnLst/>
            <a:rect l="l" t="t" r="r" b="b"/>
            <a:pathLst>
              <a:path w="1233805" h="622300">
                <a:moveTo>
                  <a:pt x="0" y="622300"/>
                </a:moveTo>
                <a:lnTo>
                  <a:pt x="1233487" y="622300"/>
                </a:lnTo>
                <a:lnTo>
                  <a:pt x="1233487" y="0"/>
                </a:lnTo>
                <a:lnTo>
                  <a:pt x="0" y="0"/>
                </a:lnTo>
                <a:lnTo>
                  <a:pt x="0" y="622300"/>
                </a:lnTo>
                <a:close/>
              </a:path>
            </a:pathLst>
          </a:custGeom>
          <a:solidFill>
            <a:srgbClr val="007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72618" y="2179446"/>
            <a:ext cx="1139190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4490" marR="5080" indent="-352425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Co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5" dirty="0">
                <a:latin typeface="Arial"/>
                <a:cs typeface="Arial"/>
              </a:rPr>
              <a:t>nec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ion  Size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7378" y="3062909"/>
            <a:ext cx="1149350" cy="271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130"/>
              </a:lnSpc>
            </a:pPr>
            <a:r>
              <a:rPr sz="1500" spc="-5" dirty="0">
                <a:latin typeface="Arial"/>
                <a:cs typeface="Arial"/>
              </a:rPr>
              <a:t>Size </a:t>
            </a:r>
            <a:r>
              <a:rPr sz="1500" dirty="0">
                <a:latin typeface="Arial"/>
                <a:cs typeface="Arial"/>
              </a:rPr>
              <a:t>of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end</a:t>
            </a:r>
            <a:endParaRPr sz="1500">
              <a:latin typeface="Arial"/>
              <a:cs typeface="Arial"/>
            </a:endParaRPr>
          </a:p>
          <a:p>
            <a:pPr marL="12065" marR="5080" algn="ctr">
              <a:lnSpc>
                <a:spcPct val="75100"/>
              </a:lnSpc>
              <a:spcBef>
                <a:spcPts val="225"/>
              </a:spcBef>
            </a:pPr>
            <a:r>
              <a:rPr sz="1500" spc="-5" dirty="0">
                <a:latin typeface="Arial"/>
                <a:cs typeface="Arial"/>
              </a:rPr>
              <a:t>connection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in  sixteenths  </a:t>
            </a:r>
            <a:r>
              <a:rPr sz="1500" dirty="0">
                <a:latin typeface="Arial"/>
                <a:cs typeface="Arial"/>
              </a:rPr>
              <a:t>(inches)</a:t>
            </a:r>
            <a:endParaRPr sz="1500">
              <a:latin typeface="Arial"/>
              <a:cs typeface="Arial"/>
            </a:endParaRPr>
          </a:p>
          <a:p>
            <a:pPr marL="178435" marR="160020" indent="-8890" algn="ctr">
              <a:lnSpc>
                <a:spcPct val="110000"/>
              </a:lnSpc>
            </a:pPr>
            <a:r>
              <a:rPr sz="1500" spc="-5" dirty="0">
                <a:latin typeface="Arial"/>
                <a:cs typeface="Arial"/>
              </a:rPr>
              <a:t>E</a:t>
            </a:r>
            <a:r>
              <a:rPr sz="1500" spc="-20" dirty="0">
                <a:latin typeface="Arial"/>
                <a:cs typeface="Arial"/>
              </a:rPr>
              <a:t>x</a:t>
            </a:r>
            <a:r>
              <a:rPr sz="1500" spc="-5" dirty="0">
                <a:latin typeface="Arial"/>
                <a:cs typeface="Arial"/>
              </a:rPr>
              <a:t>ampl</a:t>
            </a:r>
            <a:r>
              <a:rPr sz="1500" dirty="0">
                <a:latin typeface="Arial"/>
                <a:cs typeface="Arial"/>
              </a:rPr>
              <a:t>e:  </a:t>
            </a:r>
            <a:r>
              <a:rPr sz="1500" spc="-5" dirty="0">
                <a:latin typeface="Arial"/>
                <a:cs typeface="Arial"/>
              </a:rPr>
              <a:t>04 </a:t>
            </a:r>
            <a:r>
              <a:rPr sz="1500" dirty="0">
                <a:latin typeface="Arial"/>
                <a:cs typeface="Arial"/>
              </a:rPr>
              <a:t>=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1/4”</a:t>
            </a:r>
            <a:endParaRPr sz="15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180"/>
              </a:spcBef>
            </a:pPr>
            <a:r>
              <a:rPr sz="1500" spc="-5" dirty="0">
                <a:latin typeface="Arial"/>
                <a:cs typeface="Arial"/>
              </a:rPr>
              <a:t>06 </a:t>
            </a:r>
            <a:r>
              <a:rPr sz="1500" dirty="0">
                <a:latin typeface="Arial"/>
                <a:cs typeface="Arial"/>
              </a:rPr>
              <a:t>=</a:t>
            </a:r>
            <a:r>
              <a:rPr sz="1500" spc="-10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3/8”</a:t>
            </a:r>
            <a:endParaRPr sz="15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175"/>
              </a:spcBef>
            </a:pPr>
            <a:r>
              <a:rPr sz="1500" spc="-5" dirty="0">
                <a:latin typeface="Arial"/>
                <a:cs typeface="Arial"/>
              </a:rPr>
              <a:t>08 </a:t>
            </a:r>
            <a:r>
              <a:rPr sz="1500" dirty="0">
                <a:latin typeface="Arial"/>
                <a:cs typeface="Arial"/>
              </a:rPr>
              <a:t>=</a:t>
            </a:r>
            <a:r>
              <a:rPr sz="1500" spc="-10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1/2”</a:t>
            </a:r>
            <a:endParaRPr sz="15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175"/>
              </a:spcBef>
            </a:pPr>
            <a:r>
              <a:rPr sz="1500" spc="-5" dirty="0">
                <a:latin typeface="Arial"/>
                <a:cs typeface="Arial"/>
              </a:rPr>
              <a:t>12 </a:t>
            </a:r>
            <a:r>
              <a:rPr sz="1500" dirty="0">
                <a:latin typeface="Arial"/>
                <a:cs typeface="Arial"/>
              </a:rPr>
              <a:t>=</a:t>
            </a:r>
            <a:r>
              <a:rPr sz="1500" spc="-10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3/4”</a:t>
            </a:r>
            <a:endParaRPr sz="15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180"/>
              </a:spcBef>
            </a:pPr>
            <a:r>
              <a:rPr sz="1500" spc="-5" dirty="0">
                <a:latin typeface="Arial"/>
                <a:cs typeface="Arial"/>
              </a:rPr>
              <a:t>16 </a:t>
            </a:r>
            <a:r>
              <a:rPr sz="1500" dirty="0">
                <a:latin typeface="Arial"/>
                <a:cs typeface="Arial"/>
              </a:rPr>
              <a:t>=</a:t>
            </a:r>
            <a:r>
              <a:rPr sz="1500" spc="-9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1”</a:t>
            </a:r>
            <a:endParaRPr sz="15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  <a:spcBef>
                <a:spcPts val="180"/>
              </a:spcBef>
            </a:pPr>
            <a:r>
              <a:rPr sz="1500" spc="-5" dirty="0">
                <a:latin typeface="Arial"/>
                <a:cs typeface="Arial"/>
              </a:rPr>
              <a:t>20 </a:t>
            </a:r>
            <a:r>
              <a:rPr sz="1500" dirty="0">
                <a:latin typeface="Arial"/>
                <a:cs typeface="Arial"/>
              </a:rPr>
              <a:t>=</a:t>
            </a:r>
            <a:r>
              <a:rPr sz="1500" spc="-9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1-1/4”</a:t>
            </a:r>
            <a:endParaRPr sz="15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  <a:spcBef>
                <a:spcPts val="180"/>
              </a:spcBef>
            </a:pPr>
            <a:r>
              <a:rPr sz="1500" spc="-5" dirty="0">
                <a:latin typeface="Arial"/>
                <a:cs typeface="Arial"/>
              </a:rPr>
              <a:t>24 </a:t>
            </a:r>
            <a:r>
              <a:rPr sz="1500" dirty="0">
                <a:latin typeface="Arial"/>
                <a:cs typeface="Arial"/>
              </a:rPr>
              <a:t>=</a:t>
            </a:r>
            <a:r>
              <a:rPr sz="1500" spc="-9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1-1/2”</a:t>
            </a:r>
            <a:endParaRPr sz="15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729601" y="2138426"/>
            <a:ext cx="1233805" cy="581025"/>
          </a:xfrm>
          <a:prstGeom prst="rect">
            <a:avLst/>
          </a:prstGeom>
          <a:solidFill>
            <a:srgbClr val="0076CC"/>
          </a:solidFill>
        </p:spPr>
        <p:txBody>
          <a:bodyPr vert="horz" wrap="square" lIns="0" tIns="40640" rIns="0" bIns="0" rtlCol="0">
            <a:spAutoFit/>
          </a:bodyPr>
          <a:lstStyle/>
          <a:p>
            <a:pPr marL="259079" marR="248920" indent="54610">
              <a:lnSpc>
                <a:spcPct val="100000"/>
              </a:lnSpc>
              <a:spcBef>
                <a:spcPts val="320"/>
              </a:spcBef>
            </a:pPr>
            <a:r>
              <a:rPr sz="1600" b="1" spc="-5" dirty="0">
                <a:latin typeface="Arial"/>
                <a:cs typeface="Arial"/>
              </a:rPr>
              <a:t>Steam  Se</a:t>
            </a:r>
            <a:r>
              <a:rPr sz="1600" b="1" dirty="0">
                <a:latin typeface="Arial"/>
                <a:cs typeface="Arial"/>
              </a:rPr>
              <a:t>r</a:t>
            </a:r>
            <a:r>
              <a:rPr sz="1600" b="1" spc="-45" dirty="0">
                <a:latin typeface="Arial"/>
                <a:cs typeface="Arial"/>
              </a:rPr>
              <a:t>v</a:t>
            </a:r>
            <a:r>
              <a:rPr sz="1600" b="1" spc="-5" dirty="0">
                <a:latin typeface="Arial"/>
                <a:cs typeface="Arial"/>
              </a:rPr>
              <a:t>ice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865109" y="2999866"/>
            <a:ext cx="91440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latin typeface="Arial"/>
                <a:cs typeface="Arial"/>
              </a:rPr>
              <a:t>40 </a:t>
            </a:r>
            <a:r>
              <a:rPr sz="1500" dirty="0">
                <a:latin typeface="Arial"/>
                <a:cs typeface="Arial"/>
              </a:rPr>
              <a:t>=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-30" dirty="0">
                <a:latin typeface="Arial"/>
                <a:cs typeface="Arial"/>
              </a:rPr>
              <a:t>Valve</a:t>
            </a:r>
            <a:endParaRPr sz="15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837678" y="3172078"/>
            <a:ext cx="969010" cy="41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75"/>
              </a:lnSpc>
            </a:pPr>
            <a:r>
              <a:rPr sz="1500" dirty="0">
                <a:latin typeface="Arial"/>
                <a:cs typeface="Arial"/>
              </a:rPr>
              <a:t>orifice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575"/>
              </a:lnSpc>
            </a:pPr>
            <a:r>
              <a:rPr sz="1500" dirty="0">
                <a:latin typeface="Arial"/>
                <a:cs typeface="Arial"/>
              </a:rPr>
              <a:t>diameter</a:t>
            </a:r>
            <a:r>
              <a:rPr sz="1500" spc="-1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</a:t>
            </a:r>
            <a:endParaRPr sz="15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814818" y="3515232"/>
            <a:ext cx="1014730" cy="41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1570"/>
              </a:lnSpc>
            </a:pPr>
            <a:r>
              <a:rPr sz="1500" dirty="0">
                <a:latin typeface="Arial"/>
                <a:cs typeface="Arial"/>
              </a:rPr>
              <a:t>1/64”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570"/>
              </a:lnSpc>
            </a:pPr>
            <a:r>
              <a:rPr sz="1500" spc="-5" dirty="0">
                <a:latin typeface="Arial"/>
                <a:cs typeface="Arial"/>
              </a:rPr>
              <a:t>i</a:t>
            </a:r>
            <a:r>
              <a:rPr sz="1500" dirty="0">
                <a:latin typeface="Arial"/>
                <a:cs typeface="Arial"/>
              </a:rPr>
              <a:t>ncre</a:t>
            </a:r>
            <a:r>
              <a:rPr sz="1500" spc="-5" dirty="0">
                <a:latin typeface="Arial"/>
                <a:cs typeface="Arial"/>
              </a:rPr>
              <a:t>men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s</a:t>
            </a:r>
            <a:r>
              <a:rPr sz="1500" dirty="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913878" y="3914521"/>
            <a:ext cx="818515" cy="1021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09" marR="5080" indent="-17145">
              <a:lnSpc>
                <a:spcPct val="110000"/>
              </a:lnSpc>
            </a:pPr>
            <a:r>
              <a:rPr sz="1500" spc="-5" dirty="0">
                <a:latin typeface="Arial"/>
                <a:cs typeface="Arial"/>
              </a:rPr>
              <a:t>E</a:t>
            </a:r>
            <a:r>
              <a:rPr sz="1500" spc="-20" dirty="0">
                <a:latin typeface="Arial"/>
                <a:cs typeface="Arial"/>
              </a:rPr>
              <a:t>x</a:t>
            </a:r>
            <a:r>
              <a:rPr sz="1500" spc="-5" dirty="0">
                <a:latin typeface="Arial"/>
                <a:cs typeface="Arial"/>
              </a:rPr>
              <a:t>ampl</a:t>
            </a:r>
            <a:r>
              <a:rPr sz="1500" dirty="0">
                <a:latin typeface="Arial"/>
                <a:cs typeface="Arial"/>
              </a:rPr>
              <a:t>e:  </a:t>
            </a:r>
            <a:r>
              <a:rPr sz="1500" spc="-5" dirty="0">
                <a:latin typeface="Arial"/>
                <a:cs typeface="Arial"/>
              </a:rPr>
              <a:t>32 </a:t>
            </a:r>
            <a:r>
              <a:rPr sz="1500" dirty="0">
                <a:latin typeface="Arial"/>
                <a:cs typeface="Arial"/>
              </a:rPr>
              <a:t>=</a:t>
            </a:r>
            <a:r>
              <a:rPr sz="1500" spc="-10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1/2”</a:t>
            </a:r>
            <a:endParaRPr sz="150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180"/>
              </a:spcBef>
            </a:pPr>
            <a:r>
              <a:rPr sz="1500" spc="-5" dirty="0">
                <a:latin typeface="Arial"/>
                <a:cs typeface="Arial"/>
              </a:rPr>
              <a:t>40 </a:t>
            </a:r>
            <a:r>
              <a:rPr sz="1500" dirty="0">
                <a:latin typeface="Arial"/>
                <a:cs typeface="Arial"/>
              </a:rPr>
              <a:t>=</a:t>
            </a:r>
            <a:r>
              <a:rPr sz="1500" spc="-10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5/8”</a:t>
            </a:r>
            <a:endParaRPr sz="150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180"/>
              </a:spcBef>
            </a:pPr>
            <a:r>
              <a:rPr sz="1500" dirty="0">
                <a:latin typeface="Arial"/>
                <a:cs typeface="Arial"/>
              </a:rPr>
              <a:t>48 =</a:t>
            </a:r>
            <a:r>
              <a:rPr sz="1500" spc="-1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3/4”</a:t>
            </a:r>
            <a:endParaRPr sz="15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715757" y="5195061"/>
            <a:ext cx="1214120" cy="586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5280">
              <a:lnSpc>
                <a:spcPts val="1580"/>
              </a:lnSpc>
            </a:pPr>
            <a:r>
              <a:rPr sz="1500" spc="-5" dirty="0">
                <a:latin typeface="Arial"/>
                <a:cs typeface="Arial"/>
              </a:rPr>
              <a:t>ACF</a:t>
            </a:r>
            <a:r>
              <a:rPr sz="1500" spc="-10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=</a:t>
            </a:r>
            <a:endParaRPr sz="1500">
              <a:latin typeface="Arial"/>
              <a:cs typeface="Arial"/>
            </a:endParaRPr>
          </a:p>
          <a:p>
            <a:pPr marL="12700" marR="5080" indent="275590">
              <a:lnSpc>
                <a:spcPct val="74600"/>
              </a:lnSpc>
              <a:spcBef>
                <a:spcPts val="235"/>
              </a:spcBef>
            </a:pPr>
            <a:r>
              <a:rPr sz="1500" dirty="0">
                <a:latin typeface="Arial"/>
                <a:cs typeface="Arial"/>
              </a:rPr>
              <a:t>Current  Design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Series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17394" y="5678423"/>
            <a:ext cx="344932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76CC"/>
                </a:solidFill>
                <a:latin typeface="Arial"/>
                <a:cs typeface="Arial"/>
              </a:rPr>
              <a:t>Coils </a:t>
            </a:r>
            <a:r>
              <a:rPr sz="2400" dirty="0">
                <a:solidFill>
                  <a:srgbClr val="0076CC"/>
                </a:solidFill>
                <a:latin typeface="Arial"/>
                <a:cs typeface="Arial"/>
              </a:rPr>
              <a:t>Ordered</a:t>
            </a:r>
            <a:r>
              <a:rPr sz="2400" spc="-15" dirty="0">
                <a:solidFill>
                  <a:srgbClr val="0076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76CC"/>
                </a:solidFill>
                <a:latin typeface="Arial"/>
                <a:cs typeface="Arial"/>
              </a:rPr>
              <a:t>Separately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510401" y="1223962"/>
            <a:ext cx="1004887" cy="7762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938264" y="1469135"/>
            <a:ext cx="153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24625" y="2138426"/>
            <a:ext cx="1005205" cy="622300"/>
          </a:xfrm>
          <a:prstGeom prst="rect">
            <a:avLst/>
          </a:prstGeom>
          <a:solidFill>
            <a:srgbClr val="0076CC"/>
          </a:solidFill>
        </p:spPr>
        <p:txBody>
          <a:bodyPr vert="horz" wrap="square" lIns="0" tIns="40640" rIns="0" bIns="0" rtlCol="0">
            <a:spAutoFit/>
          </a:bodyPr>
          <a:lstStyle/>
          <a:p>
            <a:pPr marL="288925">
              <a:lnSpc>
                <a:spcPct val="100000"/>
              </a:lnSpc>
              <a:spcBef>
                <a:spcPts val="320"/>
              </a:spcBef>
            </a:pPr>
            <a:r>
              <a:rPr sz="1600" b="1" spc="-25" dirty="0">
                <a:latin typeface="Arial"/>
                <a:cs typeface="Arial"/>
              </a:rPr>
              <a:t>Trim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539230" y="3082416"/>
            <a:ext cx="960755" cy="838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>
              <a:lnSpc>
                <a:spcPct val="100000"/>
              </a:lnSpc>
            </a:pPr>
            <a:r>
              <a:rPr sz="1500" spc="-5" dirty="0">
                <a:latin typeface="Arial"/>
                <a:cs typeface="Arial"/>
              </a:rPr>
              <a:t>3 </a:t>
            </a:r>
            <a:r>
              <a:rPr sz="1500" dirty="0">
                <a:latin typeface="Arial"/>
                <a:cs typeface="Arial"/>
              </a:rPr>
              <a:t>=</a:t>
            </a:r>
            <a:r>
              <a:rPr sz="1500" spc="-10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EPDM</a:t>
            </a:r>
            <a:endParaRPr sz="1500">
              <a:latin typeface="Arial"/>
              <a:cs typeface="Arial"/>
            </a:endParaRPr>
          </a:p>
          <a:p>
            <a:pPr marL="12700" marR="5080" indent="97155" algn="just">
              <a:lnSpc>
                <a:spcPct val="75100"/>
              </a:lnSpc>
              <a:spcBef>
                <a:spcPts val="625"/>
              </a:spcBef>
            </a:pPr>
            <a:r>
              <a:rPr sz="1500" spc="-5" dirty="0">
                <a:latin typeface="Arial"/>
                <a:cs typeface="Arial"/>
              </a:rPr>
              <a:t>Ethylene  propylene  el</a:t>
            </a:r>
            <a:r>
              <a:rPr sz="1500" dirty="0">
                <a:latin typeface="Arial"/>
                <a:cs typeface="Arial"/>
              </a:rPr>
              <a:t>ast</a:t>
            </a:r>
            <a:r>
              <a:rPr sz="1500" spc="5" dirty="0">
                <a:latin typeface="Arial"/>
                <a:cs typeface="Arial"/>
              </a:rPr>
              <a:t>o</a:t>
            </a:r>
            <a:r>
              <a:rPr sz="1500" spc="-5" dirty="0">
                <a:latin typeface="Arial"/>
                <a:cs typeface="Arial"/>
              </a:rPr>
              <a:t>me</a:t>
            </a:r>
            <a:r>
              <a:rPr sz="1500" dirty="0">
                <a:latin typeface="Arial"/>
                <a:cs typeface="Arial"/>
              </a:rPr>
              <a:t>rs</a:t>
            </a:r>
            <a:endParaRPr sz="15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568196" y="67056"/>
            <a:ext cx="7042404" cy="9738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1650619" y="298577"/>
            <a:ext cx="6118225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/>
              <a:t>Nomenclature </a:t>
            </a:r>
            <a:r>
              <a:rPr sz="3200" dirty="0"/>
              <a:t>for Steam</a:t>
            </a:r>
            <a:r>
              <a:rPr sz="3200" spc="-65" dirty="0"/>
              <a:t> </a:t>
            </a:r>
            <a:r>
              <a:rPr sz="3200" spc="-5" dirty="0"/>
              <a:t>Valves</a:t>
            </a:r>
            <a:endParaRPr sz="3200"/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37</a:t>
            </a:fld>
            <a:endParaRPr spc="-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100" y="1056132"/>
            <a:ext cx="9220200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537" y="201168"/>
            <a:ext cx="1029944" cy="386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972" y="641858"/>
            <a:ext cx="623887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72" y="824738"/>
            <a:ext cx="676998" cy="19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8196" y="67056"/>
            <a:ext cx="7042404" cy="973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50619" y="331089"/>
            <a:ext cx="584644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Steam &amp; Hot Water Valve -</a:t>
            </a:r>
            <a:r>
              <a:rPr sz="2800" spc="40" dirty="0"/>
              <a:t> </a:t>
            </a:r>
            <a:r>
              <a:rPr dirty="0"/>
              <a:t>Selections</a:t>
            </a:r>
            <a:endParaRPr sz="2800"/>
          </a:p>
        </p:txBody>
      </p:sp>
      <p:sp>
        <p:nvSpPr>
          <p:cNvPr id="8" name="object 8"/>
          <p:cNvSpPr/>
          <p:nvPr/>
        </p:nvSpPr>
        <p:spPr>
          <a:xfrm>
            <a:off x="1016000" y="1562100"/>
            <a:ext cx="6680200" cy="4114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38</a:t>
            </a:fld>
            <a:endParaRPr spc="-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100" y="1056132"/>
            <a:ext cx="9220200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537" y="201168"/>
            <a:ext cx="1029944" cy="386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972" y="641858"/>
            <a:ext cx="623887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72" y="824738"/>
            <a:ext cx="676998" cy="19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62600" y="1524000"/>
            <a:ext cx="3440049" cy="4191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8196" y="67056"/>
            <a:ext cx="7042404" cy="9738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50619" y="267589"/>
            <a:ext cx="546163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/>
              <a:t>Steam &amp; Hot Water</a:t>
            </a:r>
            <a:r>
              <a:rPr sz="3600" spc="-20" dirty="0"/>
              <a:t> </a:t>
            </a:r>
            <a:r>
              <a:rPr sz="3600" spc="-5" dirty="0"/>
              <a:t>Valve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3402329" y="1437513"/>
            <a:ext cx="2339975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>
                <a:latin typeface="Calibri"/>
                <a:cs typeface="Calibri"/>
              </a:rPr>
              <a:t>Questions?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30795" y="2294127"/>
            <a:ext cx="2884042" cy="39542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39</a:t>
            </a:fld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100" y="1056132"/>
            <a:ext cx="9220200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537" y="201168"/>
            <a:ext cx="1029944" cy="386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972" y="641858"/>
            <a:ext cx="623887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72" y="824738"/>
            <a:ext cx="676998" cy="19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8196" y="67056"/>
            <a:ext cx="7042404" cy="973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50619" y="267589"/>
            <a:ext cx="591883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/>
              <a:t>Parker Corporate</a:t>
            </a:r>
            <a:r>
              <a:rPr sz="3600" spc="-10" dirty="0"/>
              <a:t> </a:t>
            </a:r>
            <a:r>
              <a:rPr sz="3600" spc="-5" dirty="0"/>
              <a:t>Overview</a:t>
            </a:r>
            <a:endParaRPr sz="3600"/>
          </a:p>
        </p:txBody>
      </p:sp>
      <p:sp>
        <p:nvSpPr>
          <p:cNvPr id="8" name="object 8"/>
          <p:cNvSpPr/>
          <p:nvPr/>
        </p:nvSpPr>
        <p:spPr>
          <a:xfrm>
            <a:off x="5547233" y="1207008"/>
            <a:ext cx="1083665" cy="9509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37097" y="2172842"/>
            <a:ext cx="7099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iltration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53479" y="1207008"/>
            <a:ext cx="1083665" cy="9509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04633" y="2172842"/>
            <a:ext cx="3822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Seal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42961" y="2985642"/>
            <a:ext cx="1335404" cy="13989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975852" y="6653783"/>
            <a:ext cx="8953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50594" y="2169795"/>
            <a:ext cx="8788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Aerospace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67916" y="1205611"/>
            <a:ext cx="1085011" cy="9509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25217" y="1205572"/>
            <a:ext cx="1083691" cy="9482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75303" y="1207008"/>
            <a:ext cx="1083665" cy="9509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094980" y="2172842"/>
            <a:ext cx="85534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Hydraulics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987030" y="1207008"/>
            <a:ext cx="1097775" cy="9509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24739" y="2173732"/>
            <a:ext cx="935990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162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Fluid  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onnec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1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0286" y="1205611"/>
            <a:ext cx="1090917" cy="9509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05016" y="3807840"/>
            <a:ext cx="801687" cy="73342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52441" y="2391791"/>
            <a:ext cx="76200" cy="443230"/>
          </a:xfrm>
          <a:custGeom>
            <a:avLst/>
            <a:gdLst/>
            <a:ahLst/>
            <a:cxnLst/>
            <a:rect l="l" t="t" r="r" b="b"/>
            <a:pathLst>
              <a:path w="76200" h="443230">
                <a:moveTo>
                  <a:pt x="26924" y="366775"/>
                </a:moveTo>
                <a:lnTo>
                  <a:pt x="0" y="366775"/>
                </a:lnTo>
                <a:lnTo>
                  <a:pt x="38100" y="442975"/>
                </a:lnTo>
                <a:lnTo>
                  <a:pt x="69850" y="379475"/>
                </a:lnTo>
                <a:lnTo>
                  <a:pt x="26924" y="379475"/>
                </a:lnTo>
                <a:lnTo>
                  <a:pt x="26924" y="366775"/>
                </a:lnTo>
                <a:close/>
              </a:path>
              <a:path w="76200" h="443230">
                <a:moveTo>
                  <a:pt x="49149" y="0"/>
                </a:moveTo>
                <a:lnTo>
                  <a:pt x="26924" y="0"/>
                </a:lnTo>
                <a:lnTo>
                  <a:pt x="26924" y="379475"/>
                </a:lnTo>
                <a:lnTo>
                  <a:pt x="49149" y="379475"/>
                </a:lnTo>
                <a:lnTo>
                  <a:pt x="49149" y="0"/>
                </a:lnTo>
                <a:close/>
              </a:path>
              <a:path w="76200" h="443230">
                <a:moveTo>
                  <a:pt x="76200" y="366775"/>
                </a:moveTo>
                <a:lnTo>
                  <a:pt x="49149" y="366775"/>
                </a:lnTo>
                <a:lnTo>
                  <a:pt x="49149" y="379475"/>
                </a:lnTo>
                <a:lnTo>
                  <a:pt x="69850" y="379475"/>
                </a:lnTo>
                <a:lnTo>
                  <a:pt x="76200" y="3667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12915" y="4844503"/>
            <a:ext cx="790574" cy="10937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74492" y="3431603"/>
            <a:ext cx="1598676" cy="9001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42916" y="3504691"/>
            <a:ext cx="1138237" cy="41274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58941" y="3071304"/>
            <a:ext cx="855662" cy="63023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79441" y="4831778"/>
            <a:ext cx="512762" cy="62388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42591" y="3199892"/>
            <a:ext cx="544512" cy="78422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711323" y="2172842"/>
            <a:ext cx="2624455" cy="101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36040" algn="l"/>
              </a:tabLst>
            </a:pPr>
            <a:r>
              <a:rPr sz="1400" dirty="0">
                <a:latin typeface="Arial"/>
                <a:cs typeface="Arial"/>
              </a:rPr>
              <a:t>Automation	</a:t>
            </a:r>
            <a:r>
              <a:rPr sz="1400" spc="-5" dirty="0">
                <a:latin typeface="Arial"/>
                <a:cs typeface="Arial"/>
              </a:rPr>
              <a:t>Instrumentation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Times New Roman"/>
              <a:cs typeface="Times New Roman"/>
            </a:endParaRPr>
          </a:p>
          <a:p>
            <a:pPr marL="1505585">
              <a:lnSpc>
                <a:spcPct val="100000"/>
              </a:lnSpc>
            </a:pPr>
            <a:r>
              <a:rPr sz="1600" b="1" spc="-5" dirty="0">
                <a:solidFill>
                  <a:srgbClr val="0033CC"/>
                </a:solidFill>
                <a:latin typeface="Arial"/>
                <a:cs typeface="Arial"/>
              </a:rPr>
              <a:t>Sporlan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296665" y="5400128"/>
            <a:ext cx="549275" cy="72548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270375" y="5622544"/>
            <a:ext cx="1683385" cy="868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90" marR="5080" indent="-85725">
              <a:lnSpc>
                <a:spcPct val="100000"/>
              </a:lnSpc>
            </a:pPr>
            <a:r>
              <a:rPr sz="1400" b="1" spc="-10" dirty="0">
                <a:solidFill>
                  <a:srgbClr val="0033CC"/>
                </a:solidFill>
                <a:latin typeface="Arial"/>
                <a:cs typeface="Arial"/>
              </a:rPr>
              <a:t>Washington, </a:t>
            </a:r>
            <a:r>
              <a:rPr sz="1400" b="1" spc="10" dirty="0">
                <a:solidFill>
                  <a:srgbClr val="0033CC"/>
                </a:solidFill>
                <a:latin typeface="Arial"/>
                <a:cs typeface="Arial"/>
              </a:rPr>
              <a:t>MO</a:t>
            </a:r>
            <a:r>
              <a:rPr sz="1400" b="1" spc="-1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CC"/>
                </a:solidFill>
                <a:latin typeface="Arial"/>
                <a:cs typeface="Arial"/>
              </a:rPr>
              <a:t>(3)  </a:t>
            </a:r>
            <a:r>
              <a:rPr sz="1400" b="1" spc="-5" dirty="0">
                <a:solidFill>
                  <a:srgbClr val="0033CC"/>
                </a:solidFill>
                <a:latin typeface="Arial"/>
                <a:cs typeface="Arial"/>
              </a:rPr>
              <a:t>New Haven, </a:t>
            </a:r>
            <a:r>
              <a:rPr sz="1400" b="1" dirty="0">
                <a:solidFill>
                  <a:srgbClr val="0033CC"/>
                </a:solidFill>
                <a:latin typeface="Arial"/>
                <a:cs typeface="Arial"/>
              </a:rPr>
              <a:t>IN (1)  </a:t>
            </a:r>
            <a:r>
              <a:rPr sz="1400" b="1" spc="-5" dirty="0">
                <a:solidFill>
                  <a:srgbClr val="0033CC"/>
                </a:solidFill>
                <a:latin typeface="Arial"/>
                <a:cs typeface="Arial"/>
              </a:rPr>
              <a:t>Greenfield, TN</a:t>
            </a:r>
            <a:r>
              <a:rPr sz="1400" b="1" spc="-8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CC"/>
                </a:solidFill>
                <a:latin typeface="Arial"/>
                <a:cs typeface="Arial"/>
              </a:rPr>
              <a:t>(1)</a:t>
            </a:r>
            <a:endParaRPr sz="140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</a:pPr>
            <a:r>
              <a:rPr sz="1400" b="1" spc="-5" dirty="0">
                <a:solidFill>
                  <a:srgbClr val="0033CC"/>
                </a:solidFill>
                <a:latin typeface="Arial"/>
                <a:cs typeface="Arial"/>
              </a:rPr>
              <a:t>Owensville, </a:t>
            </a:r>
            <a:r>
              <a:rPr sz="1400" b="1" spc="10" dirty="0">
                <a:solidFill>
                  <a:srgbClr val="0033CC"/>
                </a:solidFill>
                <a:latin typeface="Arial"/>
                <a:cs typeface="Arial"/>
              </a:rPr>
              <a:t>MO</a:t>
            </a:r>
            <a:r>
              <a:rPr sz="1400" b="1" spc="-1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CC"/>
                </a:solidFill>
                <a:latin typeface="Arial"/>
                <a:cs typeface="Arial"/>
              </a:rPr>
              <a:t>(2)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974202" y="4797590"/>
            <a:ext cx="1300365" cy="118761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60270" y="4285932"/>
            <a:ext cx="915187" cy="58680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95388" y="5339410"/>
            <a:ext cx="815340" cy="82223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51504" y="4276610"/>
            <a:ext cx="1246860" cy="88187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71159" y="4140047"/>
            <a:ext cx="801331" cy="70297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100" y="1056132"/>
            <a:ext cx="9220200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537" y="201168"/>
            <a:ext cx="1029944" cy="386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972" y="641858"/>
            <a:ext cx="623887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72" y="824738"/>
            <a:ext cx="676998" cy="19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24600" y="4075633"/>
            <a:ext cx="2541524" cy="2451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40450" y="2223007"/>
            <a:ext cx="2971800" cy="21018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8196" y="67056"/>
            <a:ext cx="7042404" cy="9738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50619" y="267589"/>
            <a:ext cx="353123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/>
              <a:t>Solenoid</a:t>
            </a:r>
            <a:r>
              <a:rPr sz="3600" spc="-40" dirty="0"/>
              <a:t> </a:t>
            </a:r>
            <a:r>
              <a:rPr sz="3600" spc="-5" dirty="0"/>
              <a:t>Valves</a:t>
            </a:r>
            <a:endParaRPr sz="360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10" name="object 10"/>
          <p:cNvSpPr txBox="1"/>
          <p:nvPr/>
        </p:nvSpPr>
        <p:spPr>
          <a:xfrm>
            <a:off x="169265" y="1232661"/>
            <a:ext cx="6428105" cy="4550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>
                <a:latin typeface="Calibri"/>
                <a:cs typeface="Calibri"/>
              </a:rPr>
              <a:t>A solenoid valve</a:t>
            </a:r>
            <a:r>
              <a:rPr sz="4000" spc="-5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is...”</a:t>
            </a:r>
            <a:endParaRPr sz="4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Times New Roman"/>
              <a:buChar char="•"/>
              <a:tabLst>
                <a:tab pos="355600" algn="l"/>
              </a:tabLst>
            </a:pPr>
            <a:r>
              <a:rPr sz="4000" spc="-5" dirty="0">
                <a:latin typeface="Calibri"/>
                <a:cs typeface="Calibri"/>
              </a:rPr>
              <a:t>An electromechanical</a:t>
            </a:r>
            <a:r>
              <a:rPr sz="4000" spc="-8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control</a:t>
            </a:r>
            <a:endParaRPr sz="4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4000" spc="-5" dirty="0">
                <a:latin typeface="Calibri"/>
                <a:cs typeface="Calibri"/>
              </a:rPr>
              <a:t>of</a:t>
            </a:r>
            <a:r>
              <a:rPr sz="4000" spc="-8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flow.</a:t>
            </a:r>
            <a:endParaRPr sz="4000">
              <a:latin typeface="Calibri"/>
              <a:cs typeface="Calibri"/>
            </a:endParaRPr>
          </a:p>
          <a:p>
            <a:pPr marL="355600" marR="462915" indent="-342900">
              <a:lnSpc>
                <a:spcPct val="100000"/>
              </a:lnSpc>
              <a:spcBef>
                <a:spcPts val="965"/>
              </a:spcBef>
              <a:buFont typeface="Times New Roman"/>
              <a:buChar char="•"/>
              <a:tabLst>
                <a:tab pos="355600" algn="l"/>
              </a:tabLst>
            </a:pPr>
            <a:r>
              <a:rPr sz="4000" spc="-10" dirty="0">
                <a:latin typeface="Calibri"/>
                <a:cs typeface="Calibri"/>
              </a:rPr>
              <a:t>Operated </a:t>
            </a:r>
            <a:r>
              <a:rPr sz="4000" spc="-5" dirty="0">
                <a:latin typeface="Calibri"/>
                <a:cs typeface="Calibri"/>
              </a:rPr>
              <a:t>by magnetic </a:t>
            </a:r>
            <a:r>
              <a:rPr sz="4000" spc="-10" dirty="0">
                <a:latin typeface="Calibri"/>
                <a:cs typeface="Calibri"/>
              </a:rPr>
              <a:t>flux  </a:t>
            </a:r>
            <a:r>
              <a:rPr sz="4000" spc="-5" dirty="0">
                <a:latin typeface="Calibri"/>
                <a:cs typeface="Calibri"/>
              </a:rPr>
              <a:t>that moves a magnetic  </a:t>
            </a:r>
            <a:r>
              <a:rPr sz="4000" spc="-10" dirty="0">
                <a:latin typeface="Calibri"/>
                <a:cs typeface="Calibri"/>
              </a:rPr>
              <a:t>plunger </a:t>
            </a:r>
            <a:r>
              <a:rPr sz="4000" dirty="0">
                <a:latin typeface="Calibri"/>
                <a:cs typeface="Calibri"/>
              </a:rPr>
              <a:t>or </a:t>
            </a:r>
            <a:r>
              <a:rPr sz="4000" spc="-5" dirty="0">
                <a:latin typeface="Calibri"/>
                <a:cs typeface="Calibri"/>
              </a:rPr>
              <a:t>lever </a:t>
            </a:r>
            <a:r>
              <a:rPr sz="4000" dirty="0">
                <a:latin typeface="Calibri"/>
                <a:cs typeface="Calibri"/>
              </a:rPr>
              <a:t>away </a:t>
            </a:r>
            <a:r>
              <a:rPr sz="4000" spc="-10" dirty="0">
                <a:latin typeface="Calibri"/>
                <a:cs typeface="Calibri"/>
              </a:rPr>
              <a:t>from  </a:t>
            </a:r>
            <a:r>
              <a:rPr sz="4000" spc="-5" dirty="0">
                <a:latin typeface="Calibri"/>
                <a:cs typeface="Calibri"/>
              </a:rPr>
              <a:t>or towards an</a:t>
            </a:r>
            <a:r>
              <a:rPr sz="4000" spc="-4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orifice.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100" y="1056132"/>
            <a:ext cx="9220200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537" y="201168"/>
            <a:ext cx="1029944" cy="386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972" y="641858"/>
            <a:ext cx="623887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72" y="824738"/>
            <a:ext cx="676998" cy="19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8196" y="67056"/>
            <a:ext cx="7042404" cy="973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50619" y="267589"/>
            <a:ext cx="4826000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/>
              <a:t>Coils </a:t>
            </a:r>
            <a:r>
              <a:rPr sz="3600" dirty="0"/>
              <a:t>/ </a:t>
            </a:r>
            <a:r>
              <a:rPr sz="3600" spc="-5" dirty="0"/>
              <a:t>Magnetic</a:t>
            </a:r>
            <a:r>
              <a:rPr sz="3600" spc="-20" dirty="0"/>
              <a:t> </a:t>
            </a:r>
            <a:r>
              <a:rPr sz="3600" spc="-5" dirty="0"/>
              <a:t>Lines</a:t>
            </a:r>
            <a:endParaRPr sz="3600"/>
          </a:p>
        </p:txBody>
      </p:sp>
      <p:sp>
        <p:nvSpPr>
          <p:cNvPr id="8" name="object 8"/>
          <p:cNvSpPr/>
          <p:nvPr/>
        </p:nvSpPr>
        <p:spPr>
          <a:xfrm>
            <a:off x="2334412" y="1676400"/>
            <a:ext cx="5418937" cy="34459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6339" y="4922519"/>
            <a:ext cx="0" cy="314325"/>
          </a:xfrm>
          <a:custGeom>
            <a:avLst/>
            <a:gdLst/>
            <a:ahLst/>
            <a:cxnLst/>
            <a:rect l="l" t="t" r="r" b="b"/>
            <a:pathLst>
              <a:path h="314325">
                <a:moveTo>
                  <a:pt x="0" y="0"/>
                </a:moveTo>
                <a:lnTo>
                  <a:pt x="0" y="31413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36339" y="5288957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5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36339" y="5393861"/>
            <a:ext cx="0" cy="231775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0"/>
                </a:moveTo>
                <a:lnTo>
                  <a:pt x="0" y="23160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43709" y="3268461"/>
            <a:ext cx="1905" cy="26670"/>
          </a:xfrm>
          <a:custGeom>
            <a:avLst/>
            <a:gdLst/>
            <a:ahLst/>
            <a:cxnLst/>
            <a:rect l="l" t="t" r="r" b="b"/>
            <a:pathLst>
              <a:path w="1904" h="26670">
                <a:moveTo>
                  <a:pt x="1742" y="2615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45453" y="3294614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39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45453" y="3439562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3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45453" y="3565099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5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37405" y="3396903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2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37405" y="3522672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3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37405" y="3648208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3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24600" y="2590800"/>
            <a:ext cx="1371600" cy="2895600"/>
          </a:xfrm>
          <a:custGeom>
            <a:avLst/>
            <a:gdLst/>
            <a:ahLst/>
            <a:cxnLst/>
            <a:rect l="l" t="t" r="r" b="b"/>
            <a:pathLst>
              <a:path w="1371600" h="2895600">
                <a:moveTo>
                  <a:pt x="1371600" y="2171700"/>
                </a:moveTo>
                <a:lnTo>
                  <a:pt x="0" y="2171700"/>
                </a:lnTo>
                <a:lnTo>
                  <a:pt x="685800" y="2895600"/>
                </a:lnTo>
                <a:lnTo>
                  <a:pt x="1371600" y="2171700"/>
                </a:lnTo>
                <a:close/>
              </a:path>
              <a:path w="1371600" h="2895600">
                <a:moveTo>
                  <a:pt x="1028700" y="0"/>
                </a:moveTo>
                <a:lnTo>
                  <a:pt x="342900" y="0"/>
                </a:lnTo>
                <a:lnTo>
                  <a:pt x="342900" y="2171700"/>
                </a:lnTo>
                <a:lnTo>
                  <a:pt x="1028700" y="2171700"/>
                </a:lnTo>
                <a:lnTo>
                  <a:pt x="1028700" y="0"/>
                </a:lnTo>
                <a:close/>
              </a:path>
            </a:pathLst>
          </a:custGeom>
          <a:solidFill>
            <a:srgbClr val="EBCAE2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14800" y="2362200"/>
            <a:ext cx="1371600" cy="2895600"/>
          </a:xfrm>
          <a:custGeom>
            <a:avLst/>
            <a:gdLst/>
            <a:ahLst/>
            <a:cxnLst/>
            <a:rect l="l" t="t" r="r" b="b"/>
            <a:pathLst>
              <a:path w="1371600" h="2895600">
                <a:moveTo>
                  <a:pt x="1028700" y="723900"/>
                </a:moveTo>
                <a:lnTo>
                  <a:pt x="342900" y="723900"/>
                </a:lnTo>
                <a:lnTo>
                  <a:pt x="342900" y="2895600"/>
                </a:lnTo>
                <a:lnTo>
                  <a:pt x="1028700" y="2895600"/>
                </a:lnTo>
                <a:lnTo>
                  <a:pt x="1028700" y="723900"/>
                </a:lnTo>
                <a:close/>
              </a:path>
              <a:path w="1371600" h="2895600">
                <a:moveTo>
                  <a:pt x="685800" y="0"/>
                </a:moveTo>
                <a:lnTo>
                  <a:pt x="0" y="723900"/>
                </a:lnTo>
                <a:lnTo>
                  <a:pt x="1371600" y="723900"/>
                </a:lnTo>
                <a:lnTo>
                  <a:pt x="685800" y="0"/>
                </a:lnTo>
                <a:close/>
              </a:path>
            </a:pathLst>
          </a:custGeom>
          <a:solidFill>
            <a:srgbClr val="EBCAE2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33850" y="4781550"/>
            <a:ext cx="3257550" cy="1314450"/>
          </a:xfrm>
          <a:custGeom>
            <a:avLst/>
            <a:gdLst/>
            <a:ahLst/>
            <a:cxnLst/>
            <a:rect l="l" t="t" r="r" b="b"/>
            <a:pathLst>
              <a:path w="3257550" h="1314450">
                <a:moveTo>
                  <a:pt x="723900" y="0"/>
                </a:moveTo>
                <a:lnTo>
                  <a:pt x="0" y="438150"/>
                </a:lnTo>
                <a:lnTo>
                  <a:pt x="361950" y="438276"/>
                </a:lnTo>
                <a:lnTo>
                  <a:pt x="363166" y="474390"/>
                </a:lnTo>
                <a:lnTo>
                  <a:pt x="372705" y="545475"/>
                </a:lnTo>
                <a:lnTo>
                  <a:pt x="391406" y="614848"/>
                </a:lnTo>
                <a:lnTo>
                  <a:pt x="418896" y="682284"/>
                </a:lnTo>
                <a:lnTo>
                  <a:pt x="454803" y="747556"/>
                </a:lnTo>
                <a:lnTo>
                  <a:pt x="498755" y="810441"/>
                </a:lnTo>
                <a:lnTo>
                  <a:pt x="523631" y="840917"/>
                </a:lnTo>
                <a:lnTo>
                  <a:pt x="550379" y="870711"/>
                </a:lnTo>
                <a:lnTo>
                  <a:pt x="578951" y="899795"/>
                </a:lnTo>
                <a:lnTo>
                  <a:pt x="609302" y="928141"/>
                </a:lnTo>
                <a:lnTo>
                  <a:pt x="641384" y="955721"/>
                </a:lnTo>
                <a:lnTo>
                  <a:pt x="675151" y="982507"/>
                </a:lnTo>
                <a:lnTo>
                  <a:pt x="710557" y="1008469"/>
                </a:lnTo>
                <a:lnTo>
                  <a:pt x="747555" y="1033581"/>
                </a:lnTo>
                <a:lnTo>
                  <a:pt x="786098" y="1057814"/>
                </a:lnTo>
                <a:lnTo>
                  <a:pt x="826140" y="1081140"/>
                </a:lnTo>
                <a:lnTo>
                  <a:pt x="867633" y="1103530"/>
                </a:lnTo>
                <a:lnTo>
                  <a:pt x="910533" y="1124956"/>
                </a:lnTo>
                <a:lnTo>
                  <a:pt x="954792" y="1145391"/>
                </a:lnTo>
                <a:lnTo>
                  <a:pt x="1000363" y="1164806"/>
                </a:lnTo>
                <a:lnTo>
                  <a:pt x="1047200" y="1183172"/>
                </a:lnTo>
                <a:lnTo>
                  <a:pt x="1095256" y="1200462"/>
                </a:lnTo>
                <a:lnTo>
                  <a:pt x="1144485" y="1216648"/>
                </a:lnTo>
                <a:lnTo>
                  <a:pt x="1194840" y="1231700"/>
                </a:lnTo>
                <a:lnTo>
                  <a:pt x="1246274" y="1245592"/>
                </a:lnTo>
                <a:lnTo>
                  <a:pt x="1298742" y="1258294"/>
                </a:lnTo>
                <a:lnTo>
                  <a:pt x="1352196" y="1269779"/>
                </a:lnTo>
                <a:lnTo>
                  <a:pt x="1406590" y="1280018"/>
                </a:lnTo>
                <a:lnTo>
                  <a:pt x="1461877" y="1288984"/>
                </a:lnTo>
                <a:lnTo>
                  <a:pt x="1518011" y="1296648"/>
                </a:lnTo>
                <a:lnTo>
                  <a:pt x="1574945" y="1302981"/>
                </a:lnTo>
                <a:lnTo>
                  <a:pt x="1632632" y="1307956"/>
                </a:lnTo>
                <a:lnTo>
                  <a:pt x="1691026" y="1311545"/>
                </a:lnTo>
                <a:lnTo>
                  <a:pt x="1750081" y="1313719"/>
                </a:lnTo>
                <a:lnTo>
                  <a:pt x="1809750" y="1314450"/>
                </a:lnTo>
                <a:lnTo>
                  <a:pt x="1869427" y="1313719"/>
                </a:lnTo>
                <a:lnTo>
                  <a:pt x="1928491" y="1311545"/>
                </a:lnTo>
                <a:lnTo>
                  <a:pt x="1986893" y="1307956"/>
                </a:lnTo>
                <a:lnTo>
                  <a:pt x="2044589" y="1302981"/>
                </a:lnTo>
                <a:lnTo>
                  <a:pt x="2101530" y="1296647"/>
                </a:lnTo>
                <a:lnTo>
                  <a:pt x="2157671" y="1288984"/>
                </a:lnTo>
                <a:lnTo>
                  <a:pt x="2212964" y="1280018"/>
                </a:lnTo>
                <a:lnTo>
                  <a:pt x="2267364" y="1269778"/>
                </a:lnTo>
                <a:lnTo>
                  <a:pt x="2320824" y="1258293"/>
                </a:lnTo>
                <a:lnTo>
                  <a:pt x="2373296" y="1245590"/>
                </a:lnTo>
                <a:lnTo>
                  <a:pt x="2424735" y="1231697"/>
                </a:lnTo>
                <a:lnTo>
                  <a:pt x="2475094" y="1216644"/>
                </a:lnTo>
                <a:lnTo>
                  <a:pt x="2524327" y="1200458"/>
                </a:lnTo>
                <a:lnTo>
                  <a:pt x="2572386" y="1183167"/>
                </a:lnTo>
                <a:lnTo>
                  <a:pt x="2619226" y="1164799"/>
                </a:lnTo>
                <a:lnTo>
                  <a:pt x="2664799" y="1145383"/>
                </a:lnTo>
                <a:lnTo>
                  <a:pt x="2709059" y="1124947"/>
                </a:lnTo>
                <a:lnTo>
                  <a:pt x="2751960" y="1103518"/>
                </a:lnTo>
                <a:lnTo>
                  <a:pt x="2793454" y="1081126"/>
                </a:lnTo>
                <a:lnTo>
                  <a:pt x="2833497" y="1057798"/>
                </a:lnTo>
                <a:lnTo>
                  <a:pt x="2872039" y="1033563"/>
                </a:lnTo>
                <a:lnTo>
                  <a:pt x="2909036" y="1008448"/>
                </a:lnTo>
                <a:lnTo>
                  <a:pt x="2944441" y="982483"/>
                </a:lnTo>
                <a:lnTo>
                  <a:pt x="2978206" y="955694"/>
                </a:lnTo>
                <a:lnTo>
                  <a:pt x="3010286" y="928110"/>
                </a:lnTo>
                <a:lnTo>
                  <a:pt x="3040634" y="899760"/>
                </a:lnTo>
                <a:lnTo>
                  <a:pt x="3063676" y="876300"/>
                </a:lnTo>
                <a:lnTo>
                  <a:pt x="1809750" y="876300"/>
                </a:lnTo>
                <a:lnTo>
                  <a:pt x="1750379" y="874848"/>
                </a:lnTo>
                <a:lnTo>
                  <a:pt x="1692330" y="870567"/>
                </a:lnTo>
                <a:lnTo>
                  <a:pt x="1635789" y="863570"/>
                </a:lnTo>
                <a:lnTo>
                  <a:pt x="1580942" y="853970"/>
                </a:lnTo>
                <a:lnTo>
                  <a:pt x="1527976" y="841879"/>
                </a:lnTo>
                <a:lnTo>
                  <a:pt x="1477077" y="827409"/>
                </a:lnTo>
                <a:lnTo>
                  <a:pt x="1428431" y="810673"/>
                </a:lnTo>
                <a:lnTo>
                  <a:pt x="1382225" y="791785"/>
                </a:lnTo>
                <a:lnTo>
                  <a:pt x="1338644" y="770855"/>
                </a:lnTo>
                <a:lnTo>
                  <a:pt x="1297876" y="747998"/>
                </a:lnTo>
                <a:lnTo>
                  <a:pt x="1260106" y="723325"/>
                </a:lnTo>
                <a:lnTo>
                  <a:pt x="1225521" y="696949"/>
                </a:lnTo>
                <a:lnTo>
                  <a:pt x="1194307" y="668983"/>
                </a:lnTo>
                <a:lnTo>
                  <a:pt x="1166650" y="639539"/>
                </a:lnTo>
                <a:lnTo>
                  <a:pt x="1142738" y="608730"/>
                </a:lnTo>
                <a:lnTo>
                  <a:pt x="1106888" y="543468"/>
                </a:lnTo>
                <a:lnTo>
                  <a:pt x="1088249" y="474095"/>
                </a:lnTo>
                <a:lnTo>
                  <a:pt x="1085850" y="438150"/>
                </a:lnTo>
                <a:lnTo>
                  <a:pt x="1447800" y="438150"/>
                </a:lnTo>
                <a:lnTo>
                  <a:pt x="723900" y="0"/>
                </a:lnTo>
                <a:close/>
              </a:path>
              <a:path w="3257550" h="1314450">
                <a:moveTo>
                  <a:pt x="3257550" y="438150"/>
                </a:moveTo>
                <a:lnTo>
                  <a:pt x="2533650" y="438150"/>
                </a:lnTo>
                <a:lnTo>
                  <a:pt x="2531251" y="474095"/>
                </a:lnTo>
                <a:lnTo>
                  <a:pt x="2524178" y="509239"/>
                </a:lnTo>
                <a:lnTo>
                  <a:pt x="2496757" y="576669"/>
                </a:lnTo>
                <a:lnTo>
                  <a:pt x="2452873" y="639539"/>
                </a:lnTo>
                <a:lnTo>
                  <a:pt x="2425222" y="668983"/>
                </a:lnTo>
                <a:lnTo>
                  <a:pt x="2394015" y="696949"/>
                </a:lnTo>
                <a:lnTo>
                  <a:pt x="2359435" y="723325"/>
                </a:lnTo>
                <a:lnTo>
                  <a:pt x="2321671" y="747998"/>
                </a:lnTo>
                <a:lnTo>
                  <a:pt x="2280907" y="770855"/>
                </a:lnTo>
                <a:lnTo>
                  <a:pt x="2237329" y="791785"/>
                </a:lnTo>
                <a:lnTo>
                  <a:pt x="2191124" y="810673"/>
                </a:lnTo>
                <a:lnTo>
                  <a:pt x="2142478" y="827409"/>
                </a:lnTo>
                <a:lnTo>
                  <a:pt x="2091576" y="841879"/>
                </a:lnTo>
                <a:lnTo>
                  <a:pt x="2038606" y="853970"/>
                </a:lnTo>
                <a:lnTo>
                  <a:pt x="1983751" y="863570"/>
                </a:lnTo>
                <a:lnTo>
                  <a:pt x="1927200" y="870567"/>
                </a:lnTo>
                <a:lnTo>
                  <a:pt x="1869137" y="874848"/>
                </a:lnTo>
                <a:lnTo>
                  <a:pt x="1809750" y="876300"/>
                </a:lnTo>
                <a:lnTo>
                  <a:pt x="3063676" y="876300"/>
                </a:lnTo>
                <a:lnTo>
                  <a:pt x="3095948" y="840873"/>
                </a:lnTo>
                <a:lnTo>
                  <a:pt x="3120820" y="810392"/>
                </a:lnTo>
                <a:lnTo>
                  <a:pt x="3143773" y="779258"/>
                </a:lnTo>
                <a:lnTo>
                  <a:pt x="3183739" y="715140"/>
                </a:lnTo>
                <a:lnTo>
                  <a:pt x="3215472" y="648744"/>
                </a:lnTo>
                <a:lnTo>
                  <a:pt x="3238600" y="580297"/>
                </a:lnTo>
                <a:lnTo>
                  <a:pt x="3252732" y="510133"/>
                </a:lnTo>
                <a:lnTo>
                  <a:pt x="3256348" y="474095"/>
                </a:lnTo>
                <a:lnTo>
                  <a:pt x="3257550" y="438150"/>
                </a:lnTo>
                <a:close/>
              </a:path>
            </a:pathLst>
          </a:custGeom>
          <a:solidFill>
            <a:srgbClr val="EBCAE2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24050" y="1600200"/>
            <a:ext cx="3257550" cy="1600200"/>
          </a:xfrm>
          <a:custGeom>
            <a:avLst/>
            <a:gdLst/>
            <a:ahLst/>
            <a:cxnLst/>
            <a:rect l="l" t="t" r="r" b="b"/>
            <a:pathLst>
              <a:path w="3257550" h="1600200">
                <a:moveTo>
                  <a:pt x="1809750" y="0"/>
                </a:moveTo>
                <a:lnTo>
                  <a:pt x="1754224" y="770"/>
                </a:lnTo>
                <a:lnTo>
                  <a:pt x="1699228" y="3063"/>
                </a:lnTo>
                <a:lnTo>
                  <a:pt x="1644797" y="6850"/>
                </a:lnTo>
                <a:lnTo>
                  <a:pt x="1590969" y="12104"/>
                </a:lnTo>
                <a:lnTo>
                  <a:pt x="1537782" y="18798"/>
                </a:lnTo>
                <a:lnTo>
                  <a:pt x="1485273" y="26904"/>
                </a:lnTo>
                <a:lnTo>
                  <a:pt x="1433479" y="36394"/>
                </a:lnTo>
                <a:lnTo>
                  <a:pt x="1382439" y="47240"/>
                </a:lnTo>
                <a:lnTo>
                  <a:pt x="1332190" y="59416"/>
                </a:lnTo>
                <a:lnTo>
                  <a:pt x="1282768" y="72893"/>
                </a:lnTo>
                <a:lnTo>
                  <a:pt x="1234213" y="87643"/>
                </a:lnTo>
                <a:lnTo>
                  <a:pt x="1186560" y="103639"/>
                </a:lnTo>
                <a:lnTo>
                  <a:pt x="1139848" y="120854"/>
                </a:lnTo>
                <a:lnTo>
                  <a:pt x="1094115" y="139259"/>
                </a:lnTo>
                <a:lnTo>
                  <a:pt x="1049397" y="158828"/>
                </a:lnTo>
                <a:lnTo>
                  <a:pt x="1005732" y="179532"/>
                </a:lnTo>
                <a:lnTo>
                  <a:pt x="963158" y="201344"/>
                </a:lnTo>
                <a:lnTo>
                  <a:pt x="921712" y="224236"/>
                </a:lnTo>
                <a:lnTo>
                  <a:pt x="881432" y="248181"/>
                </a:lnTo>
                <a:lnTo>
                  <a:pt x="842354" y="273151"/>
                </a:lnTo>
                <a:lnTo>
                  <a:pt x="804518" y="299118"/>
                </a:lnTo>
                <a:lnTo>
                  <a:pt x="767960" y="326055"/>
                </a:lnTo>
                <a:lnTo>
                  <a:pt x="732718" y="353934"/>
                </a:lnTo>
                <a:lnTo>
                  <a:pt x="698828" y="382727"/>
                </a:lnTo>
                <a:lnTo>
                  <a:pt x="666330" y="412408"/>
                </a:lnTo>
                <a:lnTo>
                  <a:pt x="635260" y="442947"/>
                </a:lnTo>
                <a:lnTo>
                  <a:pt x="605655" y="474318"/>
                </a:lnTo>
                <a:lnTo>
                  <a:pt x="577554" y="506493"/>
                </a:lnTo>
                <a:lnTo>
                  <a:pt x="550994" y="539444"/>
                </a:lnTo>
                <a:lnTo>
                  <a:pt x="526012" y="573144"/>
                </a:lnTo>
                <a:lnTo>
                  <a:pt x="502646" y="607565"/>
                </a:lnTo>
                <a:lnTo>
                  <a:pt x="480933" y="642679"/>
                </a:lnTo>
                <a:lnTo>
                  <a:pt x="460912" y="678459"/>
                </a:lnTo>
                <a:lnTo>
                  <a:pt x="442618" y="714878"/>
                </a:lnTo>
                <a:lnTo>
                  <a:pt x="426091" y="751907"/>
                </a:lnTo>
                <a:lnTo>
                  <a:pt x="411367" y="789518"/>
                </a:lnTo>
                <a:lnTo>
                  <a:pt x="398484" y="827685"/>
                </a:lnTo>
                <a:lnTo>
                  <a:pt x="387480" y="866380"/>
                </a:lnTo>
                <a:lnTo>
                  <a:pt x="378392" y="905574"/>
                </a:lnTo>
                <a:lnTo>
                  <a:pt x="371258" y="945241"/>
                </a:lnTo>
                <a:lnTo>
                  <a:pt x="366115" y="985353"/>
                </a:lnTo>
                <a:lnTo>
                  <a:pt x="363004" y="1025763"/>
                </a:lnTo>
                <a:lnTo>
                  <a:pt x="361950" y="1066673"/>
                </a:lnTo>
                <a:lnTo>
                  <a:pt x="0" y="1066800"/>
                </a:lnTo>
                <a:lnTo>
                  <a:pt x="723900" y="1600200"/>
                </a:lnTo>
                <a:lnTo>
                  <a:pt x="1447800" y="1066800"/>
                </a:lnTo>
                <a:lnTo>
                  <a:pt x="1085850" y="1066800"/>
                </a:lnTo>
                <a:lnTo>
                  <a:pt x="1087835" y="1026985"/>
                </a:lnTo>
                <a:lnTo>
                  <a:pt x="1093699" y="987966"/>
                </a:lnTo>
                <a:lnTo>
                  <a:pt x="1103300" y="949846"/>
                </a:lnTo>
                <a:lnTo>
                  <a:pt x="1116499" y="912728"/>
                </a:lnTo>
                <a:lnTo>
                  <a:pt x="1133156" y="876715"/>
                </a:lnTo>
                <a:lnTo>
                  <a:pt x="1153131" y="841909"/>
                </a:lnTo>
                <a:lnTo>
                  <a:pt x="1176284" y="808415"/>
                </a:lnTo>
                <a:lnTo>
                  <a:pt x="1202475" y="776335"/>
                </a:lnTo>
                <a:lnTo>
                  <a:pt x="1231564" y="745772"/>
                </a:lnTo>
                <a:lnTo>
                  <a:pt x="1263411" y="716829"/>
                </a:lnTo>
                <a:lnTo>
                  <a:pt x="1297876" y="689610"/>
                </a:lnTo>
                <a:lnTo>
                  <a:pt x="1334819" y="664216"/>
                </a:lnTo>
                <a:lnTo>
                  <a:pt x="1374100" y="640752"/>
                </a:lnTo>
                <a:lnTo>
                  <a:pt x="1415580" y="619321"/>
                </a:lnTo>
                <a:lnTo>
                  <a:pt x="1459117" y="600024"/>
                </a:lnTo>
                <a:lnTo>
                  <a:pt x="1504573" y="582967"/>
                </a:lnTo>
                <a:lnTo>
                  <a:pt x="1551807" y="568251"/>
                </a:lnTo>
                <a:lnTo>
                  <a:pt x="1600679" y="555979"/>
                </a:lnTo>
                <a:lnTo>
                  <a:pt x="1651049" y="546255"/>
                </a:lnTo>
                <a:lnTo>
                  <a:pt x="1702778" y="539182"/>
                </a:lnTo>
                <a:lnTo>
                  <a:pt x="1755724" y="534862"/>
                </a:lnTo>
                <a:lnTo>
                  <a:pt x="1809750" y="533400"/>
                </a:lnTo>
                <a:lnTo>
                  <a:pt x="3063688" y="533400"/>
                </a:lnTo>
                <a:lnTo>
                  <a:pt x="3041972" y="506458"/>
                </a:lnTo>
                <a:lnTo>
                  <a:pt x="3013876" y="474287"/>
                </a:lnTo>
                <a:lnTo>
                  <a:pt x="2984275" y="442919"/>
                </a:lnTo>
                <a:lnTo>
                  <a:pt x="2953209" y="412383"/>
                </a:lnTo>
                <a:lnTo>
                  <a:pt x="2920714" y="382705"/>
                </a:lnTo>
                <a:lnTo>
                  <a:pt x="2886829" y="353915"/>
                </a:lnTo>
                <a:lnTo>
                  <a:pt x="2851590" y="326038"/>
                </a:lnTo>
                <a:lnTo>
                  <a:pt x="2815034" y="299103"/>
                </a:lnTo>
                <a:lnTo>
                  <a:pt x="2777201" y="273138"/>
                </a:lnTo>
                <a:lnTo>
                  <a:pt x="2738126" y="248170"/>
                </a:lnTo>
                <a:lnTo>
                  <a:pt x="2697847" y="224227"/>
                </a:lnTo>
                <a:lnTo>
                  <a:pt x="2656403" y="201336"/>
                </a:lnTo>
                <a:lnTo>
                  <a:pt x="2613830" y="179526"/>
                </a:lnTo>
                <a:lnTo>
                  <a:pt x="2570165" y="158823"/>
                </a:lnTo>
                <a:lnTo>
                  <a:pt x="2525447" y="139255"/>
                </a:lnTo>
                <a:lnTo>
                  <a:pt x="2479713" y="120850"/>
                </a:lnTo>
                <a:lnTo>
                  <a:pt x="2433000" y="103636"/>
                </a:lnTo>
                <a:lnTo>
                  <a:pt x="2385346" y="87641"/>
                </a:lnTo>
                <a:lnTo>
                  <a:pt x="2336788" y="72891"/>
                </a:lnTo>
                <a:lnTo>
                  <a:pt x="2287363" y="59415"/>
                </a:lnTo>
                <a:lnTo>
                  <a:pt x="2237110" y="47240"/>
                </a:lnTo>
                <a:lnTo>
                  <a:pt x="2186066" y="36393"/>
                </a:lnTo>
                <a:lnTo>
                  <a:pt x="2134268" y="26904"/>
                </a:lnTo>
                <a:lnTo>
                  <a:pt x="2081754" y="18798"/>
                </a:lnTo>
                <a:lnTo>
                  <a:pt x="2028561" y="12104"/>
                </a:lnTo>
                <a:lnTo>
                  <a:pt x="1974726" y="6850"/>
                </a:lnTo>
                <a:lnTo>
                  <a:pt x="1920288" y="3063"/>
                </a:lnTo>
                <a:lnTo>
                  <a:pt x="1865283" y="770"/>
                </a:lnTo>
                <a:lnTo>
                  <a:pt x="1809750" y="0"/>
                </a:lnTo>
                <a:close/>
              </a:path>
              <a:path w="3257550" h="1600200">
                <a:moveTo>
                  <a:pt x="3063688" y="533400"/>
                </a:moveTo>
                <a:lnTo>
                  <a:pt x="1809750" y="533400"/>
                </a:lnTo>
                <a:lnTo>
                  <a:pt x="1863790" y="534862"/>
                </a:lnTo>
                <a:lnTo>
                  <a:pt x="1916750" y="539182"/>
                </a:lnTo>
                <a:lnTo>
                  <a:pt x="1968489" y="546255"/>
                </a:lnTo>
                <a:lnTo>
                  <a:pt x="2018867" y="555979"/>
                </a:lnTo>
                <a:lnTo>
                  <a:pt x="2067744" y="568251"/>
                </a:lnTo>
                <a:lnTo>
                  <a:pt x="2114981" y="582967"/>
                </a:lnTo>
                <a:lnTo>
                  <a:pt x="2160438" y="600024"/>
                </a:lnTo>
                <a:lnTo>
                  <a:pt x="2203975" y="619321"/>
                </a:lnTo>
                <a:lnTo>
                  <a:pt x="2245453" y="640752"/>
                </a:lnTo>
                <a:lnTo>
                  <a:pt x="2284731" y="664216"/>
                </a:lnTo>
                <a:lnTo>
                  <a:pt x="2321671" y="689610"/>
                </a:lnTo>
                <a:lnTo>
                  <a:pt x="2356131" y="716829"/>
                </a:lnTo>
                <a:lnTo>
                  <a:pt x="2387973" y="745772"/>
                </a:lnTo>
                <a:lnTo>
                  <a:pt x="2417056" y="776335"/>
                </a:lnTo>
                <a:lnTo>
                  <a:pt x="2443241" y="808415"/>
                </a:lnTo>
                <a:lnTo>
                  <a:pt x="2466389" y="841909"/>
                </a:lnTo>
                <a:lnTo>
                  <a:pt x="2486358" y="876715"/>
                </a:lnTo>
                <a:lnTo>
                  <a:pt x="2503010" y="912728"/>
                </a:lnTo>
                <a:lnTo>
                  <a:pt x="2516205" y="949846"/>
                </a:lnTo>
                <a:lnTo>
                  <a:pt x="2525803" y="987966"/>
                </a:lnTo>
                <a:lnTo>
                  <a:pt x="2531665" y="1026985"/>
                </a:lnTo>
                <a:lnTo>
                  <a:pt x="2533650" y="1066800"/>
                </a:lnTo>
                <a:lnTo>
                  <a:pt x="3257550" y="1066800"/>
                </a:lnTo>
                <a:lnTo>
                  <a:pt x="3256495" y="1025763"/>
                </a:lnTo>
                <a:lnTo>
                  <a:pt x="3253379" y="985243"/>
                </a:lnTo>
                <a:lnTo>
                  <a:pt x="3248234" y="945139"/>
                </a:lnTo>
                <a:lnTo>
                  <a:pt x="3241100" y="905479"/>
                </a:lnTo>
                <a:lnTo>
                  <a:pt x="3232013" y="866292"/>
                </a:lnTo>
                <a:lnTo>
                  <a:pt x="3221010" y="827604"/>
                </a:lnTo>
                <a:lnTo>
                  <a:pt x="3208130" y="789444"/>
                </a:lnTo>
                <a:lnTo>
                  <a:pt x="3193408" y="751838"/>
                </a:lnTo>
                <a:lnTo>
                  <a:pt x="3176884" y="714815"/>
                </a:lnTo>
                <a:lnTo>
                  <a:pt x="3158595" y="678402"/>
                </a:lnTo>
                <a:lnTo>
                  <a:pt x="3138577" y="642627"/>
                </a:lnTo>
                <a:lnTo>
                  <a:pt x="3116868" y="607517"/>
                </a:lnTo>
                <a:lnTo>
                  <a:pt x="3093506" y="573101"/>
                </a:lnTo>
                <a:lnTo>
                  <a:pt x="3068528" y="539405"/>
                </a:lnTo>
                <a:lnTo>
                  <a:pt x="3063688" y="533400"/>
                </a:lnTo>
                <a:close/>
              </a:path>
            </a:pathLst>
          </a:custGeom>
          <a:solidFill>
            <a:srgbClr val="EBCAE2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05000" y="2667000"/>
            <a:ext cx="1447800" cy="2895600"/>
          </a:xfrm>
          <a:custGeom>
            <a:avLst/>
            <a:gdLst/>
            <a:ahLst/>
            <a:cxnLst/>
            <a:rect l="l" t="t" r="r" b="b"/>
            <a:pathLst>
              <a:path w="1447800" h="2895600">
                <a:moveTo>
                  <a:pt x="1447800" y="2171700"/>
                </a:moveTo>
                <a:lnTo>
                  <a:pt x="0" y="2171700"/>
                </a:lnTo>
                <a:lnTo>
                  <a:pt x="723900" y="2895600"/>
                </a:lnTo>
                <a:lnTo>
                  <a:pt x="1447800" y="2171700"/>
                </a:lnTo>
                <a:close/>
              </a:path>
              <a:path w="1447800" h="2895600">
                <a:moveTo>
                  <a:pt x="1085850" y="0"/>
                </a:moveTo>
                <a:lnTo>
                  <a:pt x="361950" y="0"/>
                </a:lnTo>
                <a:lnTo>
                  <a:pt x="361950" y="2171700"/>
                </a:lnTo>
                <a:lnTo>
                  <a:pt x="1085850" y="2171700"/>
                </a:lnTo>
                <a:lnTo>
                  <a:pt x="1085850" y="0"/>
                </a:lnTo>
                <a:close/>
              </a:path>
            </a:pathLst>
          </a:custGeom>
          <a:solidFill>
            <a:srgbClr val="EBCAE2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4805045"/>
            <a:ext cx="3341370" cy="1290955"/>
          </a:xfrm>
          <a:custGeom>
            <a:avLst/>
            <a:gdLst/>
            <a:ahLst/>
            <a:cxnLst/>
            <a:rect l="l" t="t" r="r" b="b"/>
            <a:pathLst>
              <a:path w="3341370" h="1290954">
                <a:moveTo>
                  <a:pt x="761364" y="452754"/>
                </a:moveTo>
                <a:lnTo>
                  <a:pt x="0" y="452754"/>
                </a:lnTo>
                <a:lnTo>
                  <a:pt x="1239" y="487307"/>
                </a:lnTo>
                <a:lnTo>
                  <a:pt x="11010" y="555318"/>
                </a:lnTo>
                <a:lnTo>
                  <a:pt x="30186" y="621689"/>
                </a:lnTo>
                <a:lnTo>
                  <a:pt x="58385" y="686206"/>
                </a:lnTo>
                <a:lnTo>
                  <a:pt x="95224" y="748652"/>
                </a:lnTo>
                <a:lnTo>
                  <a:pt x="140321" y="808813"/>
                </a:lnTo>
                <a:lnTo>
                  <a:pt x="165847" y="837968"/>
                </a:lnTo>
                <a:lnTo>
                  <a:pt x="193293" y="866471"/>
                </a:lnTo>
                <a:lnTo>
                  <a:pt x="222613" y="894295"/>
                </a:lnTo>
                <a:lnTo>
                  <a:pt x="253759" y="921412"/>
                </a:lnTo>
                <a:lnTo>
                  <a:pt x="286682" y="947797"/>
                </a:lnTo>
                <a:lnTo>
                  <a:pt x="321335" y="973421"/>
                </a:lnTo>
                <a:lnTo>
                  <a:pt x="357671" y="998258"/>
                </a:lnTo>
                <a:lnTo>
                  <a:pt x="395640" y="1022280"/>
                </a:lnTo>
                <a:lnTo>
                  <a:pt x="435197" y="1045462"/>
                </a:lnTo>
                <a:lnTo>
                  <a:pt x="476292" y="1067776"/>
                </a:lnTo>
                <a:lnTo>
                  <a:pt x="518878" y="1089194"/>
                </a:lnTo>
                <a:lnTo>
                  <a:pt x="562907" y="1109691"/>
                </a:lnTo>
                <a:lnTo>
                  <a:pt x="608332" y="1129239"/>
                </a:lnTo>
                <a:lnTo>
                  <a:pt x="655104" y="1147810"/>
                </a:lnTo>
                <a:lnTo>
                  <a:pt x="703176" y="1165380"/>
                </a:lnTo>
                <a:lnTo>
                  <a:pt x="752500" y="1181919"/>
                </a:lnTo>
                <a:lnTo>
                  <a:pt x="803028" y="1197401"/>
                </a:lnTo>
                <a:lnTo>
                  <a:pt x="854713" y="1211800"/>
                </a:lnTo>
                <a:lnTo>
                  <a:pt x="907506" y="1225089"/>
                </a:lnTo>
                <a:lnTo>
                  <a:pt x="961360" y="1237239"/>
                </a:lnTo>
                <a:lnTo>
                  <a:pt x="1016227" y="1248225"/>
                </a:lnTo>
                <a:lnTo>
                  <a:pt x="1072060" y="1258020"/>
                </a:lnTo>
                <a:lnTo>
                  <a:pt x="1128809" y="1266596"/>
                </a:lnTo>
                <a:lnTo>
                  <a:pt x="1186429" y="1273926"/>
                </a:lnTo>
                <a:lnTo>
                  <a:pt x="1244871" y="1279985"/>
                </a:lnTo>
                <a:lnTo>
                  <a:pt x="1304086" y="1284744"/>
                </a:lnTo>
                <a:lnTo>
                  <a:pt x="1364028" y="1288176"/>
                </a:lnTo>
                <a:lnTo>
                  <a:pt x="1424648" y="1290255"/>
                </a:lnTo>
                <a:lnTo>
                  <a:pt x="1485900" y="1290954"/>
                </a:lnTo>
                <a:lnTo>
                  <a:pt x="1547142" y="1290255"/>
                </a:lnTo>
                <a:lnTo>
                  <a:pt x="1607754" y="1288176"/>
                </a:lnTo>
                <a:lnTo>
                  <a:pt x="1667688" y="1284744"/>
                </a:lnTo>
                <a:lnTo>
                  <a:pt x="1726898" y="1279985"/>
                </a:lnTo>
                <a:lnTo>
                  <a:pt x="1785334" y="1273926"/>
                </a:lnTo>
                <a:lnTo>
                  <a:pt x="1842948" y="1266596"/>
                </a:lnTo>
                <a:lnTo>
                  <a:pt x="1899694" y="1258020"/>
                </a:lnTo>
                <a:lnTo>
                  <a:pt x="1955523" y="1248225"/>
                </a:lnTo>
                <a:lnTo>
                  <a:pt x="2010388" y="1237239"/>
                </a:lnTo>
                <a:lnTo>
                  <a:pt x="2064240" y="1225089"/>
                </a:lnTo>
                <a:lnTo>
                  <a:pt x="2117031" y="1211800"/>
                </a:lnTo>
                <a:lnTo>
                  <a:pt x="2168715" y="1197401"/>
                </a:lnTo>
                <a:lnTo>
                  <a:pt x="2219243" y="1181919"/>
                </a:lnTo>
                <a:lnTo>
                  <a:pt x="2268567" y="1165380"/>
                </a:lnTo>
                <a:lnTo>
                  <a:pt x="2316639" y="1147810"/>
                </a:lnTo>
                <a:lnTo>
                  <a:pt x="2363413" y="1129239"/>
                </a:lnTo>
                <a:lnTo>
                  <a:pt x="2408839" y="1109691"/>
                </a:lnTo>
                <a:lnTo>
                  <a:pt x="2452869" y="1089194"/>
                </a:lnTo>
                <a:lnTo>
                  <a:pt x="2495457" y="1067776"/>
                </a:lnTo>
                <a:lnTo>
                  <a:pt x="2536555" y="1045462"/>
                </a:lnTo>
                <a:lnTo>
                  <a:pt x="2576113" y="1022280"/>
                </a:lnTo>
                <a:lnTo>
                  <a:pt x="2614086" y="998258"/>
                </a:lnTo>
                <a:lnTo>
                  <a:pt x="2650424" y="973421"/>
                </a:lnTo>
                <a:lnTo>
                  <a:pt x="2685080" y="947797"/>
                </a:lnTo>
                <a:lnTo>
                  <a:pt x="2718007" y="921412"/>
                </a:lnTo>
                <a:lnTo>
                  <a:pt x="2749155" y="894295"/>
                </a:lnTo>
                <a:lnTo>
                  <a:pt x="2778479" y="866471"/>
                </a:lnTo>
                <a:lnTo>
                  <a:pt x="2783311" y="861453"/>
                </a:lnTo>
                <a:lnTo>
                  <a:pt x="1485900" y="861453"/>
                </a:lnTo>
                <a:lnTo>
                  <a:pt x="1426473" y="860099"/>
                </a:lnTo>
                <a:lnTo>
                  <a:pt x="1368370" y="856106"/>
                </a:lnTo>
                <a:lnTo>
                  <a:pt x="1311776" y="849580"/>
                </a:lnTo>
                <a:lnTo>
                  <a:pt x="1256880" y="840626"/>
                </a:lnTo>
                <a:lnTo>
                  <a:pt x="1203866" y="829348"/>
                </a:lnTo>
                <a:lnTo>
                  <a:pt x="1152922" y="815852"/>
                </a:lnTo>
                <a:lnTo>
                  <a:pt x="1104233" y="800242"/>
                </a:lnTo>
                <a:lnTo>
                  <a:pt x="1057987" y="782623"/>
                </a:lnTo>
                <a:lnTo>
                  <a:pt x="1014369" y="763102"/>
                </a:lnTo>
                <a:lnTo>
                  <a:pt x="973566" y="741781"/>
                </a:lnTo>
                <a:lnTo>
                  <a:pt x="935764" y="718767"/>
                </a:lnTo>
                <a:lnTo>
                  <a:pt x="901150" y="694165"/>
                </a:lnTo>
                <a:lnTo>
                  <a:pt x="869910" y="668079"/>
                </a:lnTo>
                <a:lnTo>
                  <a:pt x="842231" y="640614"/>
                </a:lnTo>
                <a:lnTo>
                  <a:pt x="798299" y="581969"/>
                </a:lnTo>
                <a:lnTo>
                  <a:pt x="770847" y="519069"/>
                </a:lnTo>
                <a:lnTo>
                  <a:pt x="763766" y="486286"/>
                </a:lnTo>
                <a:lnTo>
                  <a:pt x="761364" y="452754"/>
                </a:lnTo>
                <a:close/>
              </a:path>
              <a:path w="3341370" h="1290954">
                <a:moveTo>
                  <a:pt x="2971420" y="433831"/>
                </a:moveTo>
                <a:lnTo>
                  <a:pt x="2209546" y="433831"/>
                </a:lnTo>
                <a:lnTo>
                  <a:pt x="2210180" y="440054"/>
                </a:lnTo>
                <a:lnTo>
                  <a:pt x="2210318" y="443483"/>
                </a:lnTo>
                <a:lnTo>
                  <a:pt x="2208032" y="486286"/>
                </a:lnTo>
                <a:lnTo>
                  <a:pt x="2189372" y="550998"/>
                </a:lnTo>
                <a:lnTo>
                  <a:pt x="2153483" y="611876"/>
                </a:lnTo>
                <a:lnTo>
                  <a:pt x="2101859" y="668079"/>
                </a:lnTo>
                <a:lnTo>
                  <a:pt x="2070613" y="694165"/>
                </a:lnTo>
                <a:lnTo>
                  <a:pt x="2035993" y="718767"/>
                </a:lnTo>
                <a:lnTo>
                  <a:pt x="1998186" y="741781"/>
                </a:lnTo>
                <a:lnTo>
                  <a:pt x="1957378" y="763102"/>
                </a:lnTo>
                <a:lnTo>
                  <a:pt x="1913757" y="782623"/>
                </a:lnTo>
                <a:lnTo>
                  <a:pt x="1867509" y="800242"/>
                </a:lnTo>
                <a:lnTo>
                  <a:pt x="1818821" y="815852"/>
                </a:lnTo>
                <a:lnTo>
                  <a:pt x="1767879" y="829348"/>
                </a:lnTo>
                <a:lnTo>
                  <a:pt x="1714870" y="840626"/>
                </a:lnTo>
                <a:lnTo>
                  <a:pt x="1659981" y="849580"/>
                </a:lnTo>
                <a:lnTo>
                  <a:pt x="1603399" y="856106"/>
                </a:lnTo>
                <a:lnTo>
                  <a:pt x="1545309" y="860099"/>
                </a:lnTo>
                <a:lnTo>
                  <a:pt x="1485900" y="861453"/>
                </a:lnTo>
                <a:lnTo>
                  <a:pt x="2783311" y="861453"/>
                </a:lnTo>
                <a:lnTo>
                  <a:pt x="2831457" y="808813"/>
                </a:lnTo>
                <a:lnTo>
                  <a:pt x="2876560" y="748652"/>
                </a:lnTo>
                <a:lnTo>
                  <a:pt x="2913404" y="686206"/>
                </a:lnTo>
                <a:lnTo>
                  <a:pt x="2941607" y="621689"/>
                </a:lnTo>
                <a:lnTo>
                  <a:pt x="2960787" y="555318"/>
                </a:lnTo>
                <a:lnTo>
                  <a:pt x="2970560" y="487307"/>
                </a:lnTo>
                <a:lnTo>
                  <a:pt x="2971800" y="452754"/>
                </a:lnTo>
                <a:lnTo>
                  <a:pt x="2971702" y="443019"/>
                </a:lnTo>
                <a:lnTo>
                  <a:pt x="2971420" y="433831"/>
                </a:lnTo>
                <a:close/>
              </a:path>
              <a:path w="3341370" h="1290954">
                <a:moveTo>
                  <a:pt x="2554859" y="0"/>
                </a:moveTo>
                <a:lnTo>
                  <a:pt x="1838578" y="443483"/>
                </a:lnTo>
                <a:lnTo>
                  <a:pt x="2209546" y="433831"/>
                </a:lnTo>
                <a:lnTo>
                  <a:pt x="2971420" y="433831"/>
                </a:lnTo>
                <a:lnTo>
                  <a:pt x="2970889" y="423501"/>
                </a:lnTo>
                <a:lnTo>
                  <a:pt x="2970149" y="413765"/>
                </a:lnTo>
                <a:lnTo>
                  <a:pt x="3341242" y="404113"/>
                </a:lnTo>
                <a:lnTo>
                  <a:pt x="2554859" y="0"/>
                </a:lnTo>
                <a:close/>
              </a:path>
            </a:pathLst>
          </a:custGeom>
          <a:solidFill>
            <a:srgbClr val="EBCAE2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57800" y="3200400"/>
            <a:ext cx="1219200" cy="1600200"/>
          </a:xfrm>
          <a:custGeom>
            <a:avLst/>
            <a:gdLst/>
            <a:ahLst/>
            <a:cxnLst/>
            <a:rect l="l" t="t" r="r" b="b"/>
            <a:pathLst>
              <a:path w="1219200" h="1600200">
                <a:moveTo>
                  <a:pt x="973201" y="685292"/>
                </a:moveTo>
                <a:lnTo>
                  <a:pt x="973201" y="914907"/>
                </a:lnTo>
                <a:lnTo>
                  <a:pt x="1219200" y="800100"/>
                </a:lnTo>
                <a:lnTo>
                  <a:pt x="973201" y="685292"/>
                </a:lnTo>
                <a:close/>
              </a:path>
              <a:path w="1219200" h="1600200">
                <a:moveTo>
                  <a:pt x="697102" y="1277366"/>
                </a:moveTo>
                <a:lnTo>
                  <a:pt x="522097" y="1277366"/>
                </a:lnTo>
                <a:lnTo>
                  <a:pt x="609600" y="1600200"/>
                </a:lnTo>
                <a:lnTo>
                  <a:pt x="697102" y="1277366"/>
                </a:lnTo>
                <a:close/>
              </a:path>
              <a:path w="1219200" h="1600200">
                <a:moveTo>
                  <a:pt x="290702" y="1056386"/>
                </a:moveTo>
                <a:lnTo>
                  <a:pt x="178562" y="1365758"/>
                </a:lnTo>
                <a:lnTo>
                  <a:pt x="414400" y="1218692"/>
                </a:lnTo>
                <a:lnTo>
                  <a:pt x="290702" y="1056386"/>
                </a:lnTo>
                <a:close/>
              </a:path>
              <a:path w="1219200" h="1600200">
                <a:moveTo>
                  <a:pt x="928497" y="1056386"/>
                </a:moveTo>
                <a:lnTo>
                  <a:pt x="804799" y="1218692"/>
                </a:lnTo>
                <a:lnTo>
                  <a:pt x="1040638" y="1365758"/>
                </a:lnTo>
                <a:lnTo>
                  <a:pt x="928497" y="1056386"/>
                </a:lnTo>
                <a:close/>
              </a:path>
              <a:path w="1219200" h="1600200">
                <a:moveTo>
                  <a:pt x="609600" y="400050"/>
                </a:moveTo>
                <a:lnTo>
                  <a:pt x="568253" y="403701"/>
                </a:lnTo>
                <a:lnTo>
                  <a:pt x="528593" y="414337"/>
                </a:lnTo>
                <a:lnTo>
                  <a:pt x="490983" y="431482"/>
                </a:lnTo>
                <a:lnTo>
                  <a:pt x="455788" y="454660"/>
                </a:lnTo>
                <a:lnTo>
                  <a:pt x="423371" y="483393"/>
                </a:lnTo>
                <a:lnTo>
                  <a:pt x="394096" y="517207"/>
                </a:lnTo>
                <a:lnTo>
                  <a:pt x="368327" y="555625"/>
                </a:lnTo>
                <a:lnTo>
                  <a:pt x="346427" y="598170"/>
                </a:lnTo>
                <a:lnTo>
                  <a:pt x="328761" y="644366"/>
                </a:lnTo>
                <a:lnTo>
                  <a:pt x="315692" y="693737"/>
                </a:lnTo>
                <a:lnTo>
                  <a:pt x="307583" y="745807"/>
                </a:lnTo>
                <a:lnTo>
                  <a:pt x="304800" y="800100"/>
                </a:lnTo>
                <a:lnTo>
                  <a:pt x="307583" y="854392"/>
                </a:lnTo>
                <a:lnTo>
                  <a:pt x="315692" y="906462"/>
                </a:lnTo>
                <a:lnTo>
                  <a:pt x="328761" y="955833"/>
                </a:lnTo>
                <a:lnTo>
                  <a:pt x="346427" y="1002030"/>
                </a:lnTo>
                <a:lnTo>
                  <a:pt x="368327" y="1044575"/>
                </a:lnTo>
                <a:lnTo>
                  <a:pt x="394096" y="1082992"/>
                </a:lnTo>
                <a:lnTo>
                  <a:pt x="423371" y="1116806"/>
                </a:lnTo>
                <a:lnTo>
                  <a:pt x="455788" y="1145540"/>
                </a:lnTo>
                <a:lnTo>
                  <a:pt x="490983" y="1168717"/>
                </a:lnTo>
                <a:lnTo>
                  <a:pt x="528593" y="1185862"/>
                </a:lnTo>
                <a:lnTo>
                  <a:pt x="568253" y="1196498"/>
                </a:lnTo>
                <a:lnTo>
                  <a:pt x="609600" y="1200150"/>
                </a:lnTo>
                <a:lnTo>
                  <a:pt x="650946" y="1196498"/>
                </a:lnTo>
                <a:lnTo>
                  <a:pt x="690606" y="1185862"/>
                </a:lnTo>
                <a:lnTo>
                  <a:pt x="728216" y="1168717"/>
                </a:lnTo>
                <a:lnTo>
                  <a:pt x="763411" y="1145539"/>
                </a:lnTo>
                <a:lnTo>
                  <a:pt x="795828" y="1116806"/>
                </a:lnTo>
                <a:lnTo>
                  <a:pt x="825103" y="1082992"/>
                </a:lnTo>
                <a:lnTo>
                  <a:pt x="850872" y="1044574"/>
                </a:lnTo>
                <a:lnTo>
                  <a:pt x="872772" y="1002029"/>
                </a:lnTo>
                <a:lnTo>
                  <a:pt x="890438" y="955833"/>
                </a:lnTo>
                <a:lnTo>
                  <a:pt x="903507" y="906462"/>
                </a:lnTo>
                <a:lnTo>
                  <a:pt x="911616" y="854392"/>
                </a:lnTo>
                <a:lnTo>
                  <a:pt x="914400" y="800100"/>
                </a:lnTo>
                <a:lnTo>
                  <a:pt x="911616" y="745807"/>
                </a:lnTo>
                <a:lnTo>
                  <a:pt x="903507" y="693737"/>
                </a:lnTo>
                <a:lnTo>
                  <a:pt x="890438" y="644366"/>
                </a:lnTo>
                <a:lnTo>
                  <a:pt x="872772" y="598169"/>
                </a:lnTo>
                <a:lnTo>
                  <a:pt x="850872" y="555625"/>
                </a:lnTo>
                <a:lnTo>
                  <a:pt x="825103" y="517207"/>
                </a:lnTo>
                <a:lnTo>
                  <a:pt x="795828" y="483393"/>
                </a:lnTo>
                <a:lnTo>
                  <a:pt x="763411" y="454660"/>
                </a:lnTo>
                <a:lnTo>
                  <a:pt x="728216" y="431482"/>
                </a:lnTo>
                <a:lnTo>
                  <a:pt x="690606" y="414337"/>
                </a:lnTo>
                <a:lnTo>
                  <a:pt x="650946" y="403701"/>
                </a:lnTo>
                <a:lnTo>
                  <a:pt x="609600" y="400050"/>
                </a:lnTo>
                <a:close/>
              </a:path>
              <a:path w="1219200" h="1600200">
                <a:moveTo>
                  <a:pt x="245999" y="685292"/>
                </a:moveTo>
                <a:lnTo>
                  <a:pt x="0" y="800100"/>
                </a:lnTo>
                <a:lnTo>
                  <a:pt x="245999" y="914907"/>
                </a:lnTo>
                <a:lnTo>
                  <a:pt x="245999" y="685292"/>
                </a:lnTo>
                <a:close/>
              </a:path>
              <a:path w="1219200" h="1600200">
                <a:moveTo>
                  <a:pt x="178562" y="234314"/>
                </a:moveTo>
                <a:lnTo>
                  <a:pt x="290702" y="543813"/>
                </a:lnTo>
                <a:lnTo>
                  <a:pt x="414400" y="381508"/>
                </a:lnTo>
                <a:lnTo>
                  <a:pt x="178562" y="234314"/>
                </a:lnTo>
                <a:close/>
              </a:path>
              <a:path w="1219200" h="1600200">
                <a:moveTo>
                  <a:pt x="1040638" y="234314"/>
                </a:moveTo>
                <a:lnTo>
                  <a:pt x="804799" y="381508"/>
                </a:lnTo>
                <a:lnTo>
                  <a:pt x="928497" y="543813"/>
                </a:lnTo>
                <a:lnTo>
                  <a:pt x="1040638" y="234314"/>
                </a:lnTo>
                <a:close/>
              </a:path>
              <a:path w="1219200" h="1600200">
                <a:moveTo>
                  <a:pt x="609600" y="0"/>
                </a:moveTo>
                <a:lnTo>
                  <a:pt x="522097" y="322834"/>
                </a:lnTo>
                <a:lnTo>
                  <a:pt x="697102" y="322834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9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76600" y="3276600"/>
            <a:ext cx="1143000" cy="1524000"/>
          </a:xfrm>
          <a:custGeom>
            <a:avLst/>
            <a:gdLst/>
            <a:ahLst/>
            <a:cxnLst/>
            <a:rect l="l" t="t" r="r" b="b"/>
            <a:pathLst>
              <a:path w="1143000" h="1524000">
                <a:moveTo>
                  <a:pt x="912367" y="652652"/>
                </a:moveTo>
                <a:lnTo>
                  <a:pt x="912367" y="871347"/>
                </a:lnTo>
                <a:lnTo>
                  <a:pt x="1143000" y="762000"/>
                </a:lnTo>
                <a:lnTo>
                  <a:pt x="912367" y="652652"/>
                </a:lnTo>
                <a:close/>
              </a:path>
              <a:path w="1143000" h="1524000">
                <a:moveTo>
                  <a:pt x="653541" y="1216533"/>
                </a:moveTo>
                <a:lnTo>
                  <a:pt x="489458" y="1216533"/>
                </a:lnTo>
                <a:lnTo>
                  <a:pt x="571500" y="1524000"/>
                </a:lnTo>
                <a:lnTo>
                  <a:pt x="653541" y="1216533"/>
                </a:lnTo>
                <a:close/>
              </a:path>
              <a:path w="1143000" h="1524000">
                <a:moveTo>
                  <a:pt x="272541" y="1006094"/>
                </a:moveTo>
                <a:lnTo>
                  <a:pt x="167386" y="1300733"/>
                </a:lnTo>
                <a:lnTo>
                  <a:pt x="388492" y="1160652"/>
                </a:lnTo>
                <a:lnTo>
                  <a:pt x="272541" y="1006094"/>
                </a:lnTo>
                <a:close/>
              </a:path>
              <a:path w="1143000" h="1524000">
                <a:moveTo>
                  <a:pt x="870458" y="1006094"/>
                </a:moveTo>
                <a:lnTo>
                  <a:pt x="754507" y="1160652"/>
                </a:lnTo>
                <a:lnTo>
                  <a:pt x="975613" y="1300733"/>
                </a:lnTo>
                <a:lnTo>
                  <a:pt x="870458" y="1006094"/>
                </a:lnTo>
                <a:close/>
              </a:path>
              <a:path w="1143000" h="1524000">
                <a:moveTo>
                  <a:pt x="571500" y="381000"/>
                </a:moveTo>
                <a:lnTo>
                  <a:pt x="529263" y="385130"/>
                </a:lnTo>
                <a:lnTo>
                  <a:pt x="488954" y="397129"/>
                </a:lnTo>
                <a:lnTo>
                  <a:pt x="451015" y="416408"/>
                </a:lnTo>
                <a:lnTo>
                  <a:pt x="415885" y="442376"/>
                </a:lnTo>
                <a:lnTo>
                  <a:pt x="384008" y="474446"/>
                </a:lnTo>
                <a:lnTo>
                  <a:pt x="355824" y="512028"/>
                </a:lnTo>
                <a:lnTo>
                  <a:pt x="331774" y="554533"/>
                </a:lnTo>
                <a:lnTo>
                  <a:pt x="312300" y="601372"/>
                </a:lnTo>
                <a:lnTo>
                  <a:pt x="297844" y="651955"/>
                </a:lnTo>
                <a:lnTo>
                  <a:pt x="288847" y="705694"/>
                </a:lnTo>
                <a:lnTo>
                  <a:pt x="285750" y="762000"/>
                </a:lnTo>
                <a:lnTo>
                  <a:pt x="288847" y="818305"/>
                </a:lnTo>
                <a:lnTo>
                  <a:pt x="297844" y="872044"/>
                </a:lnTo>
                <a:lnTo>
                  <a:pt x="312300" y="922627"/>
                </a:lnTo>
                <a:lnTo>
                  <a:pt x="331774" y="969466"/>
                </a:lnTo>
                <a:lnTo>
                  <a:pt x="355824" y="1011971"/>
                </a:lnTo>
                <a:lnTo>
                  <a:pt x="384008" y="1049553"/>
                </a:lnTo>
                <a:lnTo>
                  <a:pt x="415885" y="1081623"/>
                </a:lnTo>
                <a:lnTo>
                  <a:pt x="451015" y="1107591"/>
                </a:lnTo>
                <a:lnTo>
                  <a:pt x="488954" y="1126870"/>
                </a:lnTo>
                <a:lnTo>
                  <a:pt x="529263" y="1138869"/>
                </a:lnTo>
                <a:lnTo>
                  <a:pt x="571500" y="1143000"/>
                </a:lnTo>
                <a:lnTo>
                  <a:pt x="613736" y="1138869"/>
                </a:lnTo>
                <a:lnTo>
                  <a:pt x="654045" y="1126870"/>
                </a:lnTo>
                <a:lnTo>
                  <a:pt x="691984" y="1107591"/>
                </a:lnTo>
                <a:lnTo>
                  <a:pt x="727114" y="1081623"/>
                </a:lnTo>
                <a:lnTo>
                  <a:pt x="758991" y="1049553"/>
                </a:lnTo>
                <a:lnTo>
                  <a:pt x="787175" y="1011971"/>
                </a:lnTo>
                <a:lnTo>
                  <a:pt x="811225" y="969466"/>
                </a:lnTo>
                <a:lnTo>
                  <a:pt x="830699" y="922627"/>
                </a:lnTo>
                <a:lnTo>
                  <a:pt x="845155" y="872044"/>
                </a:lnTo>
                <a:lnTo>
                  <a:pt x="854152" y="818305"/>
                </a:lnTo>
                <a:lnTo>
                  <a:pt x="857250" y="762000"/>
                </a:lnTo>
                <a:lnTo>
                  <a:pt x="854152" y="705694"/>
                </a:lnTo>
                <a:lnTo>
                  <a:pt x="845155" y="651955"/>
                </a:lnTo>
                <a:lnTo>
                  <a:pt x="830699" y="601372"/>
                </a:lnTo>
                <a:lnTo>
                  <a:pt x="811225" y="554533"/>
                </a:lnTo>
                <a:lnTo>
                  <a:pt x="787175" y="512028"/>
                </a:lnTo>
                <a:lnTo>
                  <a:pt x="758991" y="474446"/>
                </a:lnTo>
                <a:lnTo>
                  <a:pt x="727114" y="442376"/>
                </a:lnTo>
                <a:lnTo>
                  <a:pt x="691984" y="416408"/>
                </a:lnTo>
                <a:lnTo>
                  <a:pt x="654045" y="397129"/>
                </a:lnTo>
                <a:lnTo>
                  <a:pt x="613736" y="385130"/>
                </a:lnTo>
                <a:lnTo>
                  <a:pt x="571500" y="381000"/>
                </a:lnTo>
                <a:close/>
              </a:path>
              <a:path w="1143000" h="1524000">
                <a:moveTo>
                  <a:pt x="230632" y="652652"/>
                </a:moveTo>
                <a:lnTo>
                  <a:pt x="0" y="762000"/>
                </a:lnTo>
                <a:lnTo>
                  <a:pt x="230632" y="871347"/>
                </a:lnTo>
                <a:lnTo>
                  <a:pt x="230632" y="652652"/>
                </a:lnTo>
                <a:close/>
              </a:path>
              <a:path w="1143000" h="1524000">
                <a:moveTo>
                  <a:pt x="167386" y="223138"/>
                </a:moveTo>
                <a:lnTo>
                  <a:pt x="272541" y="517906"/>
                </a:lnTo>
                <a:lnTo>
                  <a:pt x="388492" y="363347"/>
                </a:lnTo>
                <a:lnTo>
                  <a:pt x="167386" y="223138"/>
                </a:lnTo>
                <a:close/>
              </a:path>
              <a:path w="1143000" h="1524000">
                <a:moveTo>
                  <a:pt x="975613" y="223138"/>
                </a:moveTo>
                <a:lnTo>
                  <a:pt x="754507" y="363347"/>
                </a:lnTo>
                <a:lnTo>
                  <a:pt x="870458" y="517906"/>
                </a:lnTo>
                <a:lnTo>
                  <a:pt x="975613" y="223138"/>
                </a:lnTo>
                <a:close/>
              </a:path>
              <a:path w="1143000" h="1524000">
                <a:moveTo>
                  <a:pt x="571500" y="0"/>
                </a:moveTo>
                <a:lnTo>
                  <a:pt x="489458" y="307466"/>
                </a:lnTo>
                <a:lnTo>
                  <a:pt x="653541" y="307466"/>
                </a:lnTo>
                <a:lnTo>
                  <a:pt x="571500" y="0"/>
                </a:lnTo>
                <a:close/>
              </a:path>
            </a:pathLst>
          </a:custGeom>
          <a:solidFill>
            <a:srgbClr val="FFFF9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26576" y="1147825"/>
            <a:ext cx="217804" cy="0"/>
          </a:xfrm>
          <a:custGeom>
            <a:avLst/>
            <a:gdLst/>
            <a:ahLst/>
            <a:cxnLst/>
            <a:rect l="l" t="t" r="r" b="b"/>
            <a:pathLst>
              <a:path w="217804">
                <a:moveTo>
                  <a:pt x="0" y="0"/>
                </a:moveTo>
                <a:lnTo>
                  <a:pt x="217424" y="0"/>
                </a:lnTo>
              </a:path>
            </a:pathLst>
          </a:custGeom>
          <a:ln w="762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38800" y="1147825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762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78100" y="1147825"/>
            <a:ext cx="603250" cy="0"/>
          </a:xfrm>
          <a:custGeom>
            <a:avLst/>
            <a:gdLst/>
            <a:ahLst/>
            <a:cxnLst/>
            <a:rect l="l" t="t" r="r" b="b"/>
            <a:pathLst>
              <a:path w="603250">
                <a:moveTo>
                  <a:pt x="0" y="0"/>
                </a:moveTo>
                <a:lnTo>
                  <a:pt x="603250" y="0"/>
                </a:lnTo>
              </a:path>
            </a:pathLst>
          </a:custGeom>
          <a:ln w="762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147825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762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056132"/>
            <a:ext cx="9144000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537" y="201168"/>
            <a:ext cx="1029944" cy="386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7972" y="641858"/>
            <a:ext cx="623887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7972" y="824738"/>
            <a:ext cx="676998" cy="19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55085" y="4220209"/>
            <a:ext cx="2156460" cy="2325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76CC"/>
                </a:solidFill>
                <a:latin typeface="Arial"/>
                <a:cs typeface="Arial"/>
              </a:rPr>
              <a:t>Pilot </a:t>
            </a:r>
            <a:r>
              <a:rPr sz="2000" dirty="0">
                <a:solidFill>
                  <a:srgbClr val="0076CC"/>
                </a:solidFill>
                <a:latin typeface="Arial"/>
                <a:cs typeface="Arial"/>
              </a:rPr>
              <a:t>Operated</a:t>
            </a:r>
            <a:r>
              <a:rPr sz="2000" spc="-110" dirty="0">
                <a:solidFill>
                  <a:srgbClr val="0076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76CC"/>
                </a:solidFill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4000"/>
              </a:lnSpc>
              <a:spcBef>
                <a:spcPts val="805"/>
              </a:spcBef>
            </a:pPr>
            <a:r>
              <a:rPr sz="2000" spc="-5" dirty="0">
                <a:latin typeface="Arial"/>
                <a:cs typeface="Arial"/>
              </a:rPr>
              <a:t>“differential  </a:t>
            </a:r>
            <a:r>
              <a:rPr sz="2000" dirty="0">
                <a:latin typeface="Arial"/>
                <a:cs typeface="Arial"/>
              </a:rPr>
              <a:t>pressure across  the orifice is  required to open  and close the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main  orifice”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53200" y="2286000"/>
            <a:ext cx="1816100" cy="1981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1000" y="2487548"/>
            <a:ext cx="2286000" cy="17748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68196" y="67056"/>
            <a:ext cx="7042404" cy="9738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650619" y="267589"/>
            <a:ext cx="5466080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/>
              <a:t>Solenoid Valves </a:t>
            </a:r>
            <a:r>
              <a:rPr sz="2400" spc="-5" dirty="0"/>
              <a:t>Design </a:t>
            </a:r>
            <a:r>
              <a:rPr sz="2400" spc="-10" dirty="0"/>
              <a:t>Type</a:t>
            </a:r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77825" y="4220209"/>
            <a:ext cx="1977389" cy="130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000" spc="-5" dirty="0">
                <a:solidFill>
                  <a:srgbClr val="0076CC"/>
                </a:solidFill>
                <a:latin typeface="Calibri"/>
                <a:cs typeface="Calibri"/>
              </a:rPr>
              <a:t>Direct </a:t>
            </a:r>
            <a:r>
              <a:rPr sz="2000" dirty="0">
                <a:solidFill>
                  <a:srgbClr val="0076CC"/>
                </a:solidFill>
                <a:latin typeface="Calibri"/>
                <a:cs typeface="Calibri"/>
              </a:rPr>
              <a:t>Acting</a:t>
            </a:r>
            <a:r>
              <a:rPr sz="2000" spc="-70" dirty="0">
                <a:solidFill>
                  <a:srgbClr val="0076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6CC"/>
                </a:solidFill>
                <a:latin typeface="Calibri"/>
                <a:cs typeface="Calibri"/>
              </a:rPr>
              <a:t>-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“the </a:t>
            </a:r>
            <a:r>
              <a:rPr sz="2000" spc="-5" dirty="0">
                <a:latin typeface="Calibri"/>
                <a:cs typeface="Calibri"/>
              </a:rPr>
              <a:t>main </a:t>
            </a:r>
            <a:r>
              <a:rPr sz="2000" dirty="0">
                <a:latin typeface="Calibri"/>
                <a:cs typeface="Calibri"/>
              </a:rPr>
              <a:t>orifice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  </a:t>
            </a:r>
            <a:r>
              <a:rPr sz="2000" spc="-5" dirty="0">
                <a:latin typeface="Calibri"/>
                <a:cs typeface="Calibri"/>
              </a:rPr>
              <a:t>opened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closed  by the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plunger”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70116" y="4215638"/>
            <a:ext cx="2372360" cy="2325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76CC"/>
                </a:solidFill>
                <a:latin typeface="Arial"/>
                <a:cs typeface="Arial"/>
              </a:rPr>
              <a:t>Hung Diaphragm</a:t>
            </a:r>
            <a:r>
              <a:rPr sz="2000" spc="-114" dirty="0">
                <a:solidFill>
                  <a:srgbClr val="0076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76CC"/>
                </a:solidFill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4000"/>
              </a:lnSpc>
              <a:spcBef>
                <a:spcPts val="800"/>
              </a:spcBef>
            </a:pPr>
            <a:r>
              <a:rPr sz="2000" dirty="0">
                <a:latin typeface="Arial"/>
                <a:cs typeface="Arial"/>
              </a:rPr>
              <a:t>“the main orifice is  controlled by a  diaphragm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assembly  that is mechanically  connected to the  plunger”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2000" y="1682750"/>
            <a:ext cx="1268730" cy="579755"/>
          </a:xfrm>
          <a:custGeom>
            <a:avLst/>
            <a:gdLst/>
            <a:ahLst/>
            <a:cxnLst/>
            <a:rect l="l" t="t" r="r" b="b"/>
            <a:pathLst>
              <a:path w="1268730" h="579755">
                <a:moveTo>
                  <a:pt x="1268349" y="316357"/>
                </a:moveTo>
                <a:lnTo>
                  <a:pt x="0" y="316357"/>
                </a:lnTo>
                <a:lnTo>
                  <a:pt x="635000" y="579501"/>
                </a:lnTo>
                <a:lnTo>
                  <a:pt x="1268349" y="316357"/>
                </a:lnTo>
                <a:close/>
              </a:path>
              <a:path w="1268730" h="579755">
                <a:moveTo>
                  <a:pt x="998474" y="0"/>
                </a:moveTo>
                <a:lnTo>
                  <a:pt x="269875" y="0"/>
                </a:lnTo>
                <a:lnTo>
                  <a:pt x="192087" y="316357"/>
                </a:lnTo>
                <a:lnTo>
                  <a:pt x="1076325" y="316357"/>
                </a:lnTo>
                <a:lnTo>
                  <a:pt x="99847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0" y="1682750"/>
            <a:ext cx="1268730" cy="579755"/>
          </a:xfrm>
          <a:custGeom>
            <a:avLst/>
            <a:gdLst/>
            <a:ahLst/>
            <a:cxnLst/>
            <a:rect l="l" t="t" r="r" b="b"/>
            <a:pathLst>
              <a:path w="1268730" h="579755">
                <a:moveTo>
                  <a:pt x="269875" y="0"/>
                </a:moveTo>
                <a:lnTo>
                  <a:pt x="998474" y="0"/>
                </a:lnTo>
                <a:lnTo>
                  <a:pt x="1076325" y="316357"/>
                </a:lnTo>
                <a:lnTo>
                  <a:pt x="1268349" y="316357"/>
                </a:lnTo>
                <a:lnTo>
                  <a:pt x="635000" y="579501"/>
                </a:lnTo>
                <a:lnTo>
                  <a:pt x="0" y="316357"/>
                </a:lnTo>
                <a:lnTo>
                  <a:pt x="192087" y="316357"/>
                </a:lnTo>
                <a:lnTo>
                  <a:pt x="2698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000" y="1999107"/>
            <a:ext cx="635000" cy="368300"/>
          </a:xfrm>
          <a:custGeom>
            <a:avLst/>
            <a:gdLst/>
            <a:ahLst/>
            <a:cxnLst/>
            <a:rect l="l" t="t" r="r" b="b"/>
            <a:pathLst>
              <a:path w="635000" h="368300">
                <a:moveTo>
                  <a:pt x="0" y="0"/>
                </a:moveTo>
                <a:lnTo>
                  <a:pt x="0" y="78993"/>
                </a:lnTo>
                <a:lnTo>
                  <a:pt x="635000" y="368045"/>
                </a:lnTo>
                <a:lnTo>
                  <a:pt x="635000" y="263143"/>
                </a:lnTo>
                <a:lnTo>
                  <a:pt x="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0" y="1999107"/>
            <a:ext cx="635000" cy="368300"/>
          </a:xfrm>
          <a:custGeom>
            <a:avLst/>
            <a:gdLst/>
            <a:ahLst/>
            <a:cxnLst/>
            <a:rect l="l" t="t" r="r" b="b"/>
            <a:pathLst>
              <a:path w="635000" h="368300">
                <a:moveTo>
                  <a:pt x="0" y="0"/>
                </a:moveTo>
                <a:lnTo>
                  <a:pt x="635000" y="263143"/>
                </a:lnTo>
                <a:lnTo>
                  <a:pt x="635000" y="368045"/>
                </a:lnTo>
                <a:lnTo>
                  <a:pt x="0" y="78993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97000" y="1999107"/>
            <a:ext cx="633730" cy="368300"/>
          </a:xfrm>
          <a:custGeom>
            <a:avLst/>
            <a:gdLst/>
            <a:ahLst/>
            <a:cxnLst/>
            <a:rect l="l" t="t" r="r" b="b"/>
            <a:pathLst>
              <a:path w="633730" h="368300">
                <a:moveTo>
                  <a:pt x="633349" y="0"/>
                </a:moveTo>
                <a:lnTo>
                  <a:pt x="0" y="263143"/>
                </a:lnTo>
                <a:lnTo>
                  <a:pt x="0" y="368045"/>
                </a:lnTo>
                <a:lnTo>
                  <a:pt x="633349" y="78993"/>
                </a:lnTo>
                <a:lnTo>
                  <a:pt x="633349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97000" y="1999107"/>
            <a:ext cx="633730" cy="368300"/>
          </a:xfrm>
          <a:custGeom>
            <a:avLst/>
            <a:gdLst/>
            <a:ahLst/>
            <a:cxnLst/>
            <a:rect l="l" t="t" r="r" b="b"/>
            <a:pathLst>
              <a:path w="633730" h="368300">
                <a:moveTo>
                  <a:pt x="0" y="263143"/>
                </a:moveTo>
                <a:lnTo>
                  <a:pt x="0" y="368045"/>
                </a:lnTo>
                <a:lnTo>
                  <a:pt x="633349" y="78993"/>
                </a:lnTo>
                <a:lnTo>
                  <a:pt x="633349" y="0"/>
                </a:lnTo>
                <a:lnTo>
                  <a:pt x="0" y="26314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88150" y="1681226"/>
            <a:ext cx="1287780" cy="514350"/>
          </a:xfrm>
          <a:custGeom>
            <a:avLst/>
            <a:gdLst/>
            <a:ahLst/>
            <a:cxnLst/>
            <a:rect l="l" t="t" r="r" b="b"/>
            <a:pathLst>
              <a:path w="1287779" h="514350">
                <a:moveTo>
                  <a:pt x="1287399" y="280288"/>
                </a:moveTo>
                <a:lnTo>
                  <a:pt x="0" y="280288"/>
                </a:lnTo>
                <a:lnTo>
                  <a:pt x="644525" y="513969"/>
                </a:lnTo>
                <a:lnTo>
                  <a:pt x="1287399" y="280288"/>
                </a:lnTo>
                <a:close/>
              </a:path>
              <a:path w="1287779" h="514350">
                <a:moveTo>
                  <a:pt x="1014349" y="0"/>
                </a:moveTo>
                <a:lnTo>
                  <a:pt x="273050" y="0"/>
                </a:lnTo>
                <a:lnTo>
                  <a:pt x="195199" y="280288"/>
                </a:lnTo>
                <a:lnTo>
                  <a:pt x="1092200" y="280288"/>
                </a:lnTo>
                <a:lnTo>
                  <a:pt x="101434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88150" y="1681226"/>
            <a:ext cx="1287780" cy="514350"/>
          </a:xfrm>
          <a:custGeom>
            <a:avLst/>
            <a:gdLst/>
            <a:ahLst/>
            <a:cxnLst/>
            <a:rect l="l" t="t" r="r" b="b"/>
            <a:pathLst>
              <a:path w="1287779" h="514350">
                <a:moveTo>
                  <a:pt x="273050" y="0"/>
                </a:moveTo>
                <a:lnTo>
                  <a:pt x="1014349" y="0"/>
                </a:lnTo>
                <a:lnTo>
                  <a:pt x="1092200" y="280288"/>
                </a:lnTo>
                <a:lnTo>
                  <a:pt x="1287399" y="280288"/>
                </a:lnTo>
                <a:lnTo>
                  <a:pt x="644525" y="513969"/>
                </a:lnTo>
                <a:lnTo>
                  <a:pt x="0" y="280288"/>
                </a:lnTo>
                <a:lnTo>
                  <a:pt x="195199" y="280288"/>
                </a:lnTo>
                <a:lnTo>
                  <a:pt x="2730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88150" y="1961514"/>
            <a:ext cx="644525" cy="327660"/>
          </a:xfrm>
          <a:custGeom>
            <a:avLst/>
            <a:gdLst/>
            <a:ahLst/>
            <a:cxnLst/>
            <a:rect l="l" t="t" r="r" b="b"/>
            <a:pathLst>
              <a:path w="644525" h="327660">
                <a:moveTo>
                  <a:pt x="0" y="0"/>
                </a:moveTo>
                <a:lnTo>
                  <a:pt x="0" y="70104"/>
                </a:lnTo>
                <a:lnTo>
                  <a:pt x="644525" y="327151"/>
                </a:lnTo>
                <a:lnTo>
                  <a:pt x="644525" y="233680"/>
                </a:lnTo>
                <a:lnTo>
                  <a:pt x="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88150" y="1961514"/>
            <a:ext cx="644525" cy="327660"/>
          </a:xfrm>
          <a:custGeom>
            <a:avLst/>
            <a:gdLst/>
            <a:ahLst/>
            <a:cxnLst/>
            <a:rect l="l" t="t" r="r" b="b"/>
            <a:pathLst>
              <a:path w="644525" h="327660">
                <a:moveTo>
                  <a:pt x="0" y="0"/>
                </a:moveTo>
                <a:lnTo>
                  <a:pt x="644525" y="233680"/>
                </a:lnTo>
                <a:lnTo>
                  <a:pt x="644525" y="327151"/>
                </a:lnTo>
                <a:lnTo>
                  <a:pt x="0" y="70104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32675" y="1961514"/>
            <a:ext cx="643255" cy="327660"/>
          </a:xfrm>
          <a:custGeom>
            <a:avLst/>
            <a:gdLst/>
            <a:ahLst/>
            <a:cxnLst/>
            <a:rect l="l" t="t" r="r" b="b"/>
            <a:pathLst>
              <a:path w="643254" h="327660">
                <a:moveTo>
                  <a:pt x="643001" y="0"/>
                </a:moveTo>
                <a:lnTo>
                  <a:pt x="0" y="233680"/>
                </a:lnTo>
                <a:lnTo>
                  <a:pt x="0" y="327151"/>
                </a:lnTo>
                <a:lnTo>
                  <a:pt x="643001" y="70104"/>
                </a:lnTo>
                <a:lnTo>
                  <a:pt x="643001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32675" y="1961514"/>
            <a:ext cx="643255" cy="327660"/>
          </a:xfrm>
          <a:custGeom>
            <a:avLst/>
            <a:gdLst/>
            <a:ahLst/>
            <a:cxnLst/>
            <a:rect l="l" t="t" r="r" b="b"/>
            <a:pathLst>
              <a:path w="643254" h="327660">
                <a:moveTo>
                  <a:pt x="0" y="233680"/>
                </a:moveTo>
                <a:lnTo>
                  <a:pt x="0" y="327151"/>
                </a:lnTo>
                <a:lnTo>
                  <a:pt x="643001" y="70104"/>
                </a:lnTo>
                <a:lnTo>
                  <a:pt x="643001" y="0"/>
                </a:lnTo>
                <a:lnTo>
                  <a:pt x="0" y="2336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96000" y="1066800"/>
            <a:ext cx="2830830" cy="552450"/>
          </a:xfrm>
          <a:custGeom>
            <a:avLst/>
            <a:gdLst/>
            <a:ahLst/>
            <a:cxnLst/>
            <a:rect l="l" t="t" r="r" b="b"/>
            <a:pathLst>
              <a:path w="2830829" h="552450">
                <a:moveTo>
                  <a:pt x="0" y="552450"/>
                </a:moveTo>
                <a:lnTo>
                  <a:pt x="2830576" y="552450"/>
                </a:lnTo>
                <a:lnTo>
                  <a:pt x="2830576" y="0"/>
                </a:lnTo>
                <a:lnTo>
                  <a:pt x="0" y="0"/>
                </a:lnTo>
                <a:lnTo>
                  <a:pt x="0" y="55245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96000" y="1066800"/>
            <a:ext cx="2830830" cy="552450"/>
          </a:xfrm>
          <a:custGeom>
            <a:avLst/>
            <a:gdLst/>
            <a:ahLst/>
            <a:cxnLst/>
            <a:rect l="l" t="t" r="r" b="b"/>
            <a:pathLst>
              <a:path w="2830829" h="552450">
                <a:moveTo>
                  <a:pt x="0" y="552450"/>
                </a:moveTo>
                <a:lnTo>
                  <a:pt x="2830576" y="552450"/>
                </a:lnTo>
                <a:lnTo>
                  <a:pt x="2830576" y="0"/>
                </a:lnTo>
                <a:lnTo>
                  <a:pt x="0" y="0"/>
                </a:lnTo>
                <a:lnTo>
                  <a:pt x="0" y="552450"/>
                </a:lnTo>
                <a:close/>
              </a:path>
            </a:pathLst>
          </a:custGeom>
          <a:ln w="9525">
            <a:solidFill>
              <a:srgbClr val="FFB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59200" y="1681226"/>
            <a:ext cx="1268730" cy="530860"/>
          </a:xfrm>
          <a:custGeom>
            <a:avLst/>
            <a:gdLst/>
            <a:ahLst/>
            <a:cxnLst/>
            <a:rect l="l" t="t" r="r" b="b"/>
            <a:pathLst>
              <a:path w="1268729" h="530860">
                <a:moveTo>
                  <a:pt x="1268476" y="289306"/>
                </a:moveTo>
                <a:lnTo>
                  <a:pt x="0" y="289306"/>
                </a:lnTo>
                <a:lnTo>
                  <a:pt x="635000" y="530478"/>
                </a:lnTo>
                <a:lnTo>
                  <a:pt x="1268476" y="289306"/>
                </a:lnTo>
                <a:close/>
              </a:path>
              <a:path w="1268729" h="530860">
                <a:moveTo>
                  <a:pt x="998601" y="0"/>
                </a:moveTo>
                <a:lnTo>
                  <a:pt x="269875" y="0"/>
                </a:lnTo>
                <a:lnTo>
                  <a:pt x="192150" y="289306"/>
                </a:lnTo>
                <a:lnTo>
                  <a:pt x="1076325" y="289306"/>
                </a:lnTo>
                <a:lnTo>
                  <a:pt x="9986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59200" y="1681226"/>
            <a:ext cx="1268730" cy="530860"/>
          </a:xfrm>
          <a:custGeom>
            <a:avLst/>
            <a:gdLst/>
            <a:ahLst/>
            <a:cxnLst/>
            <a:rect l="l" t="t" r="r" b="b"/>
            <a:pathLst>
              <a:path w="1268729" h="530860">
                <a:moveTo>
                  <a:pt x="269875" y="0"/>
                </a:moveTo>
                <a:lnTo>
                  <a:pt x="998601" y="0"/>
                </a:lnTo>
                <a:lnTo>
                  <a:pt x="1076325" y="289306"/>
                </a:lnTo>
                <a:lnTo>
                  <a:pt x="1268476" y="289306"/>
                </a:lnTo>
                <a:lnTo>
                  <a:pt x="635000" y="530478"/>
                </a:lnTo>
                <a:lnTo>
                  <a:pt x="0" y="289306"/>
                </a:lnTo>
                <a:lnTo>
                  <a:pt x="192150" y="289306"/>
                </a:lnTo>
                <a:lnTo>
                  <a:pt x="269875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59200" y="1970532"/>
            <a:ext cx="635000" cy="335915"/>
          </a:xfrm>
          <a:custGeom>
            <a:avLst/>
            <a:gdLst/>
            <a:ahLst/>
            <a:cxnLst/>
            <a:rect l="l" t="t" r="r" b="b"/>
            <a:pathLst>
              <a:path w="635000" h="335914">
                <a:moveTo>
                  <a:pt x="0" y="0"/>
                </a:moveTo>
                <a:lnTo>
                  <a:pt x="0" y="71373"/>
                </a:lnTo>
                <a:lnTo>
                  <a:pt x="635000" y="335533"/>
                </a:lnTo>
                <a:lnTo>
                  <a:pt x="635000" y="239140"/>
                </a:lnTo>
                <a:lnTo>
                  <a:pt x="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59200" y="1970532"/>
            <a:ext cx="635000" cy="335915"/>
          </a:xfrm>
          <a:custGeom>
            <a:avLst/>
            <a:gdLst/>
            <a:ahLst/>
            <a:cxnLst/>
            <a:rect l="l" t="t" r="r" b="b"/>
            <a:pathLst>
              <a:path w="635000" h="335914">
                <a:moveTo>
                  <a:pt x="0" y="0"/>
                </a:moveTo>
                <a:lnTo>
                  <a:pt x="635000" y="239140"/>
                </a:lnTo>
                <a:lnTo>
                  <a:pt x="635000" y="335533"/>
                </a:lnTo>
                <a:lnTo>
                  <a:pt x="0" y="71373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94200" y="1970532"/>
            <a:ext cx="633730" cy="335915"/>
          </a:xfrm>
          <a:custGeom>
            <a:avLst/>
            <a:gdLst/>
            <a:ahLst/>
            <a:cxnLst/>
            <a:rect l="l" t="t" r="r" b="b"/>
            <a:pathLst>
              <a:path w="633729" h="335914">
                <a:moveTo>
                  <a:pt x="633349" y="0"/>
                </a:moveTo>
                <a:lnTo>
                  <a:pt x="0" y="239140"/>
                </a:lnTo>
                <a:lnTo>
                  <a:pt x="0" y="335533"/>
                </a:lnTo>
                <a:lnTo>
                  <a:pt x="633349" y="71373"/>
                </a:lnTo>
                <a:lnTo>
                  <a:pt x="633349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94200" y="1970532"/>
            <a:ext cx="633730" cy="335915"/>
          </a:xfrm>
          <a:custGeom>
            <a:avLst/>
            <a:gdLst/>
            <a:ahLst/>
            <a:cxnLst/>
            <a:rect l="l" t="t" r="r" b="b"/>
            <a:pathLst>
              <a:path w="633729" h="335914">
                <a:moveTo>
                  <a:pt x="0" y="239140"/>
                </a:moveTo>
                <a:lnTo>
                  <a:pt x="0" y="335533"/>
                </a:lnTo>
                <a:lnTo>
                  <a:pt x="633349" y="71373"/>
                </a:lnTo>
                <a:lnTo>
                  <a:pt x="633349" y="0"/>
                </a:lnTo>
                <a:lnTo>
                  <a:pt x="0" y="2391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52800" y="2362200"/>
            <a:ext cx="2209800" cy="18002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4800" y="1047750"/>
            <a:ext cx="2273300" cy="552450"/>
          </a:xfrm>
          <a:custGeom>
            <a:avLst/>
            <a:gdLst/>
            <a:ahLst/>
            <a:cxnLst/>
            <a:rect l="l" t="t" r="r" b="b"/>
            <a:pathLst>
              <a:path w="2273300" h="552450">
                <a:moveTo>
                  <a:pt x="0" y="552450"/>
                </a:moveTo>
                <a:lnTo>
                  <a:pt x="2273300" y="552450"/>
                </a:lnTo>
                <a:lnTo>
                  <a:pt x="2273300" y="0"/>
                </a:lnTo>
                <a:lnTo>
                  <a:pt x="0" y="0"/>
                </a:lnTo>
                <a:lnTo>
                  <a:pt x="0" y="55245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4800" y="1047750"/>
            <a:ext cx="2273300" cy="552450"/>
          </a:xfrm>
          <a:custGeom>
            <a:avLst/>
            <a:gdLst/>
            <a:ahLst/>
            <a:cxnLst/>
            <a:rect l="l" t="t" r="r" b="b"/>
            <a:pathLst>
              <a:path w="2273300" h="552450">
                <a:moveTo>
                  <a:pt x="0" y="552450"/>
                </a:moveTo>
                <a:lnTo>
                  <a:pt x="2273300" y="552450"/>
                </a:lnTo>
                <a:lnTo>
                  <a:pt x="2273300" y="0"/>
                </a:lnTo>
                <a:lnTo>
                  <a:pt x="0" y="0"/>
                </a:lnTo>
                <a:lnTo>
                  <a:pt x="0" y="552450"/>
                </a:lnTo>
                <a:close/>
              </a:path>
            </a:pathLst>
          </a:custGeom>
          <a:ln w="9525">
            <a:solidFill>
              <a:srgbClr val="FFB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66419" y="1177797"/>
            <a:ext cx="191135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Direct</a:t>
            </a:r>
            <a:r>
              <a:rPr sz="2400" b="1" spc="-1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Acting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181350" y="1066800"/>
            <a:ext cx="2457450" cy="552450"/>
          </a:xfrm>
          <a:custGeom>
            <a:avLst/>
            <a:gdLst/>
            <a:ahLst/>
            <a:cxnLst/>
            <a:rect l="l" t="t" r="r" b="b"/>
            <a:pathLst>
              <a:path w="2457450" h="552450">
                <a:moveTo>
                  <a:pt x="0" y="552450"/>
                </a:moveTo>
                <a:lnTo>
                  <a:pt x="2457450" y="552450"/>
                </a:lnTo>
                <a:lnTo>
                  <a:pt x="2457450" y="0"/>
                </a:lnTo>
                <a:lnTo>
                  <a:pt x="0" y="0"/>
                </a:lnTo>
                <a:lnTo>
                  <a:pt x="0" y="55245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81350" y="1066800"/>
            <a:ext cx="2457450" cy="552450"/>
          </a:xfrm>
          <a:custGeom>
            <a:avLst/>
            <a:gdLst/>
            <a:ahLst/>
            <a:cxnLst/>
            <a:rect l="l" t="t" r="r" b="b"/>
            <a:pathLst>
              <a:path w="2457450" h="552450">
                <a:moveTo>
                  <a:pt x="0" y="552450"/>
                </a:moveTo>
                <a:lnTo>
                  <a:pt x="2457450" y="552450"/>
                </a:lnTo>
                <a:lnTo>
                  <a:pt x="2457450" y="0"/>
                </a:lnTo>
                <a:lnTo>
                  <a:pt x="0" y="0"/>
                </a:lnTo>
                <a:lnTo>
                  <a:pt x="0" y="552450"/>
                </a:lnTo>
                <a:close/>
              </a:path>
            </a:pathLst>
          </a:custGeom>
          <a:ln w="9525">
            <a:solidFill>
              <a:srgbClr val="FFB8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443478" y="1196594"/>
            <a:ext cx="539432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27350" algn="l"/>
              </a:tabLst>
            </a:pPr>
            <a:r>
              <a:rPr sz="2400" b="1" dirty="0">
                <a:latin typeface="Arial"/>
                <a:cs typeface="Arial"/>
              </a:rPr>
              <a:t>Pilot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Operated	Hung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Diaphragm</a:t>
            </a:r>
            <a:endParaRPr sz="2400">
              <a:latin typeface="Arial"/>
              <a:cs typeface="Arial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200" y="1831975"/>
            <a:ext cx="5664200" cy="4397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8196" y="67056"/>
            <a:ext cx="7042404" cy="973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50619" y="141249"/>
            <a:ext cx="5288915" cy="878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99"/>
              </a:lnSpc>
            </a:pPr>
            <a:r>
              <a:rPr sz="3000" spc="-5" dirty="0"/>
              <a:t>Normally Closed </a:t>
            </a:r>
            <a:r>
              <a:rPr sz="3000" dirty="0"/>
              <a:t>- </a:t>
            </a:r>
            <a:r>
              <a:rPr sz="2400" spc="-5" dirty="0"/>
              <a:t>Direct Acting  </a:t>
            </a:r>
            <a:r>
              <a:rPr sz="2400" dirty="0"/>
              <a:t>Not </a:t>
            </a:r>
            <a:r>
              <a:rPr sz="2400" spc="-5" dirty="0"/>
              <a:t>energized </a:t>
            </a:r>
            <a:r>
              <a:rPr sz="2400" dirty="0"/>
              <a:t>/</a:t>
            </a:r>
            <a:r>
              <a:rPr sz="2400" spc="-45" dirty="0"/>
              <a:t> </a:t>
            </a:r>
            <a:r>
              <a:rPr sz="2400" spc="-5" dirty="0"/>
              <a:t>Closed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688340" y="1636903"/>
            <a:ext cx="69659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Arial"/>
                <a:cs typeface="Arial"/>
              </a:rPr>
              <a:t>Coil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34183" y="1167383"/>
            <a:ext cx="2517647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94175" y="6059423"/>
            <a:ext cx="78676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Bo</a:t>
            </a:r>
            <a:r>
              <a:rPr sz="2400" b="1" spc="-15" dirty="0">
                <a:latin typeface="Arial"/>
                <a:cs typeface="Arial"/>
              </a:rPr>
              <a:t>d</a:t>
            </a:r>
            <a:r>
              <a:rPr sz="2400" b="1" spc="-5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1809" y="5757164"/>
            <a:ext cx="1748155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Body materials  available in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various  metals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99582" y="4382770"/>
            <a:ext cx="3190240" cy="642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algn="ctr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Orifice /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Port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1600" spc="-5" dirty="0">
                <a:latin typeface="Arial"/>
                <a:cs typeface="Arial"/>
              </a:rPr>
              <a:t>restricts or limits flow through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valve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23809" y="1562353"/>
            <a:ext cx="1006475" cy="748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R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turn  </a:t>
            </a:r>
            <a:r>
              <a:rPr sz="2400" b="1" spc="-5" dirty="0">
                <a:latin typeface="Arial"/>
                <a:cs typeface="Arial"/>
              </a:rPr>
              <a:t>Spring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29200" y="5670918"/>
            <a:ext cx="1757680" cy="520065"/>
          </a:xfrm>
          <a:custGeom>
            <a:avLst/>
            <a:gdLst/>
            <a:ahLst/>
            <a:cxnLst/>
            <a:rect l="l" t="t" r="r" b="b"/>
            <a:pathLst>
              <a:path w="1757679" h="520064">
                <a:moveTo>
                  <a:pt x="189151" y="73739"/>
                </a:moveTo>
                <a:lnTo>
                  <a:pt x="179522" y="110613"/>
                </a:lnTo>
                <a:lnTo>
                  <a:pt x="1747774" y="519709"/>
                </a:lnTo>
                <a:lnTo>
                  <a:pt x="1757426" y="482854"/>
                </a:lnTo>
                <a:lnTo>
                  <a:pt x="189151" y="73739"/>
                </a:lnTo>
                <a:close/>
              </a:path>
              <a:path w="1757679" h="520064">
                <a:moveTo>
                  <a:pt x="208407" y="0"/>
                </a:moveTo>
                <a:lnTo>
                  <a:pt x="0" y="44081"/>
                </a:lnTo>
                <a:lnTo>
                  <a:pt x="160274" y="184327"/>
                </a:lnTo>
                <a:lnTo>
                  <a:pt x="179522" y="110613"/>
                </a:lnTo>
                <a:lnTo>
                  <a:pt x="161036" y="105790"/>
                </a:lnTo>
                <a:lnTo>
                  <a:pt x="170687" y="68922"/>
                </a:lnTo>
                <a:lnTo>
                  <a:pt x="190409" y="68922"/>
                </a:lnTo>
                <a:lnTo>
                  <a:pt x="208407" y="0"/>
                </a:lnTo>
                <a:close/>
              </a:path>
              <a:path w="1757679" h="520064">
                <a:moveTo>
                  <a:pt x="170687" y="68922"/>
                </a:moveTo>
                <a:lnTo>
                  <a:pt x="161036" y="105790"/>
                </a:lnTo>
                <a:lnTo>
                  <a:pt x="179522" y="110613"/>
                </a:lnTo>
                <a:lnTo>
                  <a:pt x="189151" y="73739"/>
                </a:lnTo>
                <a:lnTo>
                  <a:pt x="170687" y="68922"/>
                </a:lnTo>
                <a:close/>
              </a:path>
              <a:path w="1757679" h="520064">
                <a:moveTo>
                  <a:pt x="190409" y="68922"/>
                </a:moveTo>
                <a:lnTo>
                  <a:pt x="170687" y="68922"/>
                </a:lnTo>
                <a:lnTo>
                  <a:pt x="189151" y="73739"/>
                </a:lnTo>
                <a:lnTo>
                  <a:pt x="190409" y="68922"/>
                </a:lnTo>
                <a:close/>
              </a:path>
            </a:pathLst>
          </a:custGeom>
          <a:solidFill>
            <a:srgbClr val="007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41322" y="3785108"/>
            <a:ext cx="2750185" cy="1033780"/>
          </a:xfrm>
          <a:custGeom>
            <a:avLst/>
            <a:gdLst/>
            <a:ahLst/>
            <a:cxnLst/>
            <a:rect l="l" t="t" r="r" b="b"/>
            <a:pathLst>
              <a:path w="2750185" h="1033779">
                <a:moveTo>
                  <a:pt x="2563983" y="71624"/>
                </a:moveTo>
                <a:lnTo>
                  <a:pt x="0" y="997585"/>
                </a:lnTo>
                <a:lnTo>
                  <a:pt x="12954" y="1033399"/>
                </a:lnTo>
                <a:lnTo>
                  <a:pt x="2576969" y="107553"/>
                </a:lnTo>
                <a:lnTo>
                  <a:pt x="2563983" y="71624"/>
                </a:lnTo>
                <a:close/>
              </a:path>
              <a:path w="2750185" h="1033779">
                <a:moveTo>
                  <a:pt x="2711372" y="65151"/>
                </a:moveTo>
                <a:lnTo>
                  <a:pt x="2581910" y="65151"/>
                </a:lnTo>
                <a:lnTo>
                  <a:pt x="2594864" y="101092"/>
                </a:lnTo>
                <a:lnTo>
                  <a:pt x="2576969" y="107553"/>
                </a:lnTo>
                <a:lnTo>
                  <a:pt x="2602865" y="179197"/>
                </a:lnTo>
                <a:lnTo>
                  <a:pt x="2711372" y="65151"/>
                </a:lnTo>
                <a:close/>
              </a:path>
              <a:path w="2750185" h="1033779">
                <a:moveTo>
                  <a:pt x="2581910" y="65151"/>
                </a:moveTo>
                <a:lnTo>
                  <a:pt x="2563983" y="71624"/>
                </a:lnTo>
                <a:lnTo>
                  <a:pt x="2576969" y="107553"/>
                </a:lnTo>
                <a:lnTo>
                  <a:pt x="2594864" y="101092"/>
                </a:lnTo>
                <a:lnTo>
                  <a:pt x="2581910" y="65151"/>
                </a:lnTo>
                <a:close/>
              </a:path>
              <a:path w="2750185" h="1033779">
                <a:moveTo>
                  <a:pt x="2538094" y="0"/>
                </a:moveTo>
                <a:lnTo>
                  <a:pt x="2563983" y="71624"/>
                </a:lnTo>
                <a:lnTo>
                  <a:pt x="2581910" y="65151"/>
                </a:lnTo>
                <a:lnTo>
                  <a:pt x="2711372" y="65151"/>
                </a:lnTo>
                <a:lnTo>
                  <a:pt x="2749677" y="24892"/>
                </a:lnTo>
                <a:lnTo>
                  <a:pt x="2538094" y="0"/>
                </a:lnTo>
                <a:close/>
              </a:path>
            </a:pathLst>
          </a:custGeom>
          <a:solidFill>
            <a:srgbClr val="007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91000" y="1887347"/>
            <a:ext cx="3360420" cy="1405255"/>
          </a:xfrm>
          <a:custGeom>
            <a:avLst/>
            <a:gdLst/>
            <a:ahLst/>
            <a:cxnLst/>
            <a:rect l="l" t="t" r="r" b="b"/>
            <a:pathLst>
              <a:path w="3360420" h="1405254">
                <a:moveTo>
                  <a:pt x="140208" y="1228978"/>
                </a:moveTo>
                <a:lnTo>
                  <a:pt x="0" y="1389252"/>
                </a:lnTo>
                <a:lnTo>
                  <a:pt x="212344" y="1405254"/>
                </a:lnTo>
                <a:lnTo>
                  <a:pt x="186462" y="1342008"/>
                </a:lnTo>
                <a:lnTo>
                  <a:pt x="165862" y="1342008"/>
                </a:lnTo>
                <a:lnTo>
                  <a:pt x="151511" y="1306702"/>
                </a:lnTo>
                <a:lnTo>
                  <a:pt x="169074" y="1299517"/>
                </a:lnTo>
                <a:lnTo>
                  <a:pt x="140208" y="1228978"/>
                </a:lnTo>
                <a:close/>
              </a:path>
              <a:path w="3360420" h="1405254">
                <a:moveTo>
                  <a:pt x="169074" y="1299517"/>
                </a:moveTo>
                <a:lnTo>
                  <a:pt x="151511" y="1306702"/>
                </a:lnTo>
                <a:lnTo>
                  <a:pt x="165862" y="1342008"/>
                </a:lnTo>
                <a:lnTo>
                  <a:pt x="183508" y="1334790"/>
                </a:lnTo>
                <a:lnTo>
                  <a:pt x="169074" y="1299517"/>
                </a:lnTo>
                <a:close/>
              </a:path>
              <a:path w="3360420" h="1405254">
                <a:moveTo>
                  <a:pt x="183508" y="1334790"/>
                </a:moveTo>
                <a:lnTo>
                  <a:pt x="165862" y="1342008"/>
                </a:lnTo>
                <a:lnTo>
                  <a:pt x="186462" y="1342008"/>
                </a:lnTo>
                <a:lnTo>
                  <a:pt x="183508" y="1334790"/>
                </a:lnTo>
                <a:close/>
              </a:path>
              <a:path w="3360420" h="1405254">
                <a:moveTo>
                  <a:pt x="3345560" y="0"/>
                </a:moveTo>
                <a:lnTo>
                  <a:pt x="169074" y="1299517"/>
                </a:lnTo>
                <a:lnTo>
                  <a:pt x="183508" y="1334790"/>
                </a:lnTo>
                <a:lnTo>
                  <a:pt x="3360039" y="35305"/>
                </a:lnTo>
                <a:lnTo>
                  <a:pt x="3345560" y="0"/>
                </a:lnTo>
                <a:close/>
              </a:path>
            </a:pathLst>
          </a:custGeom>
          <a:solidFill>
            <a:srgbClr val="007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41577" y="1963166"/>
            <a:ext cx="1758950" cy="655320"/>
          </a:xfrm>
          <a:custGeom>
            <a:avLst/>
            <a:gdLst/>
            <a:ahLst/>
            <a:cxnLst/>
            <a:rect l="l" t="t" r="r" b="b"/>
            <a:pathLst>
              <a:path w="1758950" h="655319">
                <a:moveTo>
                  <a:pt x="1572686" y="583023"/>
                </a:moveTo>
                <a:lnTo>
                  <a:pt x="1547622" y="655066"/>
                </a:lnTo>
                <a:lnTo>
                  <a:pt x="1758823" y="627634"/>
                </a:lnTo>
                <a:lnTo>
                  <a:pt x="1721458" y="589280"/>
                </a:lnTo>
                <a:lnTo>
                  <a:pt x="1590674" y="589280"/>
                </a:lnTo>
                <a:lnTo>
                  <a:pt x="1572686" y="583023"/>
                </a:lnTo>
                <a:close/>
              </a:path>
              <a:path w="1758950" h="655319">
                <a:moveTo>
                  <a:pt x="1585185" y="547099"/>
                </a:moveTo>
                <a:lnTo>
                  <a:pt x="1572686" y="583023"/>
                </a:lnTo>
                <a:lnTo>
                  <a:pt x="1590674" y="589280"/>
                </a:lnTo>
                <a:lnTo>
                  <a:pt x="1603121" y="553338"/>
                </a:lnTo>
                <a:lnTo>
                  <a:pt x="1585185" y="547099"/>
                </a:lnTo>
                <a:close/>
              </a:path>
              <a:path w="1758950" h="655319">
                <a:moveTo>
                  <a:pt x="1610233" y="475107"/>
                </a:moveTo>
                <a:lnTo>
                  <a:pt x="1585185" y="547099"/>
                </a:lnTo>
                <a:lnTo>
                  <a:pt x="1603121" y="553338"/>
                </a:lnTo>
                <a:lnTo>
                  <a:pt x="1590674" y="589280"/>
                </a:lnTo>
                <a:lnTo>
                  <a:pt x="1721458" y="589280"/>
                </a:lnTo>
                <a:lnTo>
                  <a:pt x="1610233" y="475107"/>
                </a:lnTo>
                <a:close/>
              </a:path>
              <a:path w="1758950" h="655319">
                <a:moveTo>
                  <a:pt x="12445" y="0"/>
                </a:moveTo>
                <a:lnTo>
                  <a:pt x="0" y="36068"/>
                </a:lnTo>
                <a:lnTo>
                  <a:pt x="1572686" y="583023"/>
                </a:lnTo>
                <a:lnTo>
                  <a:pt x="1585185" y="547099"/>
                </a:lnTo>
                <a:lnTo>
                  <a:pt x="12445" y="0"/>
                </a:lnTo>
                <a:close/>
              </a:path>
            </a:pathLst>
          </a:custGeom>
          <a:solidFill>
            <a:srgbClr val="007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91000" y="4553077"/>
            <a:ext cx="2059939" cy="321310"/>
          </a:xfrm>
          <a:custGeom>
            <a:avLst/>
            <a:gdLst/>
            <a:ahLst/>
            <a:cxnLst/>
            <a:rect l="l" t="t" r="r" b="b"/>
            <a:pathLst>
              <a:path w="2059939" h="321310">
                <a:moveTo>
                  <a:pt x="178815" y="131825"/>
                </a:moveTo>
                <a:lnTo>
                  <a:pt x="0" y="247523"/>
                </a:lnTo>
                <a:lnTo>
                  <a:pt x="199898" y="321183"/>
                </a:lnTo>
                <a:lnTo>
                  <a:pt x="191697" y="247523"/>
                </a:lnTo>
                <a:lnTo>
                  <a:pt x="172465" y="247523"/>
                </a:lnTo>
                <a:lnTo>
                  <a:pt x="168275" y="209677"/>
                </a:lnTo>
                <a:lnTo>
                  <a:pt x="187248" y="207568"/>
                </a:lnTo>
                <a:lnTo>
                  <a:pt x="178815" y="131825"/>
                </a:lnTo>
                <a:close/>
              </a:path>
              <a:path w="2059939" h="321310">
                <a:moveTo>
                  <a:pt x="187248" y="207568"/>
                </a:moveTo>
                <a:lnTo>
                  <a:pt x="168275" y="209677"/>
                </a:lnTo>
                <a:lnTo>
                  <a:pt x="172465" y="247523"/>
                </a:lnTo>
                <a:lnTo>
                  <a:pt x="191462" y="245412"/>
                </a:lnTo>
                <a:lnTo>
                  <a:pt x="187248" y="207568"/>
                </a:lnTo>
                <a:close/>
              </a:path>
              <a:path w="2059939" h="321310">
                <a:moveTo>
                  <a:pt x="191462" y="245412"/>
                </a:moveTo>
                <a:lnTo>
                  <a:pt x="172465" y="247523"/>
                </a:lnTo>
                <a:lnTo>
                  <a:pt x="191697" y="247523"/>
                </a:lnTo>
                <a:lnTo>
                  <a:pt x="191462" y="245412"/>
                </a:lnTo>
                <a:close/>
              </a:path>
              <a:path w="2059939" h="321310">
                <a:moveTo>
                  <a:pt x="2055240" y="0"/>
                </a:moveTo>
                <a:lnTo>
                  <a:pt x="187248" y="207568"/>
                </a:lnTo>
                <a:lnTo>
                  <a:pt x="191462" y="245412"/>
                </a:lnTo>
                <a:lnTo>
                  <a:pt x="2059559" y="37846"/>
                </a:lnTo>
                <a:lnTo>
                  <a:pt x="2055240" y="0"/>
                </a:lnTo>
                <a:close/>
              </a:path>
            </a:pathLst>
          </a:custGeom>
          <a:solidFill>
            <a:srgbClr val="007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83540" y="2550286"/>
            <a:ext cx="1357630" cy="1209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Sleeve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65"/>
              </a:spcBef>
            </a:pPr>
            <a:r>
              <a:rPr sz="1600" spc="-5" dirty="0">
                <a:latin typeface="Arial"/>
                <a:cs typeface="Arial"/>
              </a:rPr>
              <a:t>flange &amp; stop  carry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magnetic  flux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4939" y="4488941"/>
            <a:ext cx="1685925" cy="1405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26060">
              <a:lnSpc>
                <a:spcPts val="2860"/>
              </a:lnSpc>
            </a:pPr>
            <a:r>
              <a:rPr sz="2400" b="1" spc="-5" dirty="0">
                <a:latin typeface="Arial"/>
                <a:cs typeface="Arial"/>
              </a:rPr>
              <a:t>Plunger  A</a:t>
            </a:r>
            <a:r>
              <a:rPr sz="2400" b="1" spc="-15" dirty="0">
                <a:latin typeface="Arial"/>
                <a:cs typeface="Arial"/>
              </a:rPr>
              <a:t>s</a:t>
            </a:r>
            <a:r>
              <a:rPr sz="2400" b="1" spc="-5" dirty="0">
                <a:latin typeface="Arial"/>
                <a:cs typeface="Arial"/>
              </a:rPr>
              <a:t>sembly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1390"/>
              </a:lnSpc>
            </a:pPr>
            <a:r>
              <a:rPr sz="1600" spc="-5" dirty="0">
                <a:latin typeface="Arial"/>
                <a:cs typeface="Arial"/>
              </a:rPr>
              <a:t>seal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materials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selected for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media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compatibility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43608" y="2724657"/>
            <a:ext cx="2366645" cy="603250"/>
          </a:xfrm>
          <a:custGeom>
            <a:avLst/>
            <a:gdLst/>
            <a:ahLst/>
            <a:cxnLst/>
            <a:rect l="l" t="t" r="r" b="b"/>
            <a:pathLst>
              <a:path w="2366645" h="603250">
                <a:moveTo>
                  <a:pt x="2176392" y="528576"/>
                </a:moveTo>
                <a:lnTo>
                  <a:pt x="2159635" y="602868"/>
                </a:lnTo>
                <a:lnTo>
                  <a:pt x="2366391" y="551941"/>
                </a:lnTo>
                <a:lnTo>
                  <a:pt x="2342952" y="532764"/>
                </a:lnTo>
                <a:lnTo>
                  <a:pt x="2194941" y="532764"/>
                </a:lnTo>
                <a:lnTo>
                  <a:pt x="2176392" y="528576"/>
                </a:lnTo>
                <a:close/>
              </a:path>
              <a:path w="2366645" h="603250">
                <a:moveTo>
                  <a:pt x="2184785" y="491368"/>
                </a:moveTo>
                <a:lnTo>
                  <a:pt x="2176392" y="528576"/>
                </a:lnTo>
                <a:lnTo>
                  <a:pt x="2194941" y="532764"/>
                </a:lnTo>
                <a:lnTo>
                  <a:pt x="2203323" y="495553"/>
                </a:lnTo>
                <a:lnTo>
                  <a:pt x="2184785" y="491368"/>
                </a:lnTo>
                <a:close/>
              </a:path>
              <a:path w="2366645" h="603250">
                <a:moveTo>
                  <a:pt x="2201544" y="417067"/>
                </a:moveTo>
                <a:lnTo>
                  <a:pt x="2184785" y="491368"/>
                </a:lnTo>
                <a:lnTo>
                  <a:pt x="2203323" y="495553"/>
                </a:lnTo>
                <a:lnTo>
                  <a:pt x="2194941" y="532764"/>
                </a:lnTo>
                <a:lnTo>
                  <a:pt x="2342952" y="532764"/>
                </a:lnTo>
                <a:lnTo>
                  <a:pt x="2201544" y="417067"/>
                </a:lnTo>
                <a:close/>
              </a:path>
              <a:path w="2366645" h="603250">
                <a:moveTo>
                  <a:pt x="8381" y="0"/>
                </a:moveTo>
                <a:lnTo>
                  <a:pt x="0" y="37083"/>
                </a:lnTo>
                <a:lnTo>
                  <a:pt x="2176392" y="528576"/>
                </a:lnTo>
                <a:lnTo>
                  <a:pt x="2184785" y="491368"/>
                </a:lnTo>
                <a:lnTo>
                  <a:pt x="8381" y="0"/>
                </a:lnTo>
                <a:close/>
              </a:path>
            </a:pathLst>
          </a:custGeom>
          <a:solidFill>
            <a:srgbClr val="007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100" y="1056132"/>
            <a:ext cx="9220200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537" y="201168"/>
            <a:ext cx="1029944" cy="386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972" y="641858"/>
            <a:ext cx="623887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72" y="824738"/>
            <a:ext cx="676998" cy="19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1600136"/>
            <a:ext cx="6172200" cy="47927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8196" y="67056"/>
            <a:ext cx="7042404" cy="9738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400"/>
              </a:lnSpc>
            </a:pPr>
            <a:r>
              <a:rPr sz="3000" spc="-5" dirty="0"/>
              <a:t>Normally Closed </a:t>
            </a:r>
            <a:r>
              <a:rPr sz="3000" dirty="0"/>
              <a:t>- </a:t>
            </a:r>
            <a:r>
              <a:rPr dirty="0"/>
              <a:t>Direct Acting  Energized / </a:t>
            </a:r>
            <a:r>
              <a:rPr spc="-5" dirty="0"/>
              <a:t>Valve</a:t>
            </a:r>
            <a:r>
              <a:rPr spc="-110" dirty="0"/>
              <a:t> </a:t>
            </a:r>
            <a:r>
              <a:rPr dirty="0"/>
              <a:t>Open</a:t>
            </a:r>
            <a:endParaRPr sz="30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Parker </a:t>
            </a:r>
            <a:r>
              <a:rPr spc="-5" dirty="0"/>
              <a:t>Hannifin</a:t>
            </a:r>
            <a:r>
              <a:rPr spc="-90" dirty="0"/>
              <a:t> </a:t>
            </a:r>
            <a:r>
              <a:rPr spc="-5" dirty="0"/>
              <a:t>Corp.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1652</Words>
  <Application>Microsoft Office PowerPoint</Application>
  <PresentationFormat>On-screen Show (4:3)</PresentationFormat>
  <Paragraphs>551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Times New Roman</vt:lpstr>
      <vt:lpstr>Wingdings</vt:lpstr>
      <vt:lpstr>Office Theme</vt:lpstr>
      <vt:lpstr>Parker Hannifin Corp.</vt:lpstr>
      <vt:lpstr>Today’s Topics</vt:lpstr>
      <vt:lpstr>Parker Diversity</vt:lpstr>
      <vt:lpstr>Parker Corporate Overview</vt:lpstr>
      <vt:lpstr>Solenoid Valves</vt:lpstr>
      <vt:lpstr>Coils / Magnetic Lines</vt:lpstr>
      <vt:lpstr>Solenoid Valves Design Type</vt:lpstr>
      <vt:lpstr>Normally Closed - Direct Acting  Not energized / Closed</vt:lpstr>
      <vt:lpstr>Normally Closed - Direct Acting  Energized / Valve Open</vt:lpstr>
      <vt:lpstr>Normally Closed - Pilot Operated  Coil Not Energized / Valve Closed</vt:lpstr>
      <vt:lpstr>Normally Closed - Pilot Operated  Coil Energized / Valve Opening</vt:lpstr>
      <vt:lpstr>Normally Closed - Pilot Operated  Coil Energized / Valve Open and Operating</vt:lpstr>
      <vt:lpstr>Normally Closed - Pilot Operated  Coil Not Energized / Valve starts to Close</vt:lpstr>
      <vt:lpstr>Normally Closed - Pilot Operated  Coil Not Energized / Valve Closed</vt:lpstr>
      <vt:lpstr>Normally Closed - Hung Diaphragm  Coil Not Energized – Valve Closed</vt:lpstr>
      <vt:lpstr>Normally Closed - Hung Diaphragm  Coil Energized / Valve starts to Open</vt:lpstr>
      <vt:lpstr>Normally Closed - Hung Diaphragm  Coil Energized / Valve Open and Operating</vt:lpstr>
      <vt:lpstr>Normally Closed - Hung Diaphragm  Coil Not Energized / Valve starts to Close</vt:lpstr>
      <vt:lpstr>Normally Closed - Hung Diaphragm  Coil Not Energized / Valve Closed</vt:lpstr>
      <vt:lpstr>Solenoid Valve - Coils</vt:lpstr>
      <vt:lpstr>Solenoid Valve - Coils</vt:lpstr>
      <vt:lpstr>Applications</vt:lpstr>
      <vt:lpstr>Applications - Refrigeration</vt:lpstr>
      <vt:lpstr>Sizing Valves for HVACR</vt:lpstr>
      <vt:lpstr>Solenoid Valves – Capacity Table</vt:lpstr>
      <vt:lpstr>HVACR Solenoid Valve Nomenclature</vt:lpstr>
      <vt:lpstr>Electrical Nomenclature – R12 - R57</vt:lpstr>
      <vt:lpstr>Solenoid Valves</vt:lpstr>
      <vt:lpstr>Solenoid Valve Coils 2013</vt:lpstr>
      <vt:lpstr>Solenoid Valves 2013</vt:lpstr>
      <vt:lpstr>Solenoid Valve</vt:lpstr>
      <vt:lpstr>Parker Hannifin Corp.</vt:lpstr>
      <vt:lpstr>Steam &amp; Hot Water Valves</vt:lpstr>
      <vt:lpstr>Normally Closed – Hung Diaphragm  Coil Not Energized – Valve Closed</vt:lpstr>
      <vt:lpstr>Steam &amp; Hot Water Valves</vt:lpstr>
      <vt:lpstr>Steam &amp; Hot Water Valves</vt:lpstr>
      <vt:lpstr>Nomenclature for Steam Valves</vt:lpstr>
      <vt:lpstr>Steam &amp; Hot Water Valve - Selections</vt:lpstr>
      <vt:lpstr>Steam &amp; Hot Water Valve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Solenoids</dc:title>
  <dc:creator>Steve Maxson</dc:creator>
  <cp:lastModifiedBy>Christopher  Morley</cp:lastModifiedBy>
  <cp:revision>1</cp:revision>
  <dcterms:created xsi:type="dcterms:W3CDTF">2017-10-02T15:09:53Z</dcterms:created>
  <dcterms:modified xsi:type="dcterms:W3CDTF">2024-09-03T18:06:52Z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2013-08-13T00:00:00Z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2017-10-02T00:00:00Z</vt:filetime>
  </property>
</Properties>
</file>