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47" r:id="rId2"/>
  </p:sldMasterIdLst>
  <p:notesMasterIdLst>
    <p:notesMasterId r:id="rId40"/>
  </p:notesMasterIdLst>
  <p:handoutMasterIdLst>
    <p:handoutMasterId r:id="rId41"/>
  </p:handoutMasterIdLst>
  <p:sldIdLst>
    <p:sldId id="540" r:id="rId3"/>
    <p:sldId id="574" r:id="rId4"/>
    <p:sldId id="575" r:id="rId5"/>
    <p:sldId id="580" r:id="rId6"/>
    <p:sldId id="451" r:id="rId7"/>
    <p:sldId id="453" r:id="rId8"/>
    <p:sldId id="587" r:id="rId9"/>
    <p:sldId id="588" r:id="rId10"/>
    <p:sldId id="589" r:id="rId11"/>
    <p:sldId id="594" r:id="rId12"/>
    <p:sldId id="595" r:id="rId13"/>
    <p:sldId id="462" r:id="rId14"/>
    <p:sldId id="452" r:id="rId15"/>
    <p:sldId id="463" r:id="rId16"/>
    <p:sldId id="591" r:id="rId17"/>
    <p:sldId id="592" r:id="rId18"/>
    <p:sldId id="466" r:id="rId19"/>
    <p:sldId id="593" r:id="rId20"/>
    <p:sldId id="468" r:id="rId21"/>
    <p:sldId id="483" r:id="rId22"/>
    <p:sldId id="569" r:id="rId23"/>
    <p:sldId id="570" r:id="rId24"/>
    <p:sldId id="573" r:id="rId25"/>
    <p:sldId id="590" r:id="rId26"/>
    <p:sldId id="583" r:id="rId27"/>
    <p:sldId id="584" r:id="rId28"/>
    <p:sldId id="552" r:id="rId29"/>
    <p:sldId id="586" r:id="rId30"/>
    <p:sldId id="554" r:id="rId31"/>
    <p:sldId id="585" r:id="rId32"/>
    <p:sldId id="577" r:id="rId33"/>
    <p:sldId id="578" r:id="rId34"/>
    <p:sldId id="579" r:id="rId35"/>
    <p:sldId id="561" r:id="rId36"/>
    <p:sldId id="480" r:id="rId37"/>
    <p:sldId id="562" r:id="rId38"/>
    <p:sldId id="481" r:id="rId39"/>
  </p:sldIdLst>
  <p:sldSz cx="9144000" cy="6858000" type="screen4x3"/>
  <p:notesSz cx="7315200" cy="9601200"/>
  <p:custDataLst>
    <p:tags r:id="rId4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8300"/>
    <a:srgbClr val="E25457"/>
    <a:srgbClr val="FEE14E"/>
    <a:srgbClr val="FDD81D"/>
    <a:srgbClr val="F2FD1D"/>
    <a:srgbClr val="4DE189"/>
    <a:srgbClr val="0033CC"/>
    <a:srgbClr val="FFB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5" autoAdjust="0"/>
    <p:restoredTop sz="94595" autoAdjust="0"/>
  </p:normalViewPr>
  <p:slideViewPr>
    <p:cSldViewPr snapToGrid="0">
      <p:cViewPr varScale="1">
        <p:scale>
          <a:sx n="153" d="100"/>
          <a:sy n="153" d="100"/>
        </p:scale>
        <p:origin x="19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788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 Morley" userId="956d9c3d-5bef-4f32-a742-25961893b5b0" providerId="ADAL" clId="{4D36A014-056C-495B-9F27-93B679BEF631}"/>
    <pc:docChg chg="modSld">
      <pc:chgData name="Christopher  Morley" userId="956d9c3d-5bef-4f32-a742-25961893b5b0" providerId="ADAL" clId="{4D36A014-056C-495B-9F27-93B679BEF631}" dt="2024-09-03T18:12:27.190" v="2" actId="729"/>
      <pc:docMkLst>
        <pc:docMk/>
      </pc:docMkLst>
      <pc:sldChg chg="mod modShow">
        <pc:chgData name="Christopher  Morley" userId="956d9c3d-5bef-4f32-a742-25961893b5b0" providerId="ADAL" clId="{4D36A014-056C-495B-9F27-93B679BEF631}" dt="2024-09-03T18:12:27.190" v="2" actId="729"/>
        <pc:sldMkLst>
          <pc:docMk/>
          <pc:sldMk cId="0" sldId="573"/>
        </pc:sldMkLst>
      </pc:sldChg>
      <pc:sldChg chg="mod modShow">
        <pc:chgData name="Christopher  Morley" userId="956d9c3d-5bef-4f32-a742-25961893b5b0" providerId="ADAL" clId="{4D36A014-056C-495B-9F27-93B679BEF631}" dt="2024-09-03T18:12:12.176" v="1" actId="729"/>
        <pc:sldMkLst>
          <pc:docMk/>
          <pc:sldMk cId="2748933080" sldId="583"/>
        </pc:sldMkLst>
      </pc:sldChg>
      <pc:sldChg chg="mod modShow">
        <pc:chgData name="Christopher  Morley" userId="956d9c3d-5bef-4f32-a742-25961893b5b0" providerId="ADAL" clId="{4D36A014-056C-495B-9F27-93B679BEF631}" dt="2024-09-03T18:12:12.176" v="1" actId="729"/>
        <pc:sldMkLst>
          <pc:docMk/>
          <pc:sldMk cId="3832507693" sldId="584"/>
        </pc:sldMkLst>
      </pc:sldChg>
      <pc:sldChg chg="mod modShow">
        <pc:chgData name="Christopher  Morley" userId="956d9c3d-5bef-4f32-a742-25961893b5b0" providerId="ADAL" clId="{4D36A014-056C-495B-9F27-93B679BEF631}" dt="2024-09-03T18:11:49.940" v="0" actId="729"/>
        <pc:sldMkLst>
          <pc:docMk/>
          <pc:sldMk cId="2853251838" sldId="58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B45097-B0F0-4E90-BD1C-7F52A94A4EB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3FDB80-0171-4633-8E76-CFD1A86A6647}">
      <dgm:prSet phldrT="[Text]"/>
      <dgm:spPr/>
      <dgm:t>
        <a:bodyPr/>
        <a:lstStyle/>
        <a:p>
          <a:r>
            <a:rPr lang="en-US" dirty="0"/>
            <a:t>Recognized Parker Brand</a:t>
          </a:r>
        </a:p>
      </dgm:t>
    </dgm:pt>
    <dgm:pt modelId="{9A8910C4-ABA9-48B3-A4E3-13B0F55B0A96}" type="parTrans" cxnId="{8792C1D1-CE9C-42CA-8FDB-445525DFD786}">
      <dgm:prSet/>
      <dgm:spPr/>
      <dgm:t>
        <a:bodyPr/>
        <a:lstStyle/>
        <a:p>
          <a:endParaRPr lang="en-US"/>
        </a:p>
      </dgm:t>
    </dgm:pt>
    <dgm:pt modelId="{82F600FB-898A-4AE2-AEBE-FCBED4F1E13F}" type="sibTrans" cxnId="{8792C1D1-CE9C-42CA-8FDB-445525DFD786}">
      <dgm:prSet/>
      <dgm:spPr/>
      <dgm:t>
        <a:bodyPr/>
        <a:lstStyle/>
        <a:p>
          <a:endParaRPr lang="en-US"/>
        </a:p>
      </dgm:t>
    </dgm:pt>
    <dgm:pt modelId="{FF94DAE2-1C68-4FFA-9128-00B7F6E2E5CC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AD87D582-E7E2-445E-89D0-232F7E1634BF}" type="parTrans" cxnId="{4F3A5104-9703-41CA-8B56-8352CACAE55D}">
      <dgm:prSet/>
      <dgm:spPr/>
      <dgm:t>
        <a:bodyPr/>
        <a:lstStyle/>
        <a:p>
          <a:endParaRPr lang="en-US"/>
        </a:p>
      </dgm:t>
    </dgm:pt>
    <dgm:pt modelId="{5C81F833-B727-4628-A5FA-F963930FFE88}" type="sibTrans" cxnId="{4F3A5104-9703-41CA-8B56-8352CACAE55D}">
      <dgm:prSet/>
      <dgm:spPr/>
      <dgm:t>
        <a:bodyPr/>
        <a:lstStyle/>
        <a:p>
          <a:endParaRPr lang="en-US"/>
        </a:p>
      </dgm:t>
    </dgm:pt>
    <dgm:pt modelId="{409EE50D-C5E8-4AAF-94BA-DC9DC531390D}">
      <dgm:prSet phldrT="[Text]"/>
      <dgm:spPr/>
      <dgm:t>
        <a:bodyPr/>
        <a:lstStyle/>
        <a:p>
          <a:r>
            <a:rPr lang="en-US" dirty="0"/>
            <a:t>Made in North America</a:t>
          </a:r>
        </a:p>
      </dgm:t>
    </dgm:pt>
    <dgm:pt modelId="{CFC95B5D-9E2F-46A6-99EB-C8399846EC0E}" type="parTrans" cxnId="{B0108D48-94A7-4DEA-9E56-E112C202494D}">
      <dgm:prSet/>
      <dgm:spPr/>
      <dgm:t>
        <a:bodyPr/>
        <a:lstStyle/>
        <a:p>
          <a:endParaRPr lang="en-US"/>
        </a:p>
      </dgm:t>
    </dgm:pt>
    <dgm:pt modelId="{7E0434DC-11A5-4A58-A000-A430768A3DC5}" type="sibTrans" cxnId="{B0108D48-94A7-4DEA-9E56-E112C202494D}">
      <dgm:prSet/>
      <dgm:spPr/>
      <dgm:t>
        <a:bodyPr/>
        <a:lstStyle/>
        <a:p>
          <a:endParaRPr lang="en-US"/>
        </a:p>
      </dgm:t>
    </dgm:pt>
    <dgm:pt modelId="{534A03A2-0CEE-4C06-B14A-876F54CD5572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AA0AF3FF-C2AD-49FB-ABE2-88A8DC7D5E0F}" type="parTrans" cxnId="{578D6E35-8F6A-4203-9F6A-541F59E0FAD5}">
      <dgm:prSet/>
      <dgm:spPr/>
      <dgm:t>
        <a:bodyPr/>
        <a:lstStyle/>
        <a:p>
          <a:endParaRPr lang="en-US"/>
        </a:p>
      </dgm:t>
    </dgm:pt>
    <dgm:pt modelId="{6A166979-2D8A-4523-889D-1B5F650B816C}" type="sibTrans" cxnId="{578D6E35-8F6A-4203-9F6A-541F59E0FAD5}">
      <dgm:prSet/>
      <dgm:spPr/>
      <dgm:t>
        <a:bodyPr/>
        <a:lstStyle/>
        <a:p>
          <a:endParaRPr lang="en-US"/>
        </a:p>
      </dgm:t>
    </dgm:pt>
    <dgm:pt modelId="{7ED178AD-B052-4625-83DA-6B6941717A4E}">
      <dgm:prSet phldrT="[Text]"/>
      <dgm:spPr/>
      <dgm:t>
        <a:bodyPr/>
        <a:lstStyle/>
        <a:p>
          <a:r>
            <a:rPr lang="en-US" dirty="0"/>
            <a:t>Compact Core Style Model</a:t>
          </a:r>
        </a:p>
      </dgm:t>
    </dgm:pt>
    <dgm:pt modelId="{C4114D5D-3C70-4E01-BDD9-8A8BD908975C}" type="parTrans" cxnId="{E91E805A-592A-4A88-A296-B6A7AE98D9CC}">
      <dgm:prSet/>
      <dgm:spPr/>
      <dgm:t>
        <a:bodyPr/>
        <a:lstStyle/>
        <a:p>
          <a:endParaRPr lang="en-US"/>
        </a:p>
      </dgm:t>
    </dgm:pt>
    <dgm:pt modelId="{48E08862-61B4-4827-9228-A79A6950265A}" type="sibTrans" cxnId="{E91E805A-592A-4A88-A296-B6A7AE98D9CC}">
      <dgm:prSet/>
      <dgm:spPr/>
      <dgm:t>
        <a:bodyPr/>
        <a:lstStyle/>
        <a:p>
          <a:endParaRPr lang="en-US"/>
        </a:p>
      </dgm:t>
    </dgm:pt>
    <dgm:pt modelId="{7CA99EDC-FC97-48A4-A199-94E86A609995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C5CA75EF-16FA-4C51-854D-CBC77C13B6B2}" type="sibTrans" cxnId="{6F1D7BC2-8D9A-411F-BF51-4D90813DD0C4}">
      <dgm:prSet/>
      <dgm:spPr/>
      <dgm:t>
        <a:bodyPr/>
        <a:lstStyle/>
        <a:p>
          <a:endParaRPr lang="en-US"/>
        </a:p>
      </dgm:t>
    </dgm:pt>
    <dgm:pt modelId="{6FB7FA87-1DDD-444C-BA0E-98D920C91DBA}" type="parTrans" cxnId="{6F1D7BC2-8D9A-411F-BF51-4D90813DD0C4}">
      <dgm:prSet/>
      <dgm:spPr/>
      <dgm:t>
        <a:bodyPr/>
        <a:lstStyle/>
        <a:p>
          <a:endParaRPr lang="en-US"/>
        </a:p>
      </dgm:t>
    </dgm:pt>
    <dgm:pt modelId="{F19813C0-BF99-4750-827F-9EADDF564EEF}" type="pres">
      <dgm:prSet presAssocID="{30B45097-B0F0-4E90-BD1C-7F52A94A4EB0}" presName="linearFlow" presStyleCnt="0">
        <dgm:presLayoutVars>
          <dgm:dir/>
          <dgm:animLvl val="lvl"/>
          <dgm:resizeHandles val="exact"/>
        </dgm:presLayoutVars>
      </dgm:prSet>
      <dgm:spPr/>
    </dgm:pt>
    <dgm:pt modelId="{8DB6DEEB-F602-4868-B97B-87ACBFAC3547}" type="pres">
      <dgm:prSet presAssocID="{7CA99EDC-FC97-48A4-A199-94E86A609995}" presName="composite" presStyleCnt="0"/>
      <dgm:spPr/>
    </dgm:pt>
    <dgm:pt modelId="{13660B7C-9D24-4445-AF39-D918BE488A36}" type="pres">
      <dgm:prSet presAssocID="{7CA99EDC-FC97-48A4-A199-94E86A60999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D184689-E619-4656-96CE-7B235FA61749}" type="pres">
      <dgm:prSet presAssocID="{7CA99EDC-FC97-48A4-A199-94E86A609995}" presName="descendantText" presStyleLbl="alignAcc1" presStyleIdx="0" presStyleCnt="3">
        <dgm:presLayoutVars>
          <dgm:bulletEnabled val="1"/>
        </dgm:presLayoutVars>
      </dgm:prSet>
      <dgm:spPr/>
    </dgm:pt>
    <dgm:pt modelId="{FD78C30A-16DC-46AD-98E4-7F89CC3A5D8D}" type="pres">
      <dgm:prSet presAssocID="{C5CA75EF-16FA-4C51-854D-CBC77C13B6B2}" presName="sp" presStyleCnt="0"/>
      <dgm:spPr/>
    </dgm:pt>
    <dgm:pt modelId="{37B3D0B2-BDD1-447D-A6A8-22064B1EED48}" type="pres">
      <dgm:prSet presAssocID="{FF94DAE2-1C68-4FFA-9128-00B7F6E2E5CC}" presName="composite" presStyleCnt="0"/>
      <dgm:spPr/>
    </dgm:pt>
    <dgm:pt modelId="{2BAD8CE0-A8D3-48A1-B6EE-D1D9AB30FE0E}" type="pres">
      <dgm:prSet presAssocID="{FF94DAE2-1C68-4FFA-9128-00B7F6E2E5C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72143E3-4BC5-4744-A6D0-DE5793BC7FC7}" type="pres">
      <dgm:prSet presAssocID="{FF94DAE2-1C68-4FFA-9128-00B7F6E2E5CC}" presName="descendantText" presStyleLbl="alignAcc1" presStyleIdx="1" presStyleCnt="3">
        <dgm:presLayoutVars>
          <dgm:bulletEnabled val="1"/>
        </dgm:presLayoutVars>
      </dgm:prSet>
      <dgm:spPr/>
    </dgm:pt>
    <dgm:pt modelId="{BD896323-14E3-4896-ADF0-FAC03B84D2A1}" type="pres">
      <dgm:prSet presAssocID="{5C81F833-B727-4628-A5FA-F963930FFE88}" presName="sp" presStyleCnt="0"/>
      <dgm:spPr/>
    </dgm:pt>
    <dgm:pt modelId="{7595895C-6246-4234-A7BC-F6FA33C4F780}" type="pres">
      <dgm:prSet presAssocID="{534A03A2-0CEE-4C06-B14A-876F54CD5572}" presName="composite" presStyleCnt="0"/>
      <dgm:spPr/>
    </dgm:pt>
    <dgm:pt modelId="{79AC0B75-FCEB-472C-9F46-52D7BFF94653}" type="pres">
      <dgm:prSet presAssocID="{534A03A2-0CEE-4C06-B14A-876F54CD557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95A95D0-E2BE-41DF-9CD0-5ECC63E1D80D}" type="pres">
      <dgm:prSet presAssocID="{534A03A2-0CEE-4C06-B14A-876F54CD5572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F3A5104-9703-41CA-8B56-8352CACAE55D}" srcId="{30B45097-B0F0-4E90-BD1C-7F52A94A4EB0}" destId="{FF94DAE2-1C68-4FFA-9128-00B7F6E2E5CC}" srcOrd="1" destOrd="0" parTransId="{AD87D582-E7E2-445E-89D0-232F7E1634BF}" sibTransId="{5C81F833-B727-4628-A5FA-F963930FFE88}"/>
    <dgm:cxn modelId="{578D6E35-8F6A-4203-9F6A-541F59E0FAD5}" srcId="{30B45097-B0F0-4E90-BD1C-7F52A94A4EB0}" destId="{534A03A2-0CEE-4C06-B14A-876F54CD5572}" srcOrd="2" destOrd="0" parTransId="{AA0AF3FF-C2AD-49FB-ABE2-88A8DC7D5E0F}" sibTransId="{6A166979-2D8A-4523-889D-1B5F650B816C}"/>
    <dgm:cxn modelId="{5F44A85D-4FF9-4125-9829-DA5F1ECF50B7}" type="presOf" srcId="{7ED178AD-B052-4625-83DA-6B6941717A4E}" destId="{095A95D0-E2BE-41DF-9CD0-5ECC63E1D80D}" srcOrd="0" destOrd="0" presId="urn:microsoft.com/office/officeart/2005/8/layout/chevron2"/>
    <dgm:cxn modelId="{B0108D48-94A7-4DEA-9E56-E112C202494D}" srcId="{FF94DAE2-1C68-4FFA-9128-00B7F6E2E5CC}" destId="{409EE50D-C5E8-4AAF-94BA-DC9DC531390D}" srcOrd="0" destOrd="0" parTransId="{CFC95B5D-9E2F-46A6-99EB-C8399846EC0E}" sibTransId="{7E0434DC-11A5-4A58-A000-A430768A3DC5}"/>
    <dgm:cxn modelId="{96AC2971-2502-4F5E-BCF2-BFB60D245AF4}" type="presOf" srcId="{534A03A2-0CEE-4C06-B14A-876F54CD5572}" destId="{79AC0B75-FCEB-472C-9F46-52D7BFF94653}" srcOrd="0" destOrd="0" presId="urn:microsoft.com/office/officeart/2005/8/layout/chevron2"/>
    <dgm:cxn modelId="{652BA872-C146-4BD8-88D0-80840C9B3017}" type="presOf" srcId="{DA3FDB80-0171-4633-8E76-CFD1A86A6647}" destId="{DD184689-E619-4656-96CE-7B235FA61749}" srcOrd="0" destOrd="0" presId="urn:microsoft.com/office/officeart/2005/8/layout/chevron2"/>
    <dgm:cxn modelId="{E91E805A-592A-4A88-A296-B6A7AE98D9CC}" srcId="{534A03A2-0CEE-4C06-B14A-876F54CD5572}" destId="{7ED178AD-B052-4625-83DA-6B6941717A4E}" srcOrd="0" destOrd="0" parTransId="{C4114D5D-3C70-4E01-BDD9-8A8BD908975C}" sibTransId="{48E08862-61B4-4827-9228-A79A6950265A}"/>
    <dgm:cxn modelId="{6F1D7BC2-8D9A-411F-BF51-4D90813DD0C4}" srcId="{30B45097-B0F0-4E90-BD1C-7F52A94A4EB0}" destId="{7CA99EDC-FC97-48A4-A199-94E86A609995}" srcOrd="0" destOrd="0" parTransId="{6FB7FA87-1DDD-444C-BA0E-98D920C91DBA}" sibTransId="{C5CA75EF-16FA-4C51-854D-CBC77C13B6B2}"/>
    <dgm:cxn modelId="{ED3ABAC7-FB60-4FEF-802F-9FC1B33B8A83}" type="presOf" srcId="{409EE50D-C5E8-4AAF-94BA-DC9DC531390D}" destId="{A72143E3-4BC5-4744-A6D0-DE5793BC7FC7}" srcOrd="0" destOrd="0" presId="urn:microsoft.com/office/officeart/2005/8/layout/chevron2"/>
    <dgm:cxn modelId="{8792C1D1-CE9C-42CA-8FDB-445525DFD786}" srcId="{7CA99EDC-FC97-48A4-A199-94E86A609995}" destId="{DA3FDB80-0171-4633-8E76-CFD1A86A6647}" srcOrd="0" destOrd="0" parTransId="{9A8910C4-ABA9-48B3-A4E3-13B0F55B0A96}" sibTransId="{82F600FB-898A-4AE2-AEBE-FCBED4F1E13F}"/>
    <dgm:cxn modelId="{074DC4D5-C653-446C-9032-074C447F7E17}" type="presOf" srcId="{7CA99EDC-FC97-48A4-A199-94E86A609995}" destId="{13660B7C-9D24-4445-AF39-D918BE488A36}" srcOrd="0" destOrd="0" presId="urn:microsoft.com/office/officeart/2005/8/layout/chevron2"/>
    <dgm:cxn modelId="{87E66AF5-CCFE-4E12-853C-62FC9179762F}" type="presOf" srcId="{30B45097-B0F0-4E90-BD1C-7F52A94A4EB0}" destId="{F19813C0-BF99-4750-827F-9EADDF564EEF}" srcOrd="0" destOrd="0" presId="urn:microsoft.com/office/officeart/2005/8/layout/chevron2"/>
    <dgm:cxn modelId="{122719FE-BDE1-499B-AD83-328EF075F516}" type="presOf" srcId="{FF94DAE2-1C68-4FFA-9128-00B7F6E2E5CC}" destId="{2BAD8CE0-A8D3-48A1-B6EE-D1D9AB30FE0E}" srcOrd="0" destOrd="0" presId="urn:microsoft.com/office/officeart/2005/8/layout/chevron2"/>
    <dgm:cxn modelId="{7CF941DA-4A79-4BC6-B258-EA38AF419812}" type="presParOf" srcId="{F19813C0-BF99-4750-827F-9EADDF564EEF}" destId="{8DB6DEEB-F602-4868-B97B-87ACBFAC3547}" srcOrd="0" destOrd="0" presId="urn:microsoft.com/office/officeart/2005/8/layout/chevron2"/>
    <dgm:cxn modelId="{19395E07-4CAF-497A-B7DC-5764211AB060}" type="presParOf" srcId="{8DB6DEEB-F602-4868-B97B-87ACBFAC3547}" destId="{13660B7C-9D24-4445-AF39-D918BE488A36}" srcOrd="0" destOrd="0" presId="urn:microsoft.com/office/officeart/2005/8/layout/chevron2"/>
    <dgm:cxn modelId="{E1401D96-8A5F-495C-BD9B-40995C9CC084}" type="presParOf" srcId="{8DB6DEEB-F602-4868-B97B-87ACBFAC3547}" destId="{DD184689-E619-4656-96CE-7B235FA61749}" srcOrd="1" destOrd="0" presId="urn:microsoft.com/office/officeart/2005/8/layout/chevron2"/>
    <dgm:cxn modelId="{13C5CFAD-40E7-4AFF-9122-F1AD6C4A5BE7}" type="presParOf" srcId="{F19813C0-BF99-4750-827F-9EADDF564EEF}" destId="{FD78C30A-16DC-46AD-98E4-7F89CC3A5D8D}" srcOrd="1" destOrd="0" presId="urn:microsoft.com/office/officeart/2005/8/layout/chevron2"/>
    <dgm:cxn modelId="{9964D4D7-D150-447C-949C-A8EA15471C0D}" type="presParOf" srcId="{F19813C0-BF99-4750-827F-9EADDF564EEF}" destId="{37B3D0B2-BDD1-447D-A6A8-22064B1EED48}" srcOrd="2" destOrd="0" presId="urn:microsoft.com/office/officeart/2005/8/layout/chevron2"/>
    <dgm:cxn modelId="{C540F402-4877-44E7-B9D0-3848536615B4}" type="presParOf" srcId="{37B3D0B2-BDD1-447D-A6A8-22064B1EED48}" destId="{2BAD8CE0-A8D3-48A1-B6EE-D1D9AB30FE0E}" srcOrd="0" destOrd="0" presId="urn:microsoft.com/office/officeart/2005/8/layout/chevron2"/>
    <dgm:cxn modelId="{8408ACD4-D280-4840-BAFD-F25E860D849A}" type="presParOf" srcId="{37B3D0B2-BDD1-447D-A6A8-22064B1EED48}" destId="{A72143E3-4BC5-4744-A6D0-DE5793BC7FC7}" srcOrd="1" destOrd="0" presId="urn:microsoft.com/office/officeart/2005/8/layout/chevron2"/>
    <dgm:cxn modelId="{31583563-6517-4221-BBA7-E12771FDBE26}" type="presParOf" srcId="{F19813C0-BF99-4750-827F-9EADDF564EEF}" destId="{BD896323-14E3-4896-ADF0-FAC03B84D2A1}" srcOrd="3" destOrd="0" presId="urn:microsoft.com/office/officeart/2005/8/layout/chevron2"/>
    <dgm:cxn modelId="{49F4450B-2F72-49CB-B7A7-8F093781CEF5}" type="presParOf" srcId="{F19813C0-BF99-4750-827F-9EADDF564EEF}" destId="{7595895C-6246-4234-A7BC-F6FA33C4F780}" srcOrd="4" destOrd="0" presId="urn:microsoft.com/office/officeart/2005/8/layout/chevron2"/>
    <dgm:cxn modelId="{3AC3CE7F-4A59-443C-ADA4-F925DD0BF63F}" type="presParOf" srcId="{7595895C-6246-4234-A7BC-F6FA33C4F780}" destId="{79AC0B75-FCEB-472C-9F46-52D7BFF94653}" srcOrd="0" destOrd="0" presId="urn:microsoft.com/office/officeart/2005/8/layout/chevron2"/>
    <dgm:cxn modelId="{F19326E7-BFAE-413D-9421-C20DEA2CE9B6}" type="presParOf" srcId="{7595895C-6246-4234-A7BC-F6FA33C4F780}" destId="{095A95D0-E2BE-41DF-9CD0-5ECC63E1D80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60B7C-9D24-4445-AF39-D918BE488A36}">
      <dsp:nvSpPr>
        <dsp:cNvPr id="0" name=""/>
        <dsp:cNvSpPr/>
      </dsp:nvSpPr>
      <dsp:spPr>
        <a:xfrm rot="5400000">
          <a:off x="-100567" y="101438"/>
          <a:ext cx="670450" cy="469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</a:t>
          </a:r>
        </a:p>
      </dsp:txBody>
      <dsp:txXfrm rot="-5400000">
        <a:off x="1" y="235529"/>
        <a:ext cx="469315" cy="201135"/>
      </dsp:txXfrm>
    </dsp:sp>
    <dsp:sp modelId="{DD184689-E619-4656-96CE-7B235FA61749}">
      <dsp:nvSpPr>
        <dsp:cNvPr id="0" name=""/>
        <dsp:cNvSpPr/>
      </dsp:nvSpPr>
      <dsp:spPr>
        <a:xfrm rot="5400000">
          <a:off x="2037660" y="-1567474"/>
          <a:ext cx="435792" cy="3572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Recognized Parker Brand</a:t>
          </a:r>
        </a:p>
      </dsp:txBody>
      <dsp:txXfrm rot="-5400000">
        <a:off x="469315" y="22145"/>
        <a:ext cx="3551209" cy="393244"/>
      </dsp:txXfrm>
    </dsp:sp>
    <dsp:sp modelId="{2BAD8CE0-A8D3-48A1-B6EE-D1D9AB30FE0E}">
      <dsp:nvSpPr>
        <dsp:cNvPr id="0" name=""/>
        <dsp:cNvSpPr/>
      </dsp:nvSpPr>
      <dsp:spPr>
        <a:xfrm rot="5400000">
          <a:off x="-100567" y="631093"/>
          <a:ext cx="670450" cy="469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</a:t>
          </a:r>
        </a:p>
      </dsp:txBody>
      <dsp:txXfrm rot="-5400000">
        <a:off x="1" y="765184"/>
        <a:ext cx="469315" cy="201135"/>
      </dsp:txXfrm>
    </dsp:sp>
    <dsp:sp modelId="{A72143E3-4BC5-4744-A6D0-DE5793BC7FC7}">
      <dsp:nvSpPr>
        <dsp:cNvPr id="0" name=""/>
        <dsp:cNvSpPr/>
      </dsp:nvSpPr>
      <dsp:spPr>
        <a:xfrm rot="5400000">
          <a:off x="2037660" y="-1037819"/>
          <a:ext cx="435792" cy="3572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Made in North America</a:t>
          </a:r>
        </a:p>
      </dsp:txBody>
      <dsp:txXfrm rot="-5400000">
        <a:off x="469315" y="551800"/>
        <a:ext cx="3551209" cy="393244"/>
      </dsp:txXfrm>
    </dsp:sp>
    <dsp:sp modelId="{79AC0B75-FCEB-472C-9F46-52D7BFF94653}">
      <dsp:nvSpPr>
        <dsp:cNvPr id="0" name=""/>
        <dsp:cNvSpPr/>
      </dsp:nvSpPr>
      <dsp:spPr>
        <a:xfrm rot="5400000">
          <a:off x="-100567" y="1160749"/>
          <a:ext cx="670450" cy="469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</a:t>
          </a:r>
        </a:p>
      </dsp:txBody>
      <dsp:txXfrm rot="-5400000">
        <a:off x="1" y="1294840"/>
        <a:ext cx="469315" cy="201135"/>
      </dsp:txXfrm>
    </dsp:sp>
    <dsp:sp modelId="{095A95D0-E2BE-41DF-9CD0-5ECC63E1D80D}">
      <dsp:nvSpPr>
        <dsp:cNvPr id="0" name=""/>
        <dsp:cNvSpPr/>
      </dsp:nvSpPr>
      <dsp:spPr>
        <a:xfrm rot="5400000">
          <a:off x="2037660" y="-508163"/>
          <a:ext cx="435792" cy="3572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Compact Core Style Model</a:t>
          </a:r>
        </a:p>
      </dsp:txBody>
      <dsp:txXfrm rot="-5400000">
        <a:off x="469315" y="1081456"/>
        <a:ext cx="3551209" cy="393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20713" y="430213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buClr>
                <a:schemeClr val="hlink"/>
              </a:buClr>
              <a:buFont typeface="Wingdings 3" pitchFamily="18" charset="2"/>
              <a:buNone/>
              <a:defRPr sz="1300">
                <a:solidFill>
                  <a:srgbClr val="0000CC"/>
                </a:solidFill>
                <a:latin typeface="Arial" pitchFamily="34" charset="0"/>
              </a:defRPr>
            </a:lvl1pPr>
          </a:lstStyle>
          <a:p>
            <a:r>
              <a:rPr lang="en-US"/>
              <a:t>Filter Driers in HVACR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30625" y="428625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buClr>
                <a:schemeClr val="hlink"/>
              </a:buClr>
              <a:buFont typeface="Wingdings 3" pitchFamily="18" charset="2"/>
              <a:buNone/>
              <a:defRPr sz="1100">
                <a:solidFill>
                  <a:srgbClr val="0000CC"/>
                </a:solidFill>
                <a:latin typeface="Arial" pitchFamily="34" charset="0"/>
              </a:defRPr>
            </a:lvl1pPr>
          </a:lstStyle>
          <a:p>
            <a:r>
              <a:rPr lang="en-US"/>
              <a:t>2012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68325" y="86756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buClr>
                <a:schemeClr val="hlink"/>
              </a:buClr>
              <a:buFont typeface="Wingdings 3" pitchFamily="18" charset="2"/>
              <a:buNone/>
              <a:defRPr sz="1100" i="1">
                <a:solidFill>
                  <a:srgbClr val="0000CC"/>
                </a:solidFill>
                <a:latin typeface="Arial" pitchFamily="34" charset="0"/>
              </a:defRPr>
            </a:lvl1pPr>
          </a:lstStyle>
          <a:p>
            <a:r>
              <a:rPr lang="en-US"/>
              <a:t>Parker Hannifin Corp.</a:t>
            </a: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90925" y="865822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buClr>
                <a:schemeClr val="hlink"/>
              </a:buClr>
              <a:buFont typeface="Wingdings 3" pitchFamily="18" charset="2"/>
              <a:buNone/>
              <a:defRPr sz="1100">
                <a:solidFill>
                  <a:srgbClr val="0000CC"/>
                </a:solidFill>
                <a:latin typeface="Arial" pitchFamily="34" charset="0"/>
              </a:defRPr>
            </a:lvl1pPr>
          </a:lstStyle>
          <a:p>
            <a:fld id="{A201C457-0314-45E0-88CF-041221B070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895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Filter Driers in HVACR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2012</a:t>
            </a:r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Parker Hannifin Corp.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</a:defRPr>
            </a:lvl1pPr>
          </a:lstStyle>
          <a:p>
            <a:fld id="{4FDE55F8-067E-4838-8DC4-31E149FBE4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728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Filter Driers in HVACR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/>
              <a:t>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Parker Hannifin Corp.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26E75-D46C-4CAB-886F-93D66D5B21C4}" type="slidenum">
              <a:rPr lang="en-US"/>
              <a:pPr/>
              <a:t>1</a:t>
            </a:fld>
            <a:endParaRPr lang="en-US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7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Thermostatic Expansion Valves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/>
              <a:t>2011 - 2012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Parker Hannifin Corp.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51B830-D640-4927-AA52-1AA94AA31BC4}" type="slidenum">
              <a:rPr lang="en-US"/>
              <a:pPr/>
              <a:t>2</a:t>
            </a:fld>
            <a:endParaRPr lang="en-US"/>
          </a:p>
        </p:txBody>
      </p:sp>
      <p:sp>
        <p:nvSpPr>
          <p:cNvPr id="85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0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Thermostatic Expansion Valves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/>
              <a:t>2011 - 2012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Parker Hannifin Corp.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8CC5B-AC56-4C36-9D69-A72B52A3FC9B}" type="slidenum">
              <a:rPr lang="en-US"/>
              <a:pPr/>
              <a:t>3</a:t>
            </a:fld>
            <a:endParaRPr lang="en-US"/>
          </a:p>
        </p:txBody>
      </p:sp>
      <p:sp>
        <p:nvSpPr>
          <p:cNvPr id="85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9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Parker - Refrigerants / Lubricants / Parflush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/>
              <a:t>2013 - 2014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Parker Hannifin Corp.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5A3426-F9EA-4A14-9616-CC4519248649}" type="slidenum">
              <a:rPr lang="en-US"/>
              <a:pPr/>
              <a:t>4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2187" cy="3602037"/>
          </a:xfrm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938713"/>
            <a:ext cx="5222875" cy="4298950"/>
          </a:xfrm>
          <a:noFill/>
          <a:ln/>
        </p:spPr>
        <p:txBody>
          <a:bodyPr lIns="80525" tIns="40263" rIns="80525" bIns="40263"/>
          <a:lstStyle/>
          <a:p>
            <a:pPr defTabSz="754063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95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Filter Driers in HVACR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/>
              <a:t>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Parker Hannifin Corp.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F0B58-FC61-4DD1-823C-55ACD3ECB5BD}" type="slidenum">
              <a:rPr lang="en-US"/>
              <a:pPr/>
              <a:t>14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64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Filter Driers in HVACR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Parker Hannifin Corp.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FDE55F8-067E-4838-8DC4-31E149FBE46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69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Really should be titled “hydrocarbon optimized”</a:t>
            </a:r>
          </a:p>
          <a:p>
            <a:endParaRPr lang="en-US" baseline="0" dirty="0"/>
          </a:p>
          <a:p>
            <a:r>
              <a:rPr lang="en-US" baseline="0" dirty="0"/>
              <a:t>Water Capacity</a:t>
            </a:r>
          </a:p>
          <a:p>
            <a:r>
              <a:rPr lang="en-US" b="1" dirty="0"/>
              <a:t>Water capacity </a:t>
            </a:r>
            <a:r>
              <a:rPr lang="en-US" dirty="0"/>
              <a:t>at a 50 ppm dryness level for R-290 at 125 </a:t>
            </a:r>
            <a:r>
              <a:rPr lang="en-US" dirty="0" err="1"/>
              <a:t>deg</a:t>
            </a:r>
            <a:r>
              <a:rPr lang="en-US" dirty="0"/>
              <a:t> F </a:t>
            </a:r>
            <a:r>
              <a:rPr lang="en-US" b="1" dirty="0"/>
              <a:t>is 30 drops </a:t>
            </a:r>
          </a:p>
          <a:p>
            <a:r>
              <a:rPr lang="en-US" b="1" dirty="0"/>
              <a:t>Burst pressure of 2500 psi</a:t>
            </a:r>
            <a:r>
              <a:rPr lang="en-US" dirty="0"/>
              <a:t> which at a minimum allows a </a:t>
            </a:r>
            <a:r>
              <a:rPr lang="en-US" b="1" dirty="0"/>
              <a:t>500 psig MRP</a:t>
            </a:r>
            <a:r>
              <a:rPr lang="en-US" dirty="0"/>
              <a:t> </a:t>
            </a:r>
            <a:endParaRPr lang="en-US" b="1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9D5B-5072-44B5-AE4F-404DD5CCD11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0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ChangeArrowheads="1"/>
          </p:cNvSpPr>
          <p:nvPr/>
        </p:nvSpPr>
        <p:spPr bwMode="auto">
          <a:xfrm>
            <a:off x="0" y="6559551"/>
            <a:ext cx="9144000" cy="304800"/>
          </a:xfrm>
          <a:prstGeom prst="rect">
            <a:avLst/>
          </a:prstGeom>
          <a:solidFill>
            <a:srgbClr val="FFB91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69382" name="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6" y="225754"/>
            <a:ext cx="1668463" cy="625475"/>
          </a:xfrm>
          <a:prstGeom prst="rect">
            <a:avLst/>
          </a:prstGeom>
          <a:noFill/>
        </p:spPr>
      </p:pic>
      <p:sp>
        <p:nvSpPr>
          <p:cNvPr id="869383" name="Rectangle 7"/>
          <p:cNvSpPr>
            <a:spLocks noChangeArrowheads="1"/>
          </p:cNvSpPr>
          <p:nvPr/>
        </p:nvSpPr>
        <p:spPr bwMode="auto">
          <a:xfrm>
            <a:off x="392113" y="975056"/>
            <a:ext cx="4108450" cy="5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800" i="1" dirty="0">
                <a:latin typeface="Arial" charset="0"/>
              </a:rPr>
              <a:t>Parker Hannifin Corp.</a:t>
            </a:r>
          </a:p>
        </p:txBody>
      </p:sp>
      <p:pic>
        <p:nvPicPr>
          <p:cNvPr id="869384" name="Picture 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7" y="6288089"/>
            <a:ext cx="3395663" cy="169863"/>
          </a:xfrm>
          <a:prstGeom prst="rect">
            <a:avLst/>
          </a:prstGeom>
          <a:noFill/>
        </p:spPr>
      </p:pic>
      <p:sp>
        <p:nvSpPr>
          <p:cNvPr id="8693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362874" y="152401"/>
            <a:ext cx="6303291" cy="9461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quarter" idx="2"/>
          </p:nvPr>
        </p:nvSpPr>
        <p:spPr>
          <a:xfrm>
            <a:off x="6248402" y="6096000"/>
            <a:ext cx="2174875" cy="457200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fld id="{A00C08AE-32CA-4DB0-BEE7-0035CA833820}" type="datetime4">
              <a:rPr lang="en-US" smtClean="0"/>
              <a:pPr/>
              <a:t>September 3, 2024</a:t>
            </a:fld>
            <a:endParaRPr lang="en-US"/>
          </a:p>
        </p:txBody>
      </p:sp>
    </p:spTree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24799" y="6235702"/>
            <a:ext cx="838189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2C34B6D4-ACB5-4B8E-8E5F-B45459179DB1}" type="slidenum">
              <a: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  <a:cs typeface="Arial" charset="0"/>
              </a:rPr>
              <a:pPr eaLnBrk="1" hangingPunct="1"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" pitchFamily="18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>
                <a:latin typeface="HelveticaNeueLT Std Bl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244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00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76400"/>
            <a:ext cx="4000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496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1626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880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648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Parker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8539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791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067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1274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04800"/>
            <a:ext cx="2114550" cy="5486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191250" cy="54864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388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11114" y="6561138"/>
            <a:ext cx="1132885" cy="296861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  <a:cs typeface="Calibri" pitchFamily="34" charset="0"/>
              </a:defRPr>
            </a:lvl1pPr>
          </a:lstStyle>
          <a:p>
            <a:fld id="{51EC86BE-0E1F-4387-9C40-299AE97D3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011114" y="6561138"/>
            <a:ext cx="1132885" cy="29686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latin typeface="+mn-lt"/>
                <a:cs typeface="Calibri" pitchFamily="34" charset="0"/>
              </a:defRPr>
            </a:lvl1pPr>
          </a:lstStyle>
          <a:p>
            <a:fld id="{57D831FC-B75B-4CDB-89E2-57B0AC49D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011114" y="6561138"/>
            <a:ext cx="1132885" cy="296861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fld id="{9F6721D0-B627-4EBC-9AEC-F70A7ABD0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13270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74320" tIns="137160" rIns="91440" bIns="41275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5543043"/>
            <a:ext cx="9144000" cy="13270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74320" tIns="137160" rIns="91440" bIns="41275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5" y="71439"/>
            <a:ext cx="7035800" cy="965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62100"/>
            <a:ext cx="40005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562100"/>
            <a:ext cx="40005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011114" y="6561138"/>
            <a:ext cx="1132885" cy="29686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latin typeface="+mn-lt"/>
                <a:cs typeface="Calibri" pitchFamily="34" charset="0"/>
              </a:defRPr>
            </a:lvl1pPr>
          </a:lstStyle>
          <a:p>
            <a:fld id="{7472FA6E-D44B-43FD-A199-B219E124C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5" y="71439"/>
            <a:ext cx="7035800" cy="965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562100"/>
            <a:ext cx="8153400" cy="41148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011114" y="6561138"/>
            <a:ext cx="1132885" cy="29686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latin typeface="+mn-lt"/>
                <a:cs typeface="Calibri" pitchFamily="34" charset="0"/>
              </a:defRPr>
            </a:lvl1pPr>
          </a:lstStyle>
          <a:p>
            <a:fld id="{D33B08A0-178F-44CE-A7AF-F8E8A98FD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62100"/>
            <a:ext cx="4000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562100"/>
            <a:ext cx="4000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011114" y="6561138"/>
            <a:ext cx="1132885" cy="29686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latin typeface="+mn-lt"/>
                <a:cs typeface="Calibri" pitchFamily="34" charset="0"/>
              </a:defRPr>
            </a:lvl1pPr>
          </a:lstStyle>
          <a:p>
            <a:fld id="{D33B08A0-178F-44CE-A7AF-F8E8A98FD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ker_sporlan-101b_3005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6" y="2912532"/>
            <a:ext cx="4212951" cy="908159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278563" y="6537325"/>
            <a:ext cx="2865437" cy="320675"/>
          </a:xfrm>
          <a:prstGeom prst="rect">
            <a:avLst/>
          </a:prstGeom>
          <a:solidFill>
            <a:srgbClr val="070C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Times" pitchFamily="-16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6542088"/>
            <a:ext cx="5761038" cy="315912"/>
          </a:xfrm>
          <a:prstGeom prst="rect">
            <a:avLst/>
          </a:prstGeom>
          <a:solidFill>
            <a:srgbClr val="FFB91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Times" pitchFamily="-16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5789613" y="6542088"/>
            <a:ext cx="457200" cy="315912"/>
          </a:xfrm>
          <a:prstGeom prst="rect">
            <a:avLst/>
          </a:prstGeom>
          <a:solidFill>
            <a:srgbClr val="007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Times" pitchFamily="-16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rgbClr val="070C3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Times" pitchFamily="-16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-138113" y="4191000"/>
            <a:ext cx="54864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solidFill>
                <a:srgbClr val="000000"/>
              </a:solidFill>
              <a:latin typeface="Times" pitchFamily="-16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676400"/>
            <a:ext cx="8458200" cy="1143000"/>
          </a:xfrm>
        </p:spPr>
        <p:txBody>
          <a:bodyPr/>
          <a:lstStyle>
            <a:lvl1pPr marL="0" indent="0">
              <a:buFont typeface="Times" pitchFamily="-16" charset="0"/>
              <a:buNone/>
              <a:defRPr sz="2800" b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228600"/>
            <a:ext cx="8458200" cy="1295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2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740525" y="6159500"/>
            <a:ext cx="2174875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0">
                <a:latin typeface="HelveticaNeueLT Std Med" pitchFamily="34" charset="0"/>
                <a:cs typeface="+mn-cs"/>
              </a:defRPr>
            </a:lvl1pPr>
          </a:lstStyle>
          <a:p>
            <a:pPr>
              <a:defRPr/>
            </a:pPr>
            <a:fld id="{5D127FD3-749C-4462-810E-DD3A3CB78359}" type="datetime4">
              <a:rPr lang="en-US">
                <a:solidFill>
                  <a:srgbClr val="000000"/>
                </a:solidFill>
                <a:ea typeface="ＭＳ Ｐゴシック" pitchFamily="34" charset="-128"/>
              </a:rPr>
              <a:pPr>
                <a:defRPr/>
              </a:pPr>
              <a:t>September 3, 2024</a:t>
            </a:fld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63550" y="4205288"/>
            <a:ext cx="4108450" cy="13414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 b="0">
                <a:latin typeface="HelveticaNeueLT Std Med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4" name="Picture 13" descr="RGBgrayblk_taglin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5" y="6227234"/>
            <a:ext cx="3399368" cy="17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1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6278563" y="6537325"/>
            <a:ext cx="2865437" cy="320675"/>
          </a:xfrm>
          <a:prstGeom prst="rect">
            <a:avLst/>
          </a:prstGeom>
          <a:solidFill>
            <a:srgbClr val="070C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Times" pitchFamily="-16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6542088"/>
            <a:ext cx="5761038" cy="315912"/>
          </a:xfrm>
          <a:prstGeom prst="rect">
            <a:avLst/>
          </a:prstGeom>
          <a:solidFill>
            <a:srgbClr val="FFB91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Times" pitchFamily="-16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789613" y="6542088"/>
            <a:ext cx="457200" cy="315912"/>
          </a:xfrm>
          <a:prstGeom prst="rect">
            <a:avLst/>
          </a:prstGeom>
          <a:solidFill>
            <a:srgbClr val="BFCC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Times" pitchFamily="-16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rgbClr val="070C3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Times" pitchFamily="-16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230938"/>
            <a:ext cx="3395663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676400"/>
            <a:ext cx="8458200" cy="1143000"/>
          </a:xfrm>
        </p:spPr>
        <p:txBody>
          <a:bodyPr/>
          <a:lstStyle>
            <a:lvl1pPr marL="0" indent="0">
              <a:buFont typeface="Times" pitchFamily="-16" charset="0"/>
              <a:buNone/>
              <a:defRPr sz="2800" b="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228600"/>
            <a:ext cx="8458200" cy="1295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2975212"/>
            <a:ext cx="4101152" cy="30298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/>
          </p:nvPr>
        </p:nvSpPr>
        <p:spPr>
          <a:xfrm>
            <a:off x="4799465" y="2977487"/>
            <a:ext cx="4101152" cy="30298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23"/>
          <p:cNvSpPr>
            <a:spLocks noGrp="1" noChangeArrowheads="1"/>
          </p:cNvSpPr>
          <p:nvPr>
            <p:ph type="dt" sz="quarter" idx="12"/>
          </p:nvPr>
        </p:nvSpPr>
        <p:spPr bwMode="auto">
          <a:xfrm>
            <a:off x="6740525" y="6159500"/>
            <a:ext cx="2174875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0">
                <a:latin typeface="HelveticaNeueLT Std Med" pitchFamily="34" charset="0"/>
                <a:cs typeface="+mn-cs"/>
              </a:defRPr>
            </a:lvl1pPr>
          </a:lstStyle>
          <a:p>
            <a:pPr>
              <a:defRPr/>
            </a:pPr>
            <a:fld id="{0E85B152-85E4-41A9-9469-3C407C2DC455}" type="datetime4">
              <a:rPr lang="en-US">
                <a:solidFill>
                  <a:srgbClr val="000000"/>
                </a:solidFill>
                <a:ea typeface="ＭＳ Ｐゴシック" pitchFamily="34" charset="-128"/>
              </a:rPr>
              <a:pPr>
                <a:defRPr/>
              </a:pPr>
              <a:t>September 3, 2024</a:t>
            </a:fld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668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B91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900" dirty="0">
                <a:solidFill>
                  <a:srgbClr val="6A6055"/>
                </a:solidFill>
                <a:latin typeface="DINOT-Medium" pitchFamily="50" charset="0"/>
              </a:rPr>
              <a:t>ENGINEERING</a:t>
            </a:r>
            <a:r>
              <a:rPr lang="en-US" sz="900" dirty="0">
                <a:latin typeface="DINOT-Medium" pitchFamily="50" charset="0"/>
              </a:rPr>
              <a:t> </a:t>
            </a:r>
            <a:r>
              <a:rPr lang="en-US" sz="900" b="1" dirty="0">
                <a:latin typeface="DINOT-Medium" pitchFamily="50" charset="0"/>
              </a:rPr>
              <a:t>YOUR</a:t>
            </a:r>
            <a:r>
              <a:rPr lang="en-US" sz="900" dirty="0">
                <a:latin typeface="DINOT-Medium" pitchFamily="50" charset="0"/>
              </a:rPr>
              <a:t> </a:t>
            </a:r>
            <a:r>
              <a:rPr lang="en-US" sz="900" dirty="0">
                <a:solidFill>
                  <a:srgbClr val="6A6055"/>
                </a:solidFill>
                <a:latin typeface="DINOT-Medium" pitchFamily="50" charset="0"/>
              </a:rPr>
              <a:t>SUCCESS.</a:t>
            </a:r>
          </a:p>
        </p:txBody>
      </p:sp>
      <p:sp>
        <p:nvSpPr>
          <p:cNvPr id="8683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62100"/>
            <a:ext cx="815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68358" name="Rectangle 6"/>
          <p:cNvSpPr>
            <a:spLocks noChangeArrowheads="1"/>
          </p:cNvSpPr>
          <p:nvPr/>
        </p:nvSpPr>
        <p:spPr bwMode="auto">
          <a:xfrm>
            <a:off x="2" y="6553200"/>
            <a:ext cx="2017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1000" i="1" dirty="0">
                <a:latin typeface="+mn-lt"/>
              </a:rPr>
              <a:t>Parker Hannifin Corp.</a:t>
            </a:r>
          </a:p>
        </p:txBody>
      </p:sp>
      <p:sp>
        <p:nvSpPr>
          <p:cNvPr id="86836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571625" y="71439"/>
            <a:ext cx="70358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0" h="0"/>
            <a:contourClr>
              <a:schemeClr val="bg1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68361" name="Line 9"/>
          <p:cNvSpPr>
            <a:spLocks noChangeShapeType="1"/>
          </p:cNvSpPr>
          <p:nvPr/>
        </p:nvSpPr>
        <p:spPr bwMode="auto">
          <a:xfrm>
            <a:off x="0" y="1147763"/>
            <a:ext cx="9144000" cy="0"/>
          </a:xfrm>
          <a:prstGeom prst="line">
            <a:avLst/>
          </a:prstGeom>
          <a:noFill/>
          <a:ln w="63500">
            <a:solidFill>
              <a:srgbClr val="FFB91D"/>
            </a:solidFill>
            <a:round/>
            <a:headEnd/>
            <a:tailEnd/>
          </a:ln>
          <a:effectLst/>
        </p:spPr>
        <p:txBody>
          <a:bodyPr wrap="none" lIns="274320" tIns="137160" bIns="41275" anchor="ctr"/>
          <a:lstStyle/>
          <a:p>
            <a:endParaRPr lang="en-US"/>
          </a:p>
        </p:txBody>
      </p:sp>
      <p:sp>
        <p:nvSpPr>
          <p:cNvPr id="868364" name="Line 12"/>
          <p:cNvSpPr>
            <a:spLocks noChangeShapeType="1"/>
          </p:cNvSpPr>
          <p:nvPr/>
        </p:nvSpPr>
        <p:spPr bwMode="auto">
          <a:xfrm>
            <a:off x="0" y="1147763"/>
            <a:ext cx="9144000" cy="0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lIns="274320" tIns="137160" bIns="41275" anchor="ctr"/>
          <a:lstStyle/>
          <a:p>
            <a:endParaRPr lang="en-US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011114" y="6561138"/>
            <a:ext cx="1132885" cy="29686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latin typeface="+mn-lt"/>
                <a:cs typeface="Calibri" pitchFamily="34" charset="0"/>
              </a:defRPr>
            </a:lvl1pPr>
          </a:lstStyle>
          <a:p>
            <a:fld id="{C7CCDD51-392F-4BA6-A3ED-042497B18A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0" y="1147763"/>
            <a:ext cx="9144000" cy="0"/>
          </a:xfrm>
          <a:prstGeom prst="line">
            <a:avLst/>
          </a:prstGeom>
          <a:noFill/>
          <a:ln w="73025">
            <a:solidFill>
              <a:srgbClr val="00B050"/>
            </a:solidFill>
            <a:round/>
            <a:headEnd/>
            <a:tailEnd/>
          </a:ln>
          <a:effectLst>
            <a:glow rad="50800">
              <a:schemeClr val="bg1">
                <a:alpha val="72000"/>
              </a:schemeClr>
            </a:glow>
          </a:effectLst>
          <a:scene3d>
            <a:camera prst="orthographicFront"/>
            <a:lightRig rig="threePt" dir="t"/>
          </a:scene3d>
          <a:sp3d>
            <a:bevelT h="25400"/>
          </a:sp3d>
        </p:spPr>
        <p:txBody>
          <a:bodyPr wrap="none" lIns="274320" tIns="137160" bIns="41275" anchor="ctr"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39" y="201152"/>
            <a:ext cx="1029951" cy="38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553" y="605239"/>
            <a:ext cx="826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INOT-Black" pitchFamily="50" charset="0"/>
              </a:rPr>
              <a:t>Climate</a:t>
            </a:r>
          </a:p>
          <a:p>
            <a:r>
              <a:rPr lang="en-US" sz="1200" dirty="0">
                <a:latin typeface="DINOT-Black" pitchFamily="50" charset="0"/>
              </a:rPr>
              <a:t>  College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6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360" grpId="0"/>
    </p:bld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Times"/>
        <a:buChar char="•"/>
        <a:defRPr sz="3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imes"/>
        <a:buChar char="•"/>
        <a:defRPr sz="2800">
          <a:solidFill>
            <a:srgbClr val="990000"/>
          </a:solidFill>
          <a:latin typeface="Calibri" pitchFamily="34" charset="0"/>
          <a:cs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Times"/>
        <a:buChar char="•"/>
        <a:defRPr sz="2400">
          <a:solidFill>
            <a:srgbClr val="0033CC"/>
          </a:solidFill>
          <a:latin typeface="Calibri" pitchFamily="34" charset="0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"/>
        <a:buChar char="•"/>
        <a:defRPr sz="2000">
          <a:solidFill>
            <a:srgbClr val="006600"/>
          </a:solidFill>
          <a:latin typeface="Calibri" pitchFamily="34" charset="0"/>
          <a:cs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/>
        <a:buChar char="•"/>
        <a:defRPr sz="2000">
          <a:solidFill>
            <a:schemeClr val="accent1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/>
        <a:buChar char="•"/>
        <a:defRPr sz="2000">
          <a:solidFill>
            <a:schemeClr val="accent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/>
        <a:buChar char="•"/>
        <a:defRPr sz="2000">
          <a:solidFill>
            <a:schemeClr val="accent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/>
        <a:buChar char="•"/>
        <a:defRPr sz="2000">
          <a:solidFill>
            <a:schemeClr val="accent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/>
        <a:buChar char="•"/>
        <a:defRPr sz="20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458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15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3"/>
          <p:cNvSpPr>
            <a:spLocks noChangeArrowheads="1"/>
          </p:cNvSpPr>
          <p:nvPr userDrawn="1"/>
        </p:nvSpPr>
        <p:spPr bwMode="auto">
          <a:xfrm>
            <a:off x="0" y="6537325"/>
            <a:ext cx="9144000" cy="315912"/>
          </a:xfrm>
          <a:prstGeom prst="rect">
            <a:avLst/>
          </a:prstGeom>
          <a:solidFill>
            <a:srgbClr val="FFB91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Times" pitchFamily="-16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9" name="Picture 8" descr="parker_black_jp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411720" y="5826760"/>
            <a:ext cx="1600200" cy="6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7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i="0">
          <a:solidFill>
            <a:srgbClr val="070C3C"/>
          </a:solidFill>
          <a:latin typeface="Arial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70C3C"/>
          </a:solidFill>
          <a:latin typeface="HelveticaNeueLT Std Bl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70C3C"/>
          </a:solidFill>
          <a:latin typeface="HelveticaNeueLT Std Bl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70C3C"/>
          </a:solidFill>
          <a:latin typeface="HelveticaNeueLT Std Bl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70C3C"/>
          </a:solidFill>
          <a:latin typeface="HelveticaNeueLT Std Bl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70C3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3200" b="0" i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2800" b="0" i="0">
          <a:solidFill>
            <a:schemeClr val="tx1"/>
          </a:solidFill>
          <a:latin typeface="Arial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2400" b="0" i="0">
          <a:solidFill>
            <a:schemeClr val="tx1"/>
          </a:solidFill>
          <a:latin typeface="Arial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2000" b="0" i="0">
          <a:solidFill>
            <a:schemeClr val="tx1"/>
          </a:solidFill>
          <a:latin typeface="Arial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2000" b="0" i="0">
          <a:solidFill>
            <a:schemeClr val="tx1"/>
          </a:solidFill>
          <a:latin typeface="Arial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-16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-16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-16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-16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gif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Extras_Hyperlinks/Adsorption%20vs.%20Absorption.ppt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4" name="Rectangle 4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3100"/>
              <a:t>Title page</a:t>
            </a:r>
          </a:p>
        </p:txBody>
      </p:sp>
      <p:sp>
        <p:nvSpPr>
          <p:cNvPr id="593930" name="Rectangle 10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127750" y="5767388"/>
            <a:ext cx="3016250" cy="585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Font typeface="Times"/>
              <a:buNone/>
            </a:pPr>
            <a:r>
              <a:rPr lang="en-US" sz="2000" dirty="0"/>
              <a:t>By: Steve Ward</a:t>
            </a:r>
          </a:p>
        </p:txBody>
      </p:sp>
      <p:sp>
        <p:nvSpPr>
          <p:cNvPr id="593926" name="WordArt 6"/>
          <p:cNvSpPr>
            <a:spLocks noChangeArrowheads="1" noChangeShapeType="1" noTextEdit="1"/>
          </p:cNvSpPr>
          <p:nvPr/>
        </p:nvSpPr>
        <p:spPr bwMode="auto">
          <a:xfrm>
            <a:off x="931026" y="2152995"/>
            <a:ext cx="7868228" cy="211974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Filter-Driers</a:t>
            </a:r>
          </a:p>
          <a:p>
            <a:pPr algn="ctr"/>
            <a:endParaRPr lang="en-US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2"/>
          </p:nvPr>
        </p:nvSpPr>
        <p:spPr>
          <a:xfrm>
            <a:off x="6285346" y="6128327"/>
            <a:ext cx="2174875" cy="457200"/>
          </a:xfrm>
        </p:spPr>
        <p:txBody>
          <a:bodyPr/>
          <a:lstStyle/>
          <a:p>
            <a:fld id="{5EAC707D-26EA-4869-9D4F-81002E4E94BD}" type="datetime4">
              <a:rPr lang="en-US" smtClean="0"/>
              <a:pPr/>
              <a:t>September 3, 2024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Wax</a:t>
            </a:r>
          </a:p>
        </p:txBody>
      </p:sp>
      <p:sp>
        <p:nvSpPr>
          <p:cNvPr id="414723" name="Rectangle 3"/>
          <p:cNvSpPr>
            <a:spLocks noChangeArrowheads="1"/>
          </p:cNvSpPr>
          <p:nvPr/>
        </p:nvSpPr>
        <p:spPr bwMode="auto">
          <a:xfrm>
            <a:off x="163513" y="1219200"/>
            <a:ext cx="83280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550" tIns="41275" rIns="82550" bIns="41275"/>
          <a:lstStyle/>
          <a:p>
            <a:pPr marL="533400" indent="-533400" eaLnBrk="1" hangingPunct="1">
              <a:spcBef>
                <a:spcPct val="20000"/>
              </a:spcBef>
              <a:buFont typeface="Times"/>
              <a:buNone/>
            </a:pPr>
            <a:r>
              <a:rPr lang="en-US" sz="4000" dirty="0">
                <a:latin typeface="Arial" pitchFamily="34" charset="0"/>
              </a:rPr>
              <a:t>Wax-like substances</a:t>
            </a:r>
            <a:endParaRPr lang="en-US" sz="3200" dirty="0">
              <a:latin typeface="Arial" pitchFamily="34" charset="0"/>
            </a:endParaRPr>
          </a:p>
          <a:p>
            <a:pPr marL="533400" indent="-533400" eaLnBrk="1" hangingPunct="1">
              <a:spcBef>
                <a:spcPct val="20000"/>
              </a:spcBef>
              <a:buFont typeface="Times"/>
              <a:buNone/>
            </a:pPr>
            <a:r>
              <a:rPr lang="en-US" sz="3200" dirty="0">
                <a:latin typeface="Arial" pitchFamily="34" charset="0"/>
              </a:rPr>
              <a:t>Potential sources:</a:t>
            </a:r>
          </a:p>
          <a:p>
            <a:pPr marL="992188" lvl="1" indent="-534988" eaLnBrk="1" hangingPunct="1">
              <a:spcBef>
                <a:spcPct val="20000"/>
              </a:spcBef>
              <a:buFont typeface="Times"/>
              <a:buChar char="•"/>
            </a:pPr>
            <a:r>
              <a:rPr lang="en-US" sz="2800" dirty="0">
                <a:latin typeface="Arial" pitchFamily="34" charset="0"/>
              </a:rPr>
              <a:t>Excessive brazing paste</a:t>
            </a:r>
          </a:p>
          <a:p>
            <a:pPr marL="992188" lvl="1" indent="-534988" eaLnBrk="1" hangingPunct="1">
              <a:spcBef>
                <a:spcPct val="20000"/>
              </a:spcBef>
              <a:buFont typeface="Times"/>
              <a:buChar char="•"/>
            </a:pPr>
            <a:r>
              <a:rPr lang="en-US" sz="2800" dirty="0">
                <a:latin typeface="Arial" pitchFamily="34" charset="0"/>
              </a:rPr>
              <a:t>Manufacturing processes</a:t>
            </a:r>
          </a:p>
          <a:p>
            <a:pPr marL="1338263" lvl="2" indent="-423863" eaLnBrk="1" hangingPunct="1">
              <a:spcBef>
                <a:spcPct val="20000"/>
              </a:spcBef>
              <a:buFont typeface="Times"/>
              <a:buChar char="•"/>
            </a:pPr>
            <a:r>
              <a:rPr lang="en-US" dirty="0">
                <a:latin typeface="Arial" pitchFamily="34" charset="0"/>
              </a:rPr>
              <a:t>Cutting lubricants</a:t>
            </a:r>
          </a:p>
          <a:p>
            <a:pPr marL="1338263" lvl="2" indent="-423863" eaLnBrk="1" hangingPunct="1">
              <a:spcBef>
                <a:spcPct val="20000"/>
              </a:spcBef>
              <a:buFont typeface="Times"/>
              <a:buChar char="•"/>
            </a:pPr>
            <a:r>
              <a:rPr lang="en-US" dirty="0">
                <a:latin typeface="Arial" pitchFamily="34" charset="0"/>
              </a:rPr>
              <a:t>Corrosion inhibitors</a:t>
            </a:r>
          </a:p>
          <a:p>
            <a:pPr marL="1338263" lvl="2" indent="-423863" eaLnBrk="1" hangingPunct="1">
              <a:spcBef>
                <a:spcPct val="20000"/>
              </a:spcBef>
              <a:buFont typeface="Times"/>
              <a:buChar char="•"/>
            </a:pPr>
            <a:r>
              <a:rPr lang="en-US" dirty="0">
                <a:latin typeface="Arial" pitchFamily="34" charset="0"/>
              </a:rPr>
              <a:t>Drawing compounds</a:t>
            </a:r>
          </a:p>
          <a:p>
            <a:pPr marL="992188" lvl="1" indent="-534988" eaLnBrk="1" hangingPunct="1">
              <a:spcBef>
                <a:spcPct val="20000"/>
              </a:spcBef>
              <a:buFont typeface="Times"/>
              <a:buChar char="•"/>
            </a:pPr>
            <a:r>
              <a:rPr lang="en-US" sz="2800" dirty="0">
                <a:latin typeface="Arial" pitchFamily="34" charset="0"/>
              </a:rPr>
              <a:t>Rubber Hoses</a:t>
            </a:r>
          </a:p>
        </p:txBody>
      </p:sp>
      <p:pic>
        <p:nvPicPr>
          <p:cNvPr id="414735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1793875"/>
            <a:ext cx="1543050" cy="338455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12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1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1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4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14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8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1588" y="4521200"/>
            <a:ext cx="4062412" cy="1838325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Sludge and Varnish</a:t>
            </a:r>
          </a:p>
        </p:txBody>
      </p:sp>
      <p:sp>
        <p:nvSpPr>
          <p:cNvPr id="412675" name="Rectangle 3"/>
          <p:cNvSpPr>
            <a:spLocks noChangeArrowheads="1"/>
          </p:cNvSpPr>
          <p:nvPr/>
        </p:nvSpPr>
        <p:spPr bwMode="auto">
          <a:xfrm>
            <a:off x="163513" y="1219200"/>
            <a:ext cx="8805862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550" tIns="41275" rIns="82550" bIns="41275"/>
          <a:lstStyle/>
          <a:p>
            <a:pPr marL="533400" indent="-533400" eaLnBrk="1" hangingPunct="1">
              <a:spcBef>
                <a:spcPct val="20000"/>
              </a:spcBef>
              <a:buFont typeface="Times"/>
              <a:buNone/>
            </a:pPr>
            <a:r>
              <a:rPr lang="en-US" sz="3200" dirty="0">
                <a:latin typeface="Arial" pitchFamily="34" charset="0"/>
              </a:rPr>
              <a:t>By-product of mineral and </a:t>
            </a:r>
            <a:r>
              <a:rPr lang="en-US" sz="3200" dirty="0" err="1">
                <a:latin typeface="Arial" pitchFamily="34" charset="0"/>
              </a:rPr>
              <a:t>alkylbenzene</a:t>
            </a:r>
            <a:r>
              <a:rPr lang="en-US" sz="3200" dirty="0">
                <a:latin typeface="Arial" pitchFamily="34" charset="0"/>
              </a:rPr>
              <a:t> Oil breakdown:</a:t>
            </a:r>
          </a:p>
          <a:p>
            <a:pPr marL="992188" lvl="1" indent="-534988" eaLnBrk="1" hangingPunct="1">
              <a:spcBef>
                <a:spcPct val="20000"/>
              </a:spcBef>
              <a:buFont typeface="Times"/>
              <a:buChar char="•"/>
            </a:pPr>
            <a:r>
              <a:rPr lang="en-US" sz="2800" dirty="0">
                <a:latin typeface="Arial" pitchFamily="34" charset="0"/>
              </a:rPr>
              <a:t>Varnish – Sludge – Carbonaceous powder</a:t>
            </a:r>
          </a:p>
          <a:p>
            <a:pPr marL="992188" lvl="1" indent="-534988" eaLnBrk="1" hangingPunct="1">
              <a:spcBef>
                <a:spcPct val="20000"/>
              </a:spcBef>
              <a:buFont typeface="Times"/>
              <a:buChar char="•"/>
            </a:pPr>
            <a:r>
              <a:rPr lang="en-US" sz="2800" dirty="0">
                <a:latin typeface="Arial" pitchFamily="34" charset="0"/>
              </a:rPr>
              <a:t>Ranges from residues at TXV to beige/black/gray solids captured in the filter-Drier</a:t>
            </a:r>
          </a:p>
        </p:txBody>
      </p:sp>
      <p:sp>
        <p:nvSpPr>
          <p:cNvPr id="412676" name="Rectangle 4"/>
          <p:cNvSpPr>
            <a:spLocks noChangeArrowheads="1"/>
          </p:cNvSpPr>
          <p:nvPr/>
        </p:nvSpPr>
        <p:spPr bwMode="auto">
          <a:xfrm>
            <a:off x="533400" y="4343400"/>
            <a:ext cx="5105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550" tIns="41275" rIns="82550" bIns="41275"/>
          <a:lstStyle/>
          <a:p>
            <a:pPr marL="533400" indent="-533400" eaLnBrk="1" hangingPunct="1">
              <a:spcBef>
                <a:spcPct val="20000"/>
              </a:spcBef>
              <a:buFont typeface="Times"/>
              <a:buNone/>
            </a:pPr>
            <a:r>
              <a:rPr lang="en-US" sz="3200" dirty="0">
                <a:latin typeface="Arial" pitchFamily="34" charset="0"/>
              </a:rPr>
              <a:t>POE lubricant is more thermally stable; but hydrolytic (reacts with water) to form acid.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8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2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2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bldLvl="2"/>
      <p:bldP spid="4126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53" name="Picture 9" descr="Pcx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3194" y="3059281"/>
            <a:ext cx="3417887" cy="2909888"/>
          </a:xfrm>
          <a:prstGeom prst="rect">
            <a:avLst/>
          </a:prstGeom>
          <a:noFill/>
        </p:spPr>
      </p:pic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</a:t>
            </a:r>
          </a:p>
        </p:txBody>
      </p:sp>
      <p:sp>
        <p:nvSpPr>
          <p:cNvPr id="415747" name="Rectangle 3"/>
          <p:cNvSpPr>
            <a:spLocks noChangeArrowheads="1"/>
          </p:cNvSpPr>
          <p:nvPr/>
        </p:nvSpPr>
        <p:spPr bwMode="auto">
          <a:xfrm>
            <a:off x="76200" y="1219200"/>
            <a:ext cx="9067800" cy="244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550" tIns="41275" rIns="82550" bIns="41275"/>
          <a:lstStyle/>
          <a:p>
            <a:pPr marL="533400" indent="-533400" eaLnBrk="1" hangingPunct="1">
              <a:spcBef>
                <a:spcPct val="20000"/>
              </a:spcBef>
              <a:buFont typeface="Times"/>
              <a:buNone/>
            </a:pPr>
            <a:r>
              <a:rPr lang="en-US" sz="4000" dirty="0">
                <a:latin typeface="Arial" pitchFamily="34" charset="0"/>
              </a:rPr>
              <a:t>Install a Filter-Drier</a:t>
            </a:r>
            <a:endParaRPr lang="en-US" sz="3200" dirty="0">
              <a:latin typeface="Arial" pitchFamily="34" charset="0"/>
            </a:endParaRPr>
          </a:p>
          <a:p>
            <a:pPr marL="992188" lvl="1" indent="-534988" eaLnBrk="1" hangingPunct="1">
              <a:spcBef>
                <a:spcPct val="20000"/>
              </a:spcBef>
              <a:buFont typeface="Times"/>
              <a:buChar char="•"/>
            </a:pPr>
            <a:r>
              <a:rPr lang="en-US" sz="3200" dirty="0">
                <a:latin typeface="Arial" pitchFamily="34" charset="0"/>
              </a:rPr>
              <a:t>Must remove a variety of contaminants</a:t>
            </a:r>
          </a:p>
          <a:p>
            <a:pPr marL="992188" lvl="1" indent="-534988" eaLnBrk="1" hangingPunct="1">
              <a:spcBef>
                <a:spcPct val="20000"/>
              </a:spcBef>
              <a:buFont typeface="Times"/>
              <a:buChar char="•"/>
            </a:pPr>
            <a:r>
              <a:rPr lang="en-US" sz="3200" dirty="0">
                <a:latin typeface="Arial" pitchFamily="34" charset="0"/>
              </a:rPr>
              <a:t>Must be compatible with today’s refrigerants and lubricants</a:t>
            </a:r>
          </a:p>
        </p:txBody>
      </p:sp>
      <p:pic>
        <p:nvPicPr>
          <p:cNvPr id="41575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4412" y="3849889"/>
            <a:ext cx="3595688" cy="201201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17" name="Picture 13" descr="Z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063" y="2128838"/>
            <a:ext cx="3055937" cy="2603500"/>
          </a:xfrm>
          <a:prstGeom prst="rect">
            <a:avLst/>
          </a:prstGeom>
          <a:noFill/>
        </p:spPr>
      </p:pic>
      <p:sp>
        <p:nvSpPr>
          <p:cNvPr id="40551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Filter-Driers</a:t>
            </a:r>
          </a:p>
        </p:txBody>
      </p:sp>
      <p:sp>
        <p:nvSpPr>
          <p:cNvPr id="405506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1219200"/>
            <a:ext cx="5791200" cy="4684713"/>
          </a:xfrm>
        </p:spPr>
        <p:txBody>
          <a:bodyPr/>
          <a:lstStyle/>
          <a:p>
            <a:pPr marL="533400" indent="-533400">
              <a:buFont typeface="Times"/>
              <a:buNone/>
            </a:pPr>
            <a:r>
              <a:rPr lang="en-US" dirty="0"/>
              <a:t>Drier Selections:</a:t>
            </a:r>
          </a:p>
          <a:p>
            <a:pPr marL="992188" lvl="1" indent="-534988"/>
            <a:r>
              <a:rPr lang="en-US" dirty="0">
                <a:solidFill>
                  <a:schemeClr val="tx1"/>
                </a:solidFill>
              </a:rPr>
              <a:t>Type of System.</a:t>
            </a:r>
          </a:p>
          <a:p>
            <a:pPr marL="992188" lvl="1" indent="-534988"/>
            <a:r>
              <a:rPr lang="en-US" dirty="0">
                <a:solidFill>
                  <a:schemeClr val="tx1"/>
                </a:solidFill>
              </a:rPr>
              <a:t>Connections.</a:t>
            </a:r>
          </a:p>
          <a:p>
            <a:pPr marL="992188" lvl="1" indent="-534988"/>
            <a:r>
              <a:rPr lang="en-US" dirty="0">
                <a:solidFill>
                  <a:schemeClr val="tx1"/>
                </a:solidFill>
              </a:rPr>
              <a:t>Suction or Liquid Line.</a:t>
            </a:r>
          </a:p>
          <a:p>
            <a:pPr marL="992188" lvl="1" indent="-534988"/>
            <a:r>
              <a:rPr lang="en-US" dirty="0">
                <a:solidFill>
                  <a:schemeClr val="tx1"/>
                </a:solidFill>
              </a:rPr>
              <a:t>Flow Capacity (size of system).</a:t>
            </a:r>
          </a:p>
          <a:p>
            <a:pPr marL="992188" lvl="1" indent="-534988"/>
            <a:r>
              <a:rPr lang="en-US" dirty="0">
                <a:solidFill>
                  <a:schemeClr val="tx1"/>
                </a:solidFill>
              </a:rPr>
              <a:t>Refrigerant Type.</a:t>
            </a:r>
          </a:p>
          <a:p>
            <a:pPr marL="992188" lvl="1" indent="-534988"/>
            <a:r>
              <a:rPr lang="en-US" dirty="0">
                <a:solidFill>
                  <a:schemeClr val="tx1"/>
                </a:solidFill>
              </a:rPr>
              <a:t>Construction Material.</a:t>
            </a:r>
          </a:p>
          <a:p>
            <a:pPr marL="992188" lvl="1" indent="-534988"/>
            <a:r>
              <a:rPr lang="en-US" dirty="0">
                <a:solidFill>
                  <a:schemeClr val="tx1"/>
                </a:solidFill>
              </a:rPr>
              <a:t>Safe Working Pressure.</a:t>
            </a:r>
          </a:p>
        </p:txBody>
      </p:sp>
      <p:pic>
        <p:nvPicPr>
          <p:cNvPr id="40551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249" y="4830580"/>
            <a:ext cx="2378075" cy="1331123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 descr="SLD13-7SVH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2545" y="1281490"/>
            <a:ext cx="1984441" cy="212213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Driers /</a:t>
            </a:r>
            <a:r>
              <a:rPr lang="en-US" sz="4000" dirty="0"/>
              <a:t> Desiccants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idx="1"/>
          </p:nvPr>
        </p:nvSpPr>
        <p:spPr>
          <a:xfrm>
            <a:off x="163513" y="1219200"/>
            <a:ext cx="8307387" cy="1751204"/>
          </a:xfrm>
          <a:noFill/>
        </p:spPr>
        <p:txBody>
          <a:bodyPr/>
          <a:lstStyle/>
          <a:p>
            <a:pPr marL="533400" indent="-533400">
              <a:buNone/>
            </a:pPr>
            <a:r>
              <a:rPr lang="en-US" b="1" dirty="0"/>
              <a:t>A</a:t>
            </a:r>
            <a:r>
              <a:rPr lang="en-US" dirty="0"/>
              <a:t> Desiccant is a substance that adsorbs water and is used to remove moisture and acid. </a:t>
            </a:r>
          </a:p>
          <a:p>
            <a:pPr marL="933450" lvl="1" indent="-533400"/>
            <a:r>
              <a:rPr lang="en-US" dirty="0"/>
              <a:t>The three most commonly used desiccants are: </a:t>
            </a:r>
          </a:p>
        </p:txBody>
      </p:sp>
      <p:pic>
        <p:nvPicPr>
          <p:cNvPr id="416772" name="Picture 4" descr="desicca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914" y="3497943"/>
            <a:ext cx="3838858" cy="2542985"/>
          </a:xfrm>
          <a:prstGeom prst="rect">
            <a:avLst/>
          </a:prstGeom>
          <a:noFill/>
        </p:spPr>
      </p:pic>
      <p:sp>
        <p:nvSpPr>
          <p:cNvPr id="416773" name="Text Box 5"/>
          <p:cNvSpPr txBox="1">
            <a:spLocks noChangeArrowheads="1"/>
          </p:cNvSpPr>
          <p:nvPr/>
        </p:nvSpPr>
        <p:spPr bwMode="auto">
          <a:xfrm>
            <a:off x="609600" y="3653521"/>
            <a:ext cx="4495800" cy="185986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940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AutoNum type="arabicPeriod"/>
            </a:pPr>
            <a:r>
              <a:rPr lang="en-US" sz="3600" dirty="0">
                <a:latin typeface="Arial" pitchFamily="34" charset="0"/>
              </a:rPr>
              <a:t>Silica Gel</a:t>
            </a:r>
          </a:p>
          <a:p>
            <a:pPr marL="457200" indent="-457200" eaLnBrk="1" hangingPunct="1">
              <a:lnSpc>
                <a:spcPct val="940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AutoNum type="arabicPeriod"/>
            </a:pPr>
            <a:r>
              <a:rPr lang="en-US" sz="3600" dirty="0">
                <a:latin typeface="Arial" pitchFamily="34" charset="0"/>
              </a:rPr>
              <a:t>Activated Alumina</a:t>
            </a:r>
          </a:p>
          <a:p>
            <a:pPr marL="457200" indent="-457200" eaLnBrk="1" hangingPunct="1">
              <a:lnSpc>
                <a:spcPct val="940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AutoNum type="arabicPeriod"/>
            </a:pPr>
            <a:r>
              <a:rPr lang="en-US" sz="3600" dirty="0">
                <a:latin typeface="Arial" pitchFamily="34" charset="0"/>
              </a:rPr>
              <a:t>Molecular Sieve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6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6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6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6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6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6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1" grpId="0" uiExpand="1" build="p"/>
      <p:bldP spid="416773" grpId="0" uiExpand="1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Silica Gel</a:t>
            </a:r>
          </a:p>
        </p:txBody>
      </p:sp>
      <p:sp>
        <p:nvSpPr>
          <p:cNvPr id="588803" name="Rectangle 3"/>
          <p:cNvSpPr>
            <a:spLocks noGrp="1" noChangeArrowheads="1"/>
          </p:cNvSpPr>
          <p:nvPr>
            <p:ph idx="1"/>
          </p:nvPr>
        </p:nvSpPr>
        <p:spPr>
          <a:xfrm>
            <a:off x="163513" y="1214438"/>
            <a:ext cx="8229600" cy="3886200"/>
          </a:xfrm>
          <a:noFill/>
        </p:spPr>
        <p:txBody>
          <a:bodyPr/>
          <a:lstStyle/>
          <a:p>
            <a:r>
              <a:rPr lang="en-US" dirty="0"/>
              <a:t>Silica gel is a non-crystalline material with a molecular structure formed by bundles of polymerized silica (SiO</a:t>
            </a:r>
            <a:r>
              <a:rPr lang="en-US" baseline="-30000" dirty="0"/>
              <a:t>2</a:t>
            </a:r>
            <a:r>
              <a:rPr lang="en-US" dirty="0"/>
              <a:t>).</a:t>
            </a:r>
          </a:p>
          <a:p>
            <a:r>
              <a:rPr lang="en-US" dirty="0"/>
              <a:t>Gel-type desiccants utilize weak bonds formed between water and the desiccant.</a:t>
            </a:r>
          </a:p>
          <a:p>
            <a:r>
              <a:rPr lang="en-US" dirty="0">
                <a:solidFill>
                  <a:srgbClr val="0070C0"/>
                </a:solidFill>
              </a:rPr>
              <a:t>Silica gel is not widely used in today’s filter Driers.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9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Activated Alumina</a:t>
            </a:r>
          </a:p>
        </p:txBody>
      </p:sp>
      <p:sp>
        <p:nvSpPr>
          <p:cNvPr id="680962" name="Rectangle 2"/>
          <p:cNvSpPr>
            <a:spLocks noGrp="1" noChangeArrowheads="1"/>
          </p:cNvSpPr>
          <p:nvPr>
            <p:ph idx="1"/>
          </p:nvPr>
        </p:nvSpPr>
        <p:spPr>
          <a:xfrm>
            <a:off x="163513" y="1214438"/>
            <a:ext cx="8229600" cy="1884362"/>
          </a:xfrm>
          <a:noFill/>
        </p:spPr>
        <p:txBody>
          <a:bodyPr/>
          <a:lstStyle/>
          <a:p>
            <a:r>
              <a:rPr lang="en-US"/>
              <a:t>Activated alumina is formed from aluminum oxide (Al</a:t>
            </a:r>
            <a:r>
              <a:rPr lang="en-US" baseline="-30000"/>
              <a:t>2</a:t>
            </a:r>
            <a:r>
              <a:rPr lang="en-US"/>
              <a:t>O</a:t>
            </a:r>
            <a:r>
              <a:rPr lang="en-US" baseline="-30000"/>
              <a:t>3</a:t>
            </a:r>
            <a:r>
              <a:rPr lang="en-US"/>
              <a:t>) and is not a highly crystalline material.</a:t>
            </a:r>
          </a:p>
        </p:txBody>
      </p:sp>
      <p:pic>
        <p:nvPicPr>
          <p:cNvPr id="68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05263"/>
            <a:ext cx="2438400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0965" name="Picture 5" descr="Molecular Seive p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800475"/>
            <a:ext cx="4173538" cy="2463800"/>
          </a:xfrm>
          <a:prstGeom prst="rect">
            <a:avLst/>
          </a:prstGeom>
          <a:noFill/>
        </p:spPr>
      </p:pic>
      <p:sp>
        <p:nvSpPr>
          <p:cNvPr id="680966" name="Text Box 6"/>
          <p:cNvSpPr txBox="1">
            <a:spLocks noChangeArrowheads="1"/>
          </p:cNvSpPr>
          <p:nvPr/>
        </p:nvSpPr>
        <p:spPr bwMode="auto">
          <a:xfrm>
            <a:off x="3717925" y="4298950"/>
            <a:ext cx="790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Tahoma" pitchFamily="34" charset="0"/>
              </a:rPr>
              <a:t>Water</a:t>
            </a: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4419600" y="45720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0968" name="Text Box 8"/>
          <p:cNvSpPr txBox="1">
            <a:spLocks noChangeArrowheads="1"/>
          </p:cNvSpPr>
          <p:nvPr/>
        </p:nvSpPr>
        <p:spPr bwMode="auto">
          <a:xfrm>
            <a:off x="4038600" y="5334000"/>
            <a:ext cx="1452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Tahoma" pitchFamily="34" charset="0"/>
              </a:rPr>
              <a:t>Organic Acid</a:t>
            </a:r>
          </a:p>
        </p:txBody>
      </p:sp>
      <p:sp>
        <p:nvSpPr>
          <p:cNvPr id="680969" name="Line 9"/>
          <p:cNvSpPr>
            <a:spLocks noChangeShapeType="1"/>
          </p:cNvSpPr>
          <p:nvPr/>
        </p:nvSpPr>
        <p:spPr bwMode="auto">
          <a:xfrm>
            <a:off x="5486400" y="556260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2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7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13" y="2322178"/>
            <a:ext cx="5657850" cy="4118643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42087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Activated Alumina</a:t>
            </a:r>
          </a:p>
        </p:txBody>
      </p:sp>
      <p:sp>
        <p:nvSpPr>
          <p:cNvPr id="420868" name="Rectangle 4"/>
          <p:cNvSpPr>
            <a:spLocks noChangeArrowheads="1"/>
          </p:cNvSpPr>
          <p:nvPr/>
        </p:nvSpPr>
        <p:spPr bwMode="auto">
          <a:xfrm>
            <a:off x="5006975" y="4252913"/>
            <a:ext cx="3579813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550" tIns="41275" rIns="82550" bIns="41275"/>
          <a:lstStyle/>
          <a:p>
            <a:pPr marL="533400" indent="-533400" algn="r" eaLnBrk="1" hangingPunct="1">
              <a:spcBef>
                <a:spcPct val="20000"/>
              </a:spcBef>
              <a:buFont typeface="Times"/>
              <a:buNone/>
            </a:pPr>
            <a:r>
              <a:rPr lang="en-US" sz="4000">
                <a:solidFill>
                  <a:schemeClr val="hlink"/>
                </a:solidFill>
                <a:latin typeface="Arial" pitchFamily="34" charset="0"/>
              </a:rPr>
              <a:t>High</a:t>
            </a:r>
            <a:r>
              <a:rPr lang="en-US" sz="4000">
                <a:latin typeface="Arial" pitchFamily="34" charset="0"/>
              </a:rPr>
              <a:t> Acid  Capacity</a:t>
            </a:r>
            <a:endParaRPr lang="en-US" sz="3200">
              <a:latin typeface="Arial" pitchFamily="34" charset="0"/>
            </a:endParaRPr>
          </a:p>
        </p:txBody>
      </p:sp>
      <p:sp>
        <p:nvSpPr>
          <p:cNvPr id="420872" name="Rectangle 8"/>
          <p:cNvSpPr>
            <a:spLocks noChangeArrowheads="1"/>
          </p:cNvSpPr>
          <p:nvPr/>
        </p:nvSpPr>
        <p:spPr bwMode="auto">
          <a:xfrm>
            <a:off x="985838" y="1914525"/>
            <a:ext cx="2638425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wrap="none" lIns="274320" tIns="137160" bIns="41275">
            <a:spAutoFit/>
          </a:bodyPr>
          <a:lstStyle/>
          <a:p>
            <a:r>
              <a:rPr lang="en-US" sz="2000">
                <a:latin typeface="Arial" pitchFamily="34" charset="0"/>
              </a:rPr>
              <a:t>Low Water Capacity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8338" y="4519613"/>
            <a:ext cx="2555875" cy="196215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pic>
        <p:nvPicPr>
          <p:cNvPr id="5908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738" y="4756150"/>
            <a:ext cx="1838325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sieves</a:t>
            </a:r>
          </a:p>
        </p:txBody>
      </p:sp>
      <p:sp>
        <p:nvSpPr>
          <p:cNvPr id="5908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23963"/>
            <a:ext cx="8686800" cy="3886200"/>
          </a:xfrm>
          <a:noFill/>
          <a:ln/>
        </p:spPr>
        <p:txBody>
          <a:bodyPr/>
          <a:lstStyle/>
          <a:p>
            <a:r>
              <a:rPr lang="en-US"/>
              <a:t>These are crystalline sodium alumino-silicates (synthetic zeolites) having cubic crystals, which selectively adsorb molecules based on molecular size and polarity.</a:t>
            </a:r>
          </a:p>
          <a:p>
            <a:r>
              <a:rPr lang="en-US"/>
              <a:t>One of the keys to molecular sieve is its ability to remove water from refrigerant at low parts per million (ppm) level.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93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2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1163" y="1406212"/>
            <a:ext cx="5857875" cy="4666288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4229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sieves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881438"/>
            <a:ext cx="4027488" cy="1550987"/>
          </a:xfrm>
        </p:spPr>
        <p:txBody>
          <a:bodyPr/>
          <a:lstStyle/>
          <a:p>
            <a:pPr marL="533400" indent="-533400">
              <a:buFont typeface="Times"/>
              <a:buNone/>
            </a:pPr>
            <a:r>
              <a:rPr lang="en-US" sz="4000">
                <a:solidFill>
                  <a:schemeClr val="hlink"/>
                </a:solidFill>
              </a:rPr>
              <a:t>High</a:t>
            </a:r>
            <a:r>
              <a:rPr lang="en-US" sz="4000"/>
              <a:t> Water Capacity</a:t>
            </a:r>
            <a:endParaRPr lang="en-US"/>
          </a:p>
        </p:txBody>
      </p:sp>
      <p:sp>
        <p:nvSpPr>
          <p:cNvPr id="422920" name="Rectangle 8"/>
          <p:cNvSpPr>
            <a:spLocks noChangeArrowheads="1"/>
          </p:cNvSpPr>
          <p:nvPr/>
        </p:nvSpPr>
        <p:spPr bwMode="auto">
          <a:xfrm>
            <a:off x="5611813" y="1422400"/>
            <a:ext cx="2457450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wrap="none" lIns="274320" tIns="137160" bIns="41275">
            <a:spAutoFit/>
          </a:bodyPr>
          <a:lstStyle/>
          <a:p>
            <a:r>
              <a:rPr lang="en-US" sz="2000">
                <a:latin typeface="Arial" pitchFamily="34" charset="0"/>
              </a:rPr>
              <a:t>Low Acid Capacity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2FA6E-D44B-43FD-A199-B219E124C0B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Topics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150959" y="1739086"/>
            <a:ext cx="4047416" cy="2894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274320" tIns="137160" bIns="41275">
            <a:spAutoFit/>
          </a:bodyPr>
          <a:lstStyle/>
          <a:p>
            <a:pPr marL="1588"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Parker Hannifin   -   the Company</a:t>
            </a:r>
          </a:p>
          <a:p>
            <a:pPr marL="1588" defTabSz="822325" eaLnBrk="1" hangingPunct="1">
              <a:lnSpc>
                <a:spcPct val="80000"/>
              </a:lnSpc>
              <a:spcBef>
                <a:spcPct val="50000"/>
              </a:spcBef>
            </a:pPr>
            <a:endParaRPr lang="en-US" sz="36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hlink"/>
              </a:buClr>
            </a:pPr>
            <a:r>
              <a:rPr lang="en-US" sz="3600" dirty="0">
                <a:solidFill>
                  <a:srgbClr val="CB07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Filter Driers for HVACR Industry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50" y="657545"/>
            <a:ext cx="4667391" cy="29693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0681">
            <a:off x="4588742" y="3974764"/>
            <a:ext cx="2849270" cy="16077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2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8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Desiccant / </a:t>
            </a:r>
            <a:r>
              <a:rPr lang="en-US" sz="2800"/>
              <a:t>Dry Down</a:t>
            </a:r>
          </a:p>
        </p:txBody>
      </p:sp>
      <p:sp>
        <p:nvSpPr>
          <p:cNvPr id="439302" name="Line 6"/>
          <p:cNvSpPr>
            <a:spLocks noChangeShapeType="1"/>
          </p:cNvSpPr>
          <p:nvPr/>
        </p:nvSpPr>
        <p:spPr bwMode="auto">
          <a:xfrm>
            <a:off x="1582738" y="5543550"/>
            <a:ext cx="5326062" cy="0"/>
          </a:xfrm>
          <a:prstGeom prst="line">
            <a:avLst/>
          </a:prstGeom>
          <a:noFill/>
          <a:ln w="9525">
            <a:solidFill>
              <a:srgbClr val="F2FD1D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439303" name="Line 7"/>
          <p:cNvSpPr>
            <a:spLocks noChangeShapeType="1"/>
          </p:cNvSpPr>
          <p:nvPr/>
        </p:nvSpPr>
        <p:spPr bwMode="auto">
          <a:xfrm>
            <a:off x="1649413" y="4606925"/>
            <a:ext cx="5326062" cy="0"/>
          </a:xfrm>
          <a:prstGeom prst="line">
            <a:avLst/>
          </a:prstGeom>
          <a:noFill/>
          <a:ln w="9525">
            <a:solidFill>
              <a:srgbClr val="F2FD1D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439304" name="Line 8"/>
          <p:cNvSpPr>
            <a:spLocks noChangeShapeType="1"/>
          </p:cNvSpPr>
          <p:nvPr/>
        </p:nvSpPr>
        <p:spPr bwMode="auto">
          <a:xfrm>
            <a:off x="1647825" y="3678238"/>
            <a:ext cx="5326063" cy="0"/>
          </a:xfrm>
          <a:prstGeom prst="line">
            <a:avLst/>
          </a:prstGeom>
          <a:noFill/>
          <a:ln w="9525">
            <a:solidFill>
              <a:srgbClr val="F2FD1D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439305" name="Line 9"/>
          <p:cNvSpPr>
            <a:spLocks noChangeShapeType="1"/>
          </p:cNvSpPr>
          <p:nvPr/>
        </p:nvSpPr>
        <p:spPr bwMode="auto">
          <a:xfrm>
            <a:off x="1647825" y="2749550"/>
            <a:ext cx="5326063" cy="0"/>
          </a:xfrm>
          <a:prstGeom prst="line">
            <a:avLst/>
          </a:prstGeom>
          <a:noFill/>
          <a:ln w="9525">
            <a:solidFill>
              <a:srgbClr val="F2FD1D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439306" name="Line 10"/>
          <p:cNvSpPr>
            <a:spLocks noChangeShapeType="1"/>
          </p:cNvSpPr>
          <p:nvPr/>
        </p:nvSpPr>
        <p:spPr bwMode="auto">
          <a:xfrm>
            <a:off x="1647825" y="1820863"/>
            <a:ext cx="5326063" cy="0"/>
          </a:xfrm>
          <a:prstGeom prst="line">
            <a:avLst/>
          </a:prstGeom>
          <a:noFill/>
          <a:ln w="9525">
            <a:solidFill>
              <a:srgbClr val="F2FD1D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439307" name="Line 11"/>
          <p:cNvSpPr>
            <a:spLocks noChangeShapeType="1"/>
          </p:cNvSpPr>
          <p:nvPr/>
        </p:nvSpPr>
        <p:spPr bwMode="auto">
          <a:xfrm flipV="1">
            <a:off x="1785938" y="1204913"/>
            <a:ext cx="0" cy="4425950"/>
          </a:xfrm>
          <a:prstGeom prst="line">
            <a:avLst/>
          </a:prstGeom>
          <a:noFill/>
          <a:ln w="9525">
            <a:solidFill>
              <a:srgbClr val="F2FD1D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439308" name="Line 12"/>
          <p:cNvSpPr>
            <a:spLocks noChangeShapeType="1"/>
          </p:cNvSpPr>
          <p:nvPr/>
        </p:nvSpPr>
        <p:spPr bwMode="auto">
          <a:xfrm flipV="1">
            <a:off x="2808288" y="1196975"/>
            <a:ext cx="0" cy="4425950"/>
          </a:xfrm>
          <a:prstGeom prst="line">
            <a:avLst/>
          </a:prstGeom>
          <a:noFill/>
          <a:ln w="9525">
            <a:solidFill>
              <a:srgbClr val="F2FD1D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439309" name="Line 13"/>
          <p:cNvSpPr>
            <a:spLocks noChangeShapeType="1"/>
          </p:cNvSpPr>
          <p:nvPr/>
        </p:nvSpPr>
        <p:spPr bwMode="auto">
          <a:xfrm flipV="1">
            <a:off x="3810000" y="1198563"/>
            <a:ext cx="0" cy="4425950"/>
          </a:xfrm>
          <a:prstGeom prst="line">
            <a:avLst/>
          </a:prstGeom>
          <a:noFill/>
          <a:ln w="9525">
            <a:solidFill>
              <a:srgbClr val="F2FD1D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439310" name="Line 14"/>
          <p:cNvSpPr>
            <a:spLocks noChangeShapeType="1"/>
          </p:cNvSpPr>
          <p:nvPr/>
        </p:nvSpPr>
        <p:spPr bwMode="auto">
          <a:xfrm flipV="1">
            <a:off x="4826000" y="1211263"/>
            <a:ext cx="0" cy="4425950"/>
          </a:xfrm>
          <a:prstGeom prst="line">
            <a:avLst/>
          </a:prstGeom>
          <a:noFill/>
          <a:ln w="9525">
            <a:solidFill>
              <a:srgbClr val="F2FD1D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439311" name="Line 15"/>
          <p:cNvSpPr>
            <a:spLocks noChangeShapeType="1"/>
          </p:cNvSpPr>
          <p:nvPr/>
        </p:nvSpPr>
        <p:spPr bwMode="auto">
          <a:xfrm flipV="1">
            <a:off x="5842000" y="1212850"/>
            <a:ext cx="0" cy="4425950"/>
          </a:xfrm>
          <a:prstGeom prst="line">
            <a:avLst/>
          </a:prstGeom>
          <a:noFill/>
          <a:ln w="9525">
            <a:solidFill>
              <a:srgbClr val="F2FD1D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439320" name="Freeform 24"/>
          <p:cNvSpPr>
            <a:spLocks/>
          </p:cNvSpPr>
          <p:nvPr/>
        </p:nvSpPr>
        <p:spPr bwMode="auto">
          <a:xfrm rot="-159875">
            <a:off x="1968500" y="1906588"/>
            <a:ext cx="3995738" cy="3259137"/>
          </a:xfrm>
          <a:custGeom>
            <a:avLst/>
            <a:gdLst/>
            <a:ahLst/>
            <a:cxnLst>
              <a:cxn ang="0">
                <a:pos x="0" y="1831"/>
              </a:cxn>
              <a:cxn ang="0">
                <a:pos x="430" y="286"/>
              </a:cxn>
              <a:cxn ang="0">
                <a:pos x="2515" y="112"/>
              </a:cxn>
            </a:cxnLst>
            <a:rect l="0" t="0" r="r" b="b"/>
            <a:pathLst>
              <a:path w="2515" h="1831">
                <a:moveTo>
                  <a:pt x="0" y="1831"/>
                </a:moveTo>
                <a:cubicBezTo>
                  <a:pt x="5" y="1201"/>
                  <a:pt x="11" y="572"/>
                  <a:pt x="430" y="286"/>
                </a:cubicBezTo>
                <a:cubicBezTo>
                  <a:pt x="849" y="0"/>
                  <a:pt x="1682" y="56"/>
                  <a:pt x="2515" y="112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439321" name="Text Box 25"/>
          <p:cNvSpPr txBox="1">
            <a:spLocks noChangeArrowheads="1"/>
          </p:cNvSpPr>
          <p:nvPr/>
        </p:nvSpPr>
        <p:spPr bwMode="auto">
          <a:xfrm>
            <a:off x="5738813" y="1841500"/>
            <a:ext cx="2714625" cy="4699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>
                <a:solidFill>
                  <a:srgbClr val="FF0000"/>
                </a:solidFill>
                <a:latin typeface="Arial" pitchFamily="34" charset="0"/>
              </a:rPr>
              <a:t>Molecular Sieve</a:t>
            </a:r>
          </a:p>
        </p:txBody>
      </p:sp>
      <p:sp>
        <p:nvSpPr>
          <p:cNvPr id="439322" name="Text Box 26"/>
          <p:cNvSpPr txBox="1">
            <a:spLocks noChangeArrowheads="1"/>
          </p:cNvSpPr>
          <p:nvPr/>
        </p:nvSpPr>
        <p:spPr bwMode="auto">
          <a:xfrm>
            <a:off x="5038725" y="3578225"/>
            <a:ext cx="3106738" cy="4699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>
                <a:solidFill>
                  <a:srgbClr val="0000FF"/>
                </a:solidFill>
                <a:latin typeface="Arial" pitchFamily="34" charset="0"/>
              </a:rPr>
              <a:t>Activated Alumina</a:t>
            </a:r>
          </a:p>
        </p:txBody>
      </p:sp>
      <p:sp>
        <p:nvSpPr>
          <p:cNvPr id="439323" name="Text Box 27"/>
          <p:cNvSpPr txBox="1">
            <a:spLocks noChangeArrowheads="1"/>
          </p:cNvSpPr>
          <p:nvPr/>
        </p:nvSpPr>
        <p:spPr bwMode="auto">
          <a:xfrm>
            <a:off x="5645150" y="4321175"/>
            <a:ext cx="1901825" cy="4699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>
                <a:solidFill>
                  <a:srgbClr val="30D828"/>
                </a:solidFill>
                <a:latin typeface="Arial" pitchFamily="34" charset="0"/>
              </a:rPr>
              <a:t>Silica Gel</a:t>
            </a:r>
          </a:p>
        </p:txBody>
      </p:sp>
      <p:sp>
        <p:nvSpPr>
          <p:cNvPr id="439324" name="Text Box 28"/>
          <p:cNvSpPr txBox="1">
            <a:spLocks noChangeArrowheads="1"/>
          </p:cNvSpPr>
          <p:nvPr/>
        </p:nvSpPr>
        <p:spPr bwMode="auto">
          <a:xfrm>
            <a:off x="1071563" y="5976938"/>
            <a:ext cx="5892800" cy="4699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>
                <a:solidFill>
                  <a:srgbClr val="0033CC"/>
                </a:solidFill>
                <a:latin typeface="Arial" pitchFamily="34" charset="0"/>
              </a:rPr>
              <a:t>Water in Refrigerant, ppm by weight</a:t>
            </a:r>
          </a:p>
        </p:txBody>
      </p:sp>
      <p:sp>
        <p:nvSpPr>
          <p:cNvPr id="439325" name="Text Box 29"/>
          <p:cNvSpPr txBox="1">
            <a:spLocks noChangeArrowheads="1"/>
          </p:cNvSpPr>
          <p:nvPr/>
        </p:nvSpPr>
        <p:spPr bwMode="auto">
          <a:xfrm rot="16200000">
            <a:off x="-1327150" y="3113088"/>
            <a:ext cx="4108450" cy="4699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>
                <a:solidFill>
                  <a:srgbClr val="0033CC"/>
                </a:solidFill>
                <a:latin typeface="Arial" pitchFamily="34" charset="0"/>
              </a:rPr>
              <a:t>Water capacity, weight %</a:t>
            </a:r>
          </a:p>
        </p:txBody>
      </p:sp>
      <p:sp>
        <p:nvSpPr>
          <p:cNvPr id="439326" name="Text Box 30"/>
          <p:cNvSpPr txBox="1">
            <a:spLocks noChangeArrowheads="1"/>
          </p:cNvSpPr>
          <p:nvPr/>
        </p:nvSpPr>
        <p:spPr bwMode="auto">
          <a:xfrm>
            <a:off x="1379538" y="5588000"/>
            <a:ext cx="5892800" cy="4699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>
                <a:solidFill>
                  <a:srgbClr val="0033CC"/>
                </a:solidFill>
                <a:latin typeface="Arial" pitchFamily="34" charset="0"/>
              </a:rPr>
              <a:t>0         10        20        30         40</a:t>
            </a:r>
          </a:p>
        </p:txBody>
      </p:sp>
      <p:sp>
        <p:nvSpPr>
          <p:cNvPr id="439327" name="Text Box 31"/>
          <p:cNvSpPr txBox="1">
            <a:spLocks noChangeArrowheads="1"/>
          </p:cNvSpPr>
          <p:nvPr/>
        </p:nvSpPr>
        <p:spPr bwMode="auto">
          <a:xfrm>
            <a:off x="993775" y="4359275"/>
            <a:ext cx="552450" cy="4699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>
                <a:solidFill>
                  <a:srgbClr val="0033CC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439328" name="Text Box 32"/>
          <p:cNvSpPr txBox="1">
            <a:spLocks noChangeArrowheads="1"/>
          </p:cNvSpPr>
          <p:nvPr/>
        </p:nvSpPr>
        <p:spPr bwMode="auto">
          <a:xfrm>
            <a:off x="844550" y="3422650"/>
            <a:ext cx="712788" cy="4699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>
                <a:solidFill>
                  <a:srgbClr val="0033CC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439329" name="Text Box 33"/>
          <p:cNvSpPr txBox="1">
            <a:spLocks noChangeArrowheads="1"/>
          </p:cNvSpPr>
          <p:nvPr/>
        </p:nvSpPr>
        <p:spPr bwMode="auto">
          <a:xfrm>
            <a:off x="825500" y="2489200"/>
            <a:ext cx="712788" cy="4699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>
                <a:solidFill>
                  <a:srgbClr val="0033CC"/>
                </a:solidFill>
                <a:latin typeface="Arial" pitchFamily="34" charset="0"/>
              </a:rPr>
              <a:t>15</a:t>
            </a:r>
          </a:p>
        </p:txBody>
      </p:sp>
      <p:sp>
        <p:nvSpPr>
          <p:cNvPr id="439330" name="Text Box 34"/>
          <p:cNvSpPr txBox="1">
            <a:spLocks noChangeArrowheads="1"/>
          </p:cNvSpPr>
          <p:nvPr/>
        </p:nvSpPr>
        <p:spPr bwMode="auto">
          <a:xfrm>
            <a:off x="825500" y="1531938"/>
            <a:ext cx="712788" cy="4699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>
                <a:solidFill>
                  <a:srgbClr val="0033CC"/>
                </a:solidFill>
                <a:latin typeface="Arial" pitchFamily="34" charset="0"/>
              </a:rPr>
              <a:t>20</a:t>
            </a:r>
          </a:p>
        </p:txBody>
      </p:sp>
      <p:sp>
        <p:nvSpPr>
          <p:cNvPr id="439301" name="Arc 5"/>
          <p:cNvSpPr>
            <a:spLocks/>
          </p:cNvSpPr>
          <p:nvPr/>
        </p:nvSpPr>
        <p:spPr bwMode="auto">
          <a:xfrm rot="-1921092">
            <a:off x="2152650" y="4259263"/>
            <a:ext cx="3629025" cy="2109787"/>
          </a:xfrm>
          <a:custGeom>
            <a:avLst/>
            <a:gdLst>
              <a:gd name="G0" fmla="+- 0 0 0"/>
              <a:gd name="G1" fmla="+- 21564 0 0"/>
              <a:gd name="G2" fmla="+- 21600 0 0"/>
              <a:gd name="T0" fmla="*/ 1245 w 15583"/>
              <a:gd name="T1" fmla="*/ 0 h 21564"/>
              <a:gd name="T2" fmla="*/ 15583 w 15583"/>
              <a:gd name="T3" fmla="*/ 6607 h 21564"/>
              <a:gd name="T4" fmla="*/ 0 w 15583"/>
              <a:gd name="T5" fmla="*/ 21564 h 21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83" h="21564" fill="none" extrusionOk="0">
                <a:moveTo>
                  <a:pt x="1245" y="-1"/>
                </a:moveTo>
                <a:cubicBezTo>
                  <a:pt x="6686" y="314"/>
                  <a:pt x="11808" y="2674"/>
                  <a:pt x="15583" y="6606"/>
                </a:cubicBezTo>
              </a:path>
              <a:path w="15583" h="21564" stroke="0" extrusionOk="0">
                <a:moveTo>
                  <a:pt x="1245" y="-1"/>
                </a:moveTo>
                <a:cubicBezTo>
                  <a:pt x="6686" y="314"/>
                  <a:pt x="11808" y="2674"/>
                  <a:pt x="15583" y="6606"/>
                </a:cubicBezTo>
                <a:lnTo>
                  <a:pt x="0" y="21564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 type="none" w="lg" len="lg"/>
          </a:ln>
          <a:effectLst/>
        </p:spPr>
        <p:txBody>
          <a:bodyPr wrap="none" lIns="274320" tIns="137160" bIns="41275" anchor="ctr"/>
          <a:lstStyle/>
          <a:p>
            <a:endParaRPr lang="en-US"/>
          </a:p>
        </p:txBody>
      </p:sp>
      <p:sp>
        <p:nvSpPr>
          <p:cNvPr id="439300" name="Arc 4"/>
          <p:cNvSpPr>
            <a:spLocks/>
          </p:cNvSpPr>
          <p:nvPr/>
        </p:nvSpPr>
        <p:spPr bwMode="auto">
          <a:xfrm rot="-1337941">
            <a:off x="2538413" y="4505325"/>
            <a:ext cx="3600450" cy="2657475"/>
          </a:xfrm>
          <a:custGeom>
            <a:avLst/>
            <a:gdLst>
              <a:gd name="G0" fmla="+- 1072 0 0"/>
              <a:gd name="G1" fmla="+- 21600 0 0"/>
              <a:gd name="G2" fmla="+- 21600 0 0"/>
              <a:gd name="T0" fmla="*/ 0 w 15609"/>
              <a:gd name="T1" fmla="*/ 27 h 21600"/>
              <a:gd name="T2" fmla="*/ 15609 w 15609"/>
              <a:gd name="T3" fmla="*/ 5624 h 21600"/>
              <a:gd name="T4" fmla="*/ 1072 w 1560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09" h="21600" fill="none" extrusionOk="0">
                <a:moveTo>
                  <a:pt x="-1" y="26"/>
                </a:moveTo>
                <a:cubicBezTo>
                  <a:pt x="357" y="8"/>
                  <a:pt x="714" y="-1"/>
                  <a:pt x="1072" y="0"/>
                </a:cubicBezTo>
                <a:cubicBezTo>
                  <a:pt x="6448" y="0"/>
                  <a:pt x="11632" y="2005"/>
                  <a:pt x="15609" y="5623"/>
                </a:cubicBezTo>
              </a:path>
              <a:path w="15609" h="21600" stroke="0" extrusionOk="0">
                <a:moveTo>
                  <a:pt x="-1" y="26"/>
                </a:moveTo>
                <a:cubicBezTo>
                  <a:pt x="357" y="8"/>
                  <a:pt x="714" y="-1"/>
                  <a:pt x="1072" y="0"/>
                </a:cubicBezTo>
                <a:cubicBezTo>
                  <a:pt x="6448" y="0"/>
                  <a:pt x="11632" y="2005"/>
                  <a:pt x="15609" y="5623"/>
                </a:cubicBezTo>
                <a:lnTo>
                  <a:pt x="1072" y="21600"/>
                </a:lnTo>
                <a:close/>
              </a:path>
            </a:pathLst>
          </a:custGeom>
          <a:noFill/>
          <a:ln w="76200">
            <a:solidFill>
              <a:srgbClr val="30D828"/>
            </a:solidFill>
            <a:round/>
            <a:headEnd/>
            <a:tailEnd type="none" w="lg" len="lg"/>
          </a:ln>
          <a:effectLst/>
        </p:spPr>
        <p:txBody>
          <a:bodyPr wrap="none" lIns="274320" tIns="137160" bIns="41275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9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9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9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320" grpId="0" animBg="1"/>
      <p:bldP spid="439321" grpId="0"/>
      <p:bldP spid="439322" grpId="0"/>
      <p:bldP spid="439323" grpId="0"/>
      <p:bldP spid="439324" grpId="0"/>
      <p:bldP spid="439325" grpId="0"/>
      <p:bldP spid="439301" grpId="0" animBg="1"/>
      <p:bldP spid="43930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Desiccants</a:t>
            </a:r>
          </a:p>
        </p:txBody>
      </p:sp>
      <p:sp>
        <p:nvSpPr>
          <p:cNvPr id="683010" name="Rectangle 2"/>
          <p:cNvSpPr>
            <a:spLocks noGrp="1" noChangeArrowheads="1"/>
          </p:cNvSpPr>
          <p:nvPr>
            <p:ph idx="1"/>
          </p:nvPr>
        </p:nvSpPr>
        <p:spPr>
          <a:xfrm>
            <a:off x="163513" y="1219200"/>
            <a:ext cx="8231187" cy="5041900"/>
          </a:xfrm>
          <a:noFill/>
          <a:ln/>
        </p:spPr>
        <p:txBody>
          <a:bodyPr/>
          <a:lstStyle/>
          <a:p>
            <a:r>
              <a:rPr lang="en-US" sz="2800"/>
              <a:t>Desiccants are available in granular, bead, and block forms. Solid core desiccants, or block forms, consist of desiccant beads, granules, or both, held together by a binder. The binder is usually a non-desiccant material.</a:t>
            </a:r>
          </a:p>
          <a:p>
            <a:r>
              <a:rPr lang="en-US" sz="2800"/>
              <a:t>Beaded molecular sieve desiccants offer higher water capacity per unit mass than solid core desiccants.</a:t>
            </a:r>
          </a:p>
          <a:p>
            <a:r>
              <a:rPr lang="en-US" sz="2800"/>
              <a:t>Due to the dense nature of cores, core Driers usually have a higher pressure drop than comparable loose filled Driers.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8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8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8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10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Liquid Line Filter Driers</a:t>
            </a:r>
          </a:p>
        </p:txBody>
      </p:sp>
      <p:sp>
        <p:nvSpPr>
          <p:cNvPr id="684034" name="Rectangle 2"/>
          <p:cNvSpPr>
            <a:spLocks noGrp="1" noChangeArrowheads="1"/>
          </p:cNvSpPr>
          <p:nvPr>
            <p:ph idx="1"/>
          </p:nvPr>
        </p:nvSpPr>
        <p:spPr>
          <a:xfrm>
            <a:off x="638175" y="2147888"/>
            <a:ext cx="8274050" cy="4379912"/>
          </a:xfrm>
        </p:spPr>
        <p:txBody>
          <a:bodyPr/>
          <a:lstStyle/>
          <a:p>
            <a:r>
              <a:rPr lang="en-US" sz="2600" dirty="0"/>
              <a:t>Designed for use in Liquid Lines.</a:t>
            </a:r>
          </a:p>
          <a:p>
            <a:r>
              <a:rPr lang="en-US" sz="2600" dirty="0"/>
              <a:t>Compatible for use with all commercially available refrigerants including R-410A.</a:t>
            </a:r>
          </a:p>
          <a:p>
            <a:r>
              <a:rPr lang="en-US" sz="2600" dirty="0"/>
              <a:t>Compatible with Mineral, Alkylbenzene or POE oils.</a:t>
            </a:r>
          </a:p>
          <a:p>
            <a:r>
              <a:rPr lang="en-US" sz="2600" dirty="0"/>
              <a:t>Spring load molecular sieve and activated alumina.</a:t>
            </a:r>
          </a:p>
          <a:p>
            <a:r>
              <a:rPr lang="en-US" sz="2600" dirty="0"/>
              <a:t>Solid copper ODF or Nickel plated steel SAE fittings.</a:t>
            </a:r>
          </a:p>
          <a:p>
            <a:r>
              <a:rPr lang="en-US" sz="2600" dirty="0"/>
              <a:t>Powder coat exterior paint exceeds 500 hrs. salt spray test.</a:t>
            </a:r>
          </a:p>
          <a:p>
            <a:r>
              <a:rPr lang="en-US" sz="2600" dirty="0"/>
              <a:t>3 Cubic In. through 75 Cubic In. (Flare or ODF)</a:t>
            </a:r>
          </a:p>
        </p:txBody>
      </p:sp>
      <p:sp>
        <p:nvSpPr>
          <p:cNvPr id="684035" name="AutoShape 3"/>
          <p:cNvSpPr>
            <a:spLocks noChangeArrowheads="1"/>
          </p:cNvSpPr>
          <p:nvPr/>
        </p:nvSpPr>
        <p:spPr bwMode="auto">
          <a:xfrm>
            <a:off x="520700" y="1214438"/>
            <a:ext cx="4564063" cy="858837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FDD81D"/>
              </a:gs>
              <a:gs pos="50000">
                <a:srgbClr val="FFFF99"/>
              </a:gs>
              <a:gs pos="100000">
                <a:srgbClr val="FDD81D"/>
              </a:gs>
            </a:gsLst>
            <a:lin ang="0" scaled="1"/>
          </a:gradFill>
          <a:ln w="38100" algn="ctr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3200">
                <a:latin typeface="Arial" pitchFamily="34" charset="0"/>
              </a:rPr>
              <a:t>Gold Label LLD Series</a:t>
            </a:r>
          </a:p>
        </p:txBody>
      </p:sp>
      <p:pic>
        <p:nvPicPr>
          <p:cNvPr id="6840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941423">
            <a:off x="5715000" y="862331"/>
            <a:ext cx="3200400" cy="1618612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8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8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8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034" grpId="0" build="p"/>
      <p:bldP spid="6840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932" name="Picture 3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9867071">
            <a:off x="2442335" y="599647"/>
            <a:ext cx="4956289" cy="613728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59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Line Filter-Drier</a:t>
            </a:r>
            <a:endParaRPr lang="en-US" sz="2800" dirty="0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34056" y="3121025"/>
            <a:ext cx="5153025" cy="2870199"/>
            <a:chOff x="567" y="1838"/>
            <a:chExt cx="3246" cy="1808"/>
          </a:xfrm>
        </p:grpSpPr>
        <p:sp>
          <p:nvSpPr>
            <p:cNvPr id="592903" name="Text Box 7"/>
            <p:cNvSpPr txBox="1">
              <a:spLocks noChangeArrowheads="1"/>
            </p:cNvSpPr>
            <p:nvPr/>
          </p:nvSpPr>
          <p:spPr bwMode="auto">
            <a:xfrm>
              <a:off x="567" y="3160"/>
              <a:ext cx="1198" cy="4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 type="none" w="lg" len="lg"/>
            </a:ln>
            <a:effectLst/>
          </p:spPr>
          <p:txBody>
            <a:bodyPr lIns="274320" tIns="137160" bIns="41275">
              <a:spAutoFit/>
            </a:bodyPr>
            <a:lstStyle/>
            <a:p>
              <a:pPr defTabSz="822325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b="1" i="1" dirty="0">
                  <a:solidFill>
                    <a:srgbClr val="006600"/>
                  </a:solidFill>
                  <a:latin typeface="Arial" pitchFamily="34" charset="0"/>
                </a:rPr>
                <a:t>Baffle Plates</a:t>
              </a:r>
            </a:p>
          </p:txBody>
        </p:sp>
        <p:sp>
          <p:nvSpPr>
            <p:cNvPr id="592904" name="Line 8"/>
            <p:cNvSpPr>
              <a:spLocks noChangeShapeType="1"/>
            </p:cNvSpPr>
            <p:nvPr/>
          </p:nvSpPr>
          <p:spPr bwMode="auto">
            <a:xfrm flipV="1">
              <a:off x="1323" y="1838"/>
              <a:ext cx="597" cy="135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  <p:sp>
          <p:nvSpPr>
            <p:cNvPr id="592905" name="Line 9"/>
            <p:cNvSpPr>
              <a:spLocks noChangeShapeType="1"/>
            </p:cNvSpPr>
            <p:nvPr/>
          </p:nvSpPr>
          <p:spPr bwMode="auto">
            <a:xfrm flipV="1">
              <a:off x="1322" y="2542"/>
              <a:ext cx="1384" cy="645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  <p:sp>
          <p:nvSpPr>
            <p:cNvPr id="592906" name="Line 10"/>
            <p:cNvSpPr>
              <a:spLocks noChangeShapeType="1"/>
            </p:cNvSpPr>
            <p:nvPr/>
          </p:nvSpPr>
          <p:spPr bwMode="auto">
            <a:xfrm flipV="1">
              <a:off x="1322" y="3081"/>
              <a:ext cx="2491" cy="105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413602" y="1311049"/>
            <a:ext cx="3113088" cy="1547814"/>
            <a:chOff x="-567" y="579"/>
            <a:chExt cx="1961" cy="975"/>
          </a:xfrm>
        </p:grpSpPr>
        <p:sp>
          <p:nvSpPr>
            <p:cNvPr id="592907" name="Text Box 11"/>
            <p:cNvSpPr txBox="1">
              <a:spLocks noChangeArrowheads="1"/>
            </p:cNvSpPr>
            <p:nvPr/>
          </p:nvSpPr>
          <p:spPr bwMode="auto">
            <a:xfrm>
              <a:off x="196" y="579"/>
              <a:ext cx="1198" cy="4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 type="none" w="lg" len="lg"/>
            </a:ln>
            <a:effectLst/>
          </p:spPr>
          <p:txBody>
            <a:bodyPr lIns="274320" tIns="137160" bIns="41275">
              <a:spAutoFit/>
            </a:bodyPr>
            <a:lstStyle/>
            <a:p>
              <a:pPr defTabSz="822325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b="1" i="1" dirty="0">
                  <a:solidFill>
                    <a:srgbClr val="006600"/>
                  </a:solidFill>
                  <a:latin typeface="Arial" pitchFamily="34" charset="0"/>
                </a:rPr>
                <a:t>Spring Loaded</a:t>
              </a:r>
            </a:p>
          </p:txBody>
        </p:sp>
        <p:sp>
          <p:nvSpPr>
            <p:cNvPr id="592908" name="Line 12"/>
            <p:cNvSpPr>
              <a:spLocks noChangeShapeType="1"/>
            </p:cNvSpPr>
            <p:nvPr/>
          </p:nvSpPr>
          <p:spPr bwMode="auto">
            <a:xfrm flipH="1">
              <a:off x="-567" y="887"/>
              <a:ext cx="869" cy="494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  <p:sp>
          <p:nvSpPr>
            <p:cNvPr id="592909" name="Line 13"/>
            <p:cNvSpPr>
              <a:spLocks noChangeShapeType="1"/>
            </p:cNvSpPr>
            <p:nvPr/>
          </p:nvSpPr>
          <p:spPr bwMode="auto">
            <a:xfrm flipH="1">
              <a:off x="-91" y="888"/>
              <a:ext cx="395" cy="666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2467204" y="4107996"/>
            <a:ext cx="3154364" cy="2225675"/>
            <a:chOff x="2249" y="-210"/>
            <a:chExt cx="1987" cy="1402"/>
          </a:xfrm>
        </p:grpSpPr>
        <p:sp>
          <p:nvSpPr>
            <p:cNvPr id="592910" name="Text Box 14"/>
            <p:cNvSpPr txBox="1">
              <a:spLocks noChangeArrowheads="1"/>
            </p:cNvSpPr>
            <p:nvPr/>
          </p:nvSpPr>
          <p:spPr bwMode="auto">
            <a:xfrm>
              <a:off x="2249" y="706"/>
              <a:ext cx="1450" cy="4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 type="none" w="lg" len="lg"/>
            </a:ln>
            <a:effectLst/>
          </p:spPr>
          <p:txBody>
            <a:bodyPr wrap="square" lIns="274320" tIns="137160" bIns="41275">
              <a:spAutoFit/>
            </a:bodyPr>
            <a:lstStyle/>
            <a:p>
              <a:pPr defTabSz="822325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b="1" i="1" dirty="0">
                  <a:solidFill>
                    <a:srgbClr val="006600"/>
                  </a:solidFill>
                  <a:latin typeface="Arial" pitchFamily="34" charset="0"/>
                </a:rPr>
                <a:t>Multi-layered filtration</a:t>
              </a:r>
            </a:p>
          </p:txBody>
        </p:sp>
        <p:sp>
          <p:nvSpPr>
            <p:cNvPr id="592911" name="Line 15"/>
            <p:cNvSpPr>
              <a:spLocks noChangeShapeType="1"/>
            </p:cNvSpPr>
            <p:nvPr/>
          </p:nvSpPr>
          <p:spPr bwMode="auto">
            <a:xfrm flipV="1">
              <a:off x="3182" y="156"/>
              <a:ext cx="1054" cy="631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  <p:sp>
          <p:nvSpPr>
            <p:cNvPr id="592912" name="Line 16"/>
            <p:cNvSpPr>
              <a:spLocks noChangeShapeType="1"/>
            </p:cNvSpPr>
            <p:nvPr/>
          </p:nvSpPr>
          <p:spPr bwMode="auto">
            <a:xfrm flipV="1">
              <a:off x="3185" y="-210"/>
              <a:ext cx="527" cy="993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</p:grpSp>
      <p:sp>
        <p:nvSpPr>
          <p:cNvPr id="592913" name="Text Box 17"/>
          <p:cNvSpPr txBox="1">
            <a:spLocks noChangeArrowheads="1"/>
          </p:cNvSpPr>
          <p:nvPr/>
        </p:nvSpPr>
        <p:spPr bwMode="auto">
          <a:xfrm>
            <a:off x="0" y="2250848"/>
            <a:ext cx="2199596" cy="1066574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wrap="square" lIns="274320" tIns="137160" bIns="41275">
            <a:spAutoFit/>
          </a:bodyPr>
          <a:lstStyle/>
          <a:p>
            <a:pPr algn="ctr"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 dirty="0">
                <a:solidFill>
                  <a:srgbClr val="006600"/>
                </a:solidFill>
                <a:latin typeface="Arial" pitchFamily="34" charset="0"/>
              </a:rPr>
              <a:t>Compacted </a:t>
            </a:r>
            <a:r>
              <a:rPr lang="en-US" b="1" i="1" dirty="0" err="1">
                <a:solidFill>
                  <a:srgbClr val="006600"/>
                </a:solidFill>
                <a:latin typeface="Arial" pitchFamily="34" charset="0"/>
              </a:rPr>
              <a:t>Dessicant</a:t>
            </a:r>
            <a:r>
              <a:rPr lang="en-US" b="1" i="1" dirty="0">
                <a:solidFill>
                  <a:srgbClr val="006600"/>
                </a:solidFill>
                <a:latin typeface="Arial" pitchFamily="34" charset="0"/>
              </a:rPr>
              <a:t> Bead</a:t>
            </a:r>
          </a:p>
        </p:txBody>
      </p:sp>
      <p:sp>
        <p:nvSpPr>
          <p:cNvPr id="592914" name="Line 18"/>
          <p:cNvSpPr>
            <a:spLocks noChangeShapeType="1"/>
          </p:cNvSpPr>
          <p:nvPr/>
        </p:nvSpPr>
        <p:spPr bwMode="auto">
          <a:xfrm>
            <a:off x="2008094" y="2814917"/>
            <a:ext cx="1794648" cy="21856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592918" name="Text Box 22"/>
          <p:cNvSpPr txBox="1">
            <a:spLocks noChangeArrowheads="1"/>
          </p:cNvSpPr>
          <p:nvPr/>
        </p:nvSpPr>
        <p:spPr bwMode="auto">
          <a:xfrm>
            <a:off x="410256" y="1239611"/>
            <a:ext cx="1263650" cy="4699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 dirty="0">
                <a:solidFill>
                  <a:srgbClr val="FFB91D"/>
                </a:solidFill>
                <a:latin typeface="Arial" pitchFamily="34" charset="0"/>
              </a:rPr>
              <a:t>FLOW</a:t>
            </a:r>
          </a:p>
        </p:txBody>
      </p:sp>
      <p:sp>
        <p:nvSpPr>
          <p:cNvPr id="592929" name="Text Box 33"/>
          <p:cNvSpPr txBox="1">
            <a:spLocks noChangeArrowheads="1"/>
          </p:cNvSpPr>
          <p:nvPr/>
        </p:nvSpPr>
        <p:spPr bwMode="auto">
          <a:xfrm>
            <a:off x="4630057" y="1142546"/>
            <a:ext cx="1214931" cy="771109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wrap="square"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 dirty="0">
                <a:solidFill>
                  <a:srgbClr val="006600"/>
                </a:solidFill>
                <a:latin typeface="Arial" pitchFamily="34" charset="0"/>
              </a:rPr>
              <a:t>Steel Shell</a:t>
            </a: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7503459" y="3751275"/>
            <a:ext cx="1461247" cy="1066574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  <p:txBody>
          <a:bodyPr wrap="square" lIns="274320" tIns="137160" bIns="41275">
            <a:spAutoFit/>
          </a:bodyPr>
          <a:lstStyle/>
          <a:p>
            <a:pPr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i="1" dirty="0">
                <a:solidFill>
                  <a:srgbClr val="006600"/>
                </a:solidFill>
                <a:latin typeface="Arial" pitchFamily="34" charset="0"/>
              </a:rPr>
              <a:t>Solid Copper fittings</a:t>
            </a:r>
          </a:p>
        </p:txBody>
      </p:sp>
      <p:sp>
        <p:nvSpPr>
          <p:cNvPr id="6" name="Right Arrow 5"/>
          <p:cNvSpPr/>
          <p:nvPr/>
        </p:nvSpPr>
        <p:spPr bwMode="auto">
          <a:xfrm rot="1648662">
            <a:off x="1570065" y="1721619"/>
            <a:ext cx="701825" cy="327026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rgbClr val="DC8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74320" tIns="137160" rIns="91440" bIns="41275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2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16054E-6 L 0.15712 0.126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6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9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9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913" grpId="0"/>
      <p:bldP spid="592914" grpId="0" animBg="1"/>
      <p:bldP spid="592918" grpId="0"/>
      <p:bldP spid="592929" grpId="0"/>
      <p:bldP spid="33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Liquid Line Filter Driers</a:t>
            </a:r>
          </a:p>
        </p:txBody>
      </p:sp>
      <p:sp>
        <p:nvSpPr>
          <p:cNvPr id="684034" name="Rectangle 2"/>
          <p:cNvSpPr>
            <a:spLocks noGrp="1" noChangeArrowheads="1"/>
          </p:cNvSpPr>
          <p:nvPr>
            <p:ph idx="1"/>
          </p:nvPr>
        </p:nvSpPr>
        <p:spPr>
          <a:xfrm>
            <a:off x="638175" y="3871609"/>
            <a:ext cx="8274050" cy="2461096"/>
          </a:xfrm>
        </p:spPr>
        <p:txBody>
          <a:bodyPr/>
          <a:lstStyle/>
          <a:p>
            <a:r>
              <a:rPr lang="en-US" sz="2600" dirty="0"/>
              <a:t>Moisture / Liquid indicator combined with Gold Label LLD</a:t>
            </a:r>
          </a:p>
          <a:p>
            <a:r>
              <a:rPr lang="en-US" sz="2600" dirty="0"/>
              <a:t>Available in popular 083S and 163S sizes</a:t>
            </a:r>
          </a:p>
          <a:p>
            <a:r>
              <a:rPr lang="en-US" sz="2600" dirty="0"/>
              <a:t>Solid Copper Fittings</a:t>
            </a:r>
          </a:p>
          <a:p>
            <a:r>
              <a:rPr lang="en-US" sz="2600" dirty="0"/>
              <a:t>Replaceable Indicator Element</a:t>
            </a:r>
          </a:p>
          <a:p>
            <a:r>
              <a:rPr lang="en-US" sz="2600" dirty="0"/>
              <a:t>Reduce Leaks and Installation Costs</a:t>
            </a:r>
          </a:p>
        </p:txBody>
      </p:sp>
      <p:sp>
        <p:nvSpPr>
          <p:cNvPr id="684035" name="AutoShape 3"/>
          <p:cNvSpPr>
            <a:spLocks noChangeArrowheads="1"/>
          </p:cNvSpPr>
          <p:nvPr/>
        </p:nvSpPr>
        <p:spPr bwMode="auto">
          <a:xfrm>
            <a:off x="520700" y="1214438"/>
            <a:ext cx="5035060" cy="858837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FDD81D"/>
              </a:gs>
              <a:gs pos="50000">
                <a:srgbClr val="FFFF99"/>
              </a:gs>
              <a:gs pos="100000">
                <a:srgbClr val="FDD81D"/>
              </a:gs>
            </a:gsLst>
            <a:lin ang="0" scaled="1"/>
          </a:gradFill>
          <a:ln w="38100" algn="ctr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3200" dirty="0">
                <a:latin typeface="Arial" pitchFamily="34" charset="0"/>
              </a:rPr>
              <a:t>DSG Filter-Drier </a:t>
            </a:r>
            <a:r>
              <a:rPr lang="en-US" sz="3200" dirty="0" err="1">
                <a:latin typeface="Arial" pitchFamily="34" charset="0"/>
              </a:rPr>
              <a:t>Sightglass</a:t>
            </a:r>
            <a:endParaRPr lang="en-US" sz="3200" dirty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80" y="2139343"/>
            <a:ext cx="5016076" cy="184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4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8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034" grpId="0" build="p"/>
      <p:bldP spid="6840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695" y="1128622"/>
            <a:ext cx="4933406" cy="243596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6324600" y="6553200"/>
            <a:ext cx="0" cy="304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91200" y="6553200"/>
            <a:ext cx="0" cy="304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DINOT-Medium"/>
              </a:rPr>
              <a:t>SS Series Overview</a:t>
            </a:r>
            <a:endParaRPr lang="en-US" sz="4800" dirty="0">
              <a:solidFill>
                <a:schemeClr val="bg1"/>
              </a:solidFill>
              <a:latin typeface="DINOT-Medium"/>
            </a:endParaRPr>
          </a:p>
        </p:txBody>
      </p:sp>
      <p:sp>
        <p:nvSpPr>
          <p:cNvPr id="15" name="Content Placeholder 7"/>
          <p:cNvSpPr>
            <a:spLocks noGrp="1"/>
          </p:cNvSpPr>
          <p:nvPr>
            <p:ph sz="half" idx="1"/>
          </p:nvPr>
        </p:nvSpPr>
        <p:spPr>
          <a:xfrm>
            <a:off x="0" y="1024375"/>
            <a:ext cx="4953000" cy="14140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Maximum Rated Pressure: </a:t>
            </a:r>
            <a:r>
              <a:rPr lang="en-US" sz="2000" dirty="0"/>
              <a:t>650 psi</a:t>
            </a:r>
          </a:p>
          <a:p>
            <a:pPr>
              <a:buNone/>
            </a:pPr>
            <a:r>
              <a:rPr lang="en-US" sz="2400" b="1" dirty="0"/>
              <a:t>R-410A Capable</a:t>
            </a:r>
          </a:p>
          <a:p>
            <a:pPr>
              <a:buNone/>
            </a:pPr>
            <a:r>
              <a:rPr lang="en-US" sz="2400" b="1" dirty="0"/>
              <a:t>High Contaminant Capacity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400" b="1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400" b="1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79776" y="2425148"/>
            <a:ext cx="43434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+mn-lt"/>
              </a:rPr>
              <a:t>New Design: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>
                <a:latin typeface="+mn-lt"/>
              </a:rPr>
              <a:t> Spherical shape reduces shell wall thickness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>
                <a:latin typeface="+mn-lt"/>
              </a:rPr>
              <a:t> Core fills shell with similar desiccant load as prior Sahara Series design but in smaller size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>
                <a:latin typeface="+mn-lt"/>
              </a:rPr>
              <a:t> Shape reduces pressure drop </a:t>
            </a:r>
          </a:p>
          <a:p>
            <a:pPr>
              <a:buFont typeface="Arial" pitchFamily="34" charset="0"/>
              <a:buChar char="•"/>
            </a:pPr>
            <a:r>
              <a:rPr lang="en-US" sz="2300" dirty="0">
                <a:latin typeface="+mn-lt"/>
              </a:rPr>
              <a:t> Excellent combination of solid debris capture capability and water capacity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03907" y="3839173"/>
            <a:ext cx="4620824" cy="2248369"/>
            <a:chOff x="3886200" y="3927144"/>
            <a:chExt cx="5052749" cy="2473656"/>
          </a:xfrm>
        </p:grpSpPr>
        <p:graphicFrame>
          <p:nvGraphicFramePr>
            <p:cNvPr id="17" name="Diagram 16"/>
            <p:cNvGraphicFramePr/>
            <p:nvPr/>
          </p:nvGraphicFramePr>
          <p:xfrm>
            <a:off x="4191000" y="4495800"/>
            <a:ext cx="4419600" cy="1905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8" name="Rectangle 17"/>
            <p:cNvSpPr/>
            <p:nvPr/>
          </p:nvSpPr>
          <p:spPr>
            <a:xfrm>
              <a:off x="3886200" y="3927144"/>
              <a:ext cx="5052749" cy="5457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Unique Selling Features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933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3040" y="1219199"/>
            <a:ext cx="4471007" cy="273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989"/>
            <a:ext cx="9103305" cy="912655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SS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944" y="1094096"/>
            <a:ext cx="4912056" cy="5230504"/>
          </a:xfrm>
        </p:spPr>
        <p:txBody>
          <a:bodyPr>
            <a:normAutofit/>
          </a:bodyPr>
          <a:lstStyle/>
          <a:p>
            <a:r>
              <a:rPr lang="en-US" sz="2400" dirty="0"/>
              <a:t>Recommended Application</a:t>
            </a:r>
          </a:p>
          <a:p>
            <a:pPr lvl="1"/>
            <a:r>
              <a:rPr lang="en-US" sz="2000" b="1" dirty="0"/>
              <a:t>AC</a:t>
            </a:r>
            <a:r>
              <a:rPr lang="en-US" sz="2000" dirty="0"/>
              <a:t> </a:t>
            </a:r>
            <a:r>
              <a:rPr lang="en-US" sz="2000" b="1" dirty="0"/>
              <a:t>only</a:t>
            </a:r>
          </a:p>
          <a:p>
            <a:pPr lvl="1"/>
            <a:r>
              <a:rPr lang="en-US" sz="2000" dirty="0"/>
              <a:t>Gold Label LLD for Refrigeration Applications</a:t>
            </a:r>
          </a:p>
          <a:p>
            <a:r>
              <a:rPr lang="en-US" sz="2400" dirty="0"/>
              <a:t>Literature</a:t>
            </a:r>
          </a:p>
          <a:p>
            <a:pPr lvl="1"/>
            <a:r>
              <a:rPr lang="en-US" sz="2000" dirty="0"/>
              <a:t>Catalog A-1 (Parker)</a:t>
            </a:r>
          </a:p>
          <a:p>
            <a:pPr lvl="2"/>
            <a:r>
              <a:rPr lang="en-US" sz="1800" dirty="0"/>
              <a:t>Performance data</a:t>
            </a:r>
          </a:p>
          <a:p>
            <a:pPr lvl="2"/>
            <a:r>
              <a:rPr lang="en-US" sz="1800" dirty="0"/>
              <a:t>Dimensional information</a:t>
            </a:r>
          </a:p>
          <a:p>
            <a:pPr lvl="2"/>
            <a:r>
              <a:rPr lang="en-US" sz="1800" dirty="0"/>
              <a:t>Recommended Tonnage Table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560300" y="4516429"/>
          <a:ext cx="4150306" cy="1815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Recommended</a:t>
                      </a:r>
                      <a:r>
                        <a:rPr lang="en-US" baseline="0" dirty="0"/>
                        <a:t> Tonnage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Nominal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5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2SS3S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3SS3S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3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5SS3S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902507" y="4391935"/>
            <a:ext cx="3891888" cy="2197627"/>
            <a:chOff x="5252112" y="4343400"/>
            <a:chExt cx="3891888" cy="2197627"/>
          </a:xfrm>
        </p:grpSpPr>
        <p:sp>
          <p:nvSpPr>
            <p:cNvPr id="6" name="TextBox 5"/>
            <p:cNvSpPr txBox="1"/>
            <p:nvPr/>
          </p:nvSpPr>
          <p:spPr>
            <a:xfrm>
              <a:off x="5252112" y="4343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173975"/>
                  </a:solidFill>
                </a:rPr>
                <a:t>5SS3S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92424" y="5894696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+mn-lt"/>
                </a:rPr>
                <a:t>Recommended Tonnage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54102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+mn-lt"/>
                </a:rPr>
                <a:t>Series Description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05600" y="4648200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+mn-lt"/>
                </a:rPr>
                <a:t>Connection Size and Type – 3/8” Solder</a:t>
              </a:r>
            </a:p>
          </p:txBody>
        </p:sp>
        <p:sp>
          <p:nvSpPr>
            <p:cNvPr id="15" name="Right Bracket 14"/>
            <p:cNvSpPr/>
            <p:nvPr/>
          </p:nvSpPr>
          <p:spPr>
            <a:xfrm rot="5400000">
              <a:off x="5840104" y="4648200"/>
              <a:ext cx="76200" cy="228600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Elbow Connector 25"/>
            <p:cNvCxnSpPr>
              <a:endCxn id="9" idx="1"/>
            </p:cNvCxnSpPr>
            <p:nvPr/>
          </p:nvCxnSpPr>
          <p:spPr>
            <a:xfrm>
              <a:off x="5867400" y="4800600"/>
              <a:ext cx="838200" cy="1707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Bracket 32"/>
            <p:cNvSpPr/>
            <p:nvPr/>
          </p:nvSpPr>
          <p:spPr>
            <a:xfrm rot="5400000">
              <a:off x="5570560" y="4648200"/>
              <a:ext cx="76200" cy="228600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Elbow Connector 33"/>
            <p:cNvCxnSpPr>
              <a:stCxn id="33" idx="2"/>
            </p:cNvCxnSpPr>
            <p:nvPr/>
          </p:nvCxnSpPr>
          <p:spPr>
            <a:xfrm rot="16200000" flipH="1">
              <a:off x="5493423" y="4915837"/>
              <a:ext cx="780366" cy="549892"/>
            </a:xfrm>
            <a:prstGeom prst="bentConnector3">
              <a:avLst>
                <a:gd name="adj1" fmla="val 99833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lbow Connector 40"/>
            <p:cNvCxnSpPr/>
            <p:nvPr/>
          </p:nvCxnSpPr>
          <p:spPr>
            <a:xfrm rot="16200000" flipH="1">
              <a:off x="4990163" y="5220637"/>
              <a:ext cx="1237566" cy="397492"/>
            </a:xfrm>
            <a:prstGeom prst="bentConnector3">
              <a:avLst>
                <a:gd name="adj1" fmla="val 99626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2507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Suction Line Filter Driers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idx="1"/>
          </p:nvPr>
        </p:nvSpPr>
        <p:spPr>
          <a:xfrm>
            <a:off x="638175" y="2147888"/>
            <a:ext cx="8274050" cy="4379912"/>
          </a:xfrm>
        </p:spPr>
        <p:txBody>
          <a:bodyPr/>
          <a:lstStyle/>
          <a:p>
            <a:r>
              <a:rPr lang="en-US" sz="2600"/>
              <a:t>Designed for system </a:t>
            </a:r>
            <a:r>
              <a:rPr lang="en-US" sz="2600" b="1"/>
              <a:t>clean-up</a:t>
            </a:r>
            <a:r>
              <a:rPr lang="en-US" sz="2600"/>
              <a:t>.</a:t>
            </a:r>
          </a:p>
          <a:p>
            <a:r>
              <a:rPr lang="en-US" sz="2600" b="1"/>
              <a:t>Solid Core</a:t>
            </a:r>
            <a:r>
              <a:rPr lang="en-US" sz="2600"/>
              <a:t> filter driers for use in the suction line.</a:t>
            </a:r>
          </a:p>
          <a:p>
            <a:r>
              <a:rPr lang="en-US" sz="2600"/>
              <a:t>The Core material collects and holds a maximum amount of contaminants with a minimum pressure drop.</a:t>
            </a:r>
          </a:p>
          <a:p>
            <a:r>
              <a:rPr lang="en-US" sz="2600"/>
              <a:t>Contaminants include acids and other harmful particles that may be present after a motor burn-out.</a:t>
            </a:r>
          </a:p>
          <a:p>
            <a:r>
              <a:rPr lang="en-US" sz="2600"/>
              <a:t>Access valves on both sides of the filter allow easy measurement of pressure drop through the filter.</a:t>
            </a:r>
          </a:p>
          <a:p>
            <a:r>
              <a:rPr lang="en-US" sz="2600"/>
              <a:t>8 Cubic In. through 54 Cubic In. (Flare or ODF)</a:t>
            </a:r>
          </a:p>
        </p:txBody>
      </p:sp>
      <p:sp>
        <p:nvSpPr>
          <p:cNvPr id="619526" name="AutoShape 6"/>
          <p:cNvSpPr>
            <a:spLocks noChangeArrowheads="1"/>
          </p:cNvSpPr>
          <p:nvPr/>
        </p:nvSpPr>
        <p:spPr bwMode="auto">
          <a:xfrm>
            <a:off x="520700" y="1214438"/>
            <a:ext cx="4564063" cy="858837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FDD81D"/>
              </a:gs>
              <a:gs pos="50000">
                <a:srgbClr val="FFFF99"/>
              </a:gs>
              <a:gs pos="100000">
                <a:srgbClr val="FDD81D"/>
              </a:gs>
            </a:gsLst>
            <a:lin ang="0" scaled="1"/>
          </a:gradFill>
          <a:ln w="38100" algn="ctr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3200">
                <a:latin typeface="Arial" pitchFamily="34" charset="0"/>
              </a:rPr>
              <a:t>Gold Label SLD Series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SLD13-7SVH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9787" y="1196582"/>
            <a:ext cx="1400783" cy="149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9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9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9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9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3" grpId="0" uiExpand="1" build="p"/>
      <p:bldP spid="6195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Suction Line Filter Driers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idx="1"/>
          </p:nvPr>
        </p:nvSpPr>
        <p:spPr>
          <a:xfrm>
            <a:off x="638175" y="2147888"/>
            <a:ext cx="8274050" cy="4379912"/>
          </a:xfrm>
        </p:spPr>
        <p:txBody>
          <a:bodyPr/>
          <a:lstStyle/>
          <a:p>
            <a:r>
              <a:rPr lang="en-US" sz="2600" dirty="0"/>
              <a:t>Designed for A/C system </a:t>
            </a:r>
            <a:r>
              <a:rPr lang="en-US" sz="2600" b="1" dirty="0"/>
              <a:t>clean-up</a:t>
            </a:r>
            <a:endParaRPr lang="en-US" sz="2600" dirty="0"/>
          </a:p>
          <a:p>
            <a:r>
              <a:rPr lang="en-US" sz="2600" b="1" dirty="0"/>
              <a:t>Low pressure drop</a:t>
            </a:r>
            <a:r>
              <a:rPr lang="en-US" sz="2600" dirty="0"/>
              <a:t> </a:t>
            </a:r>
          </a:p>
          <a:p>
            <a:r>
              <a:rPr lang="en-US" sz="2600" dirty="0"/>
              <a:t>High acid capacity</a:t>
            </a:r>
          </a:p>
          <a:p>
            <a:r>
              <a:rPr lang="en-US" sz="2600" dirty="0"/>
              <a:t>Solid copper ODF connections 5/8”, 3/4” or 7/8”</a:t>
            </a:r>
          </a:p>
          <a:p>
            <a:r>
              <a:rPr lang="en-US" sz="2600" dirty="0"/>
              <a:t>Access valve on the filter allow easy measurement of pressure drop through the filter.</a:t>
            </a:r>
          </a:p>
          <a:p>
            <a:r>
              <a:rPr lang="en-US" sz="2600" dirty="0"/>
              <a:t>Available in 16 and 30 Cubic In. sizes</a:t>
            </a:r>
          </a:p>
        </p:txBody>
      </p:sp>
      <p:sp>
        <p:nvSpPr>
          <p:cNvPr id="619526" name="AutoShape 6"/>
          <p:cNvSpPr>
            <a:spLocks noChangeArrowheads="1"/>
          </p:cNvSpPr>
          <p:nvPr/>
        </p:nvSpPr>
        <p:spPr bwMode="auto">
          <a:xfrm>
            <a:off x="520700" y="1214438"/>
            <a:ext cx="4564063" cy="858837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FDD81D"/>
              </a:gs>
              <a:gs pos="50000">
                <a:srgbClr val="FFFF99"/>
              </a:gs>
              <a:gs pos="100000">
                <a:srgbClr val="FDD81D"/>
              </a:gs>
            </a:gsLst>
            <a:lin ang="0" scaled="1"/>
          </a:gradFill>
          <a:ln w="38100" algn="ctr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3200" dirty="0">
                <a:latin typeface="Arial" pitchFamily="34" charset="0"/>
              </a:rPr>
              <a:t>Sahara SLD Series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52" y="1214438"/>
            <a:ext cx="2674699" cy="147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6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9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9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9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9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3" grpId="0" uiExpand="1" build="p"/>
      <p:bldP spid="6195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Steel Bi-Flow Filter Driers</a:t>
            </a:r>
          </a:p>
        </p:txBody>
      </p:sp>
      <p:sp>
        <p:nvSpPr>
          <p:cNvPr id="621572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2147888"/>
            <a:ext cx="8839200" cy="4379912"/>
          </a:xfrm>
        </p:spPr>
        <p:txBody>
          <a:bodyPr/>
          <a:lstStyle/>
          <a:p>
            <a:r>
              <a:rPr lang="en-US" sz="2500" dirty="0"/>
              <a:t>The “BF” Series bi-flow Drier is designed specifically for heat pump application.</a:t>
            </a:r>
          </a:p>
          <a:p>
            <a:r>
              <a:rPr lang="en-US" sz="2500" dirty="0"/>
              <a:t>Desiccant core provides removal of solid contaminants, acid and moisture.</a:t>
            </a:r>
          </a:p>
          <a:p>
            <a:r>
              <a:rPr lang="en-US" sz="2500" dirty="0"/>
              <a:t>Solid copper ODF or Nickel plated steel SAE fittings </a:t>
            </a:r>
          </a:p>
          <a:p>
            <a:r>
              <a:rPr lang="en-US" sz="2500" dirty="0"/>
              <a:t>Core is cushioned for protection.</a:t>
            </a:r>
          </a:p>
          <a:p>
            <a:r>
              <a:rPr lang="en-US" sz="2500" dirty="0"/>
              <a:t>Powder coat exterior paint exceeds 500 hrs. salt spray test.</a:t>
            </a:r>
          </a:p>
          <a:p>
            <a:r>
              <a:rPr lang="en-US" sz="2500" dirty="0"/>
              <a:t>Available in 8, 16, and 30 Cubic In. (Flare or ODF)</a:t>
            </a:r>
          </a:p>
        </p:txBody>
      </p:sp>
      <p:sp>
        <p:nvSpPr>
          <p:cNvPr id="621573" name="AutoShape 5"/>
          <p:cNvSpPr>
            <a:spLocks noChangeArrowheads="1"/>
          </p:cNvSpPr>
          <p:nvPr/>
        </p:nvSpPr>
        <p:spPr bwMode="auto">
          <a:xfrm>
            <a:off x="520700" y="1214438"/>
            <a:ext cx="4564063" cy="858837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FDD81D"/>
              </a:gs>
              <a:gs pos="50000">
                <a:srgbClr val="FFFF99"/>
              </a:gs>
              <a:gs pos="100000">
                <a:srgbClr val="FDD81D"/>
              </a:gs>
            </a:gsLst>
            <a:lin ang="0" scaled="1"/>
          </a:gradFill>
          <a:ln w="38100" algn="ctr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3200" dirty="0">
                <a:latin typeface="Arial" pitchFamily="34" charset="0"/>
              </a:rPr>
              <a:t>Gold Label BF Series</a:t>
            </a:r>
          </a:p>
        </p:txBody>
      </p:sp>
      <p:pic>
        <p:nvPicPr>
          <p:cNvPr id="621576" name="Picture 8" descr="BF163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6088" y="495300"/>
            <a:ext cx="3144837" cy="2060575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1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1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1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1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21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1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1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1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21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1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1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2" grpId="0" build="p"/>
      <p:bldP spid="6215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90" y="3721101"/>
            <a:ext cx="8105775" cy="2835275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pic>
        <p:nvPicPr>
          <p:cNvPr id="762893" name="Picture 13" descr="Market share pie char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027" y="903288"/>
            <a:ext cx="2938463" cy="2906712"/>
          </a:xfrm>
          <a:prstGeom prst="rect">
            <a:avLst/>
          </a:prstGeom>
          <a:noFill/>
        </p:spPr>
      </p:pic>
      <p:sp>
        <p:nvSpPr>
          <p:cNvPr id="7628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Parker Diversity</a:t>
            </a:r>
          </a:p>
        </p:txBody>
      </p:sp>
      <p:grpSp>
        <p:nvGrpSpPr>
          <p:cNvPr id="762885" name="Group 5"/>
          <p:cNvGrpSpPr>
            <a:grpSpLocks/>
          </p:cNvGrpSpPr>
          <p:nvPr/>
        </p:nvGrpSpPr>
        <p:grpSpPr bwMode="auto">
          <a:xfrm>
            <a:off x="520702" y="2384425"/>
            <a:ext cx="2297113" cy="3154363"/>
            <a:chOff x="328" y="1520"/>
            <a:chExt cx="1447" cy="1987"/>
          </a:xfrm>
        </p:grpSpPr>
        <p:sp>
          <p:nvSpPr>
            <p:cNvPr id="762886" name="AutoShape 6"/>
            <p:cNvSpPr>
              <a:spLocks noChangeArrowheads="1"/>
            </p:cNvSpPr>
            <p:nvPr/>
          </p:nvSpPr>
          <p:spPr bwMode="auto">
            <a:xfrm rot="473625">
              <a:off x="1197" y="1520"/>
              <a:ext cx="230" cy="845"/>
            </a:xfrm>
            <a:prstGeom prst="triangle">
              <a:avLst>
                <a:gd name="adj" fmla="val 44204"/>
              </a:avLst>
            </a:prstGeom>
            <a:noFill/>
            <a:ln w="28575" algn="ctr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274320" tIns="137160" bIns="41275" anchor="ctr"/>
            <a:lstStyle/>
            <a:p>
              <a:endParaRPr lang="en-US"/>
            </a:p>
          </p:txBody>
        </p:sp>
        <p:sp>
          <p:nvSpPr>
            <p:cNvPr id="762887" name="Oval 7"/>
            <p:cNvSpPr>
              <a:spLocks noChangeArrowheads="1"/>
            </p:cNvSpPr>
            <p:nvPr/>
          </p:nvSpPr>
          <p:spPr bwMode="auto">
            <a:xfrm>
              <a:off x="328" y="3286"/>
              <a:ext cx="1447" cy="221"/>
            </a:xfrm>
            <a:prstGeom prst="ellipse">
              <a:avLst/>
            </a:prstGeom>
            <a:noFill/>
            <a:ln w="28575" algn="ctr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lIns="274320" tIns="137160" bIns="41275" anchor="ctr"/>
            <a:lstStyle/>
            <a:p>
              <a:endParaRPr lang="en-US"/>
            </a:p>
          </p:txBody>
        </p:sp>
        <p:sp>
          <p:nvSpPr>
            <p:cNvPr id="762888" name="Freeform 8"/>
            <p:cNvSpPr>
              <a:spLocks/>
            </p:cNvSpPr>
            <p:nvPr/>
          </p:nvSpPr>
          <p:spPr bwMode="auto">
            <a:xfrm rot="1628194">
              <a:off x="595" y="1943"/>
              <a:ext cx="274" cy="1550"/>
            </a:xfrm>
            <a:custGeom>
              <a:avLst/>
              <a:gdLst/>
              <a:ahLst/>
              <a:cxnLst>
                <a:cxn ang="0">
                  <a:pos x="505" y="0"/>
                </a:cxn>
                <a:cxn ang="0">
                  <a:pos x="58" y="207"/>
                </a:cxn>
                <a:cxn ang="0">
                  <a:pos x="157" y="1020"/>
                </a:cxn>
              </a:cxnLst>
              <a:rect l="0" t="0" r="r" b="b"/>
              <a:pathLst>
                <a:path w="505" h="1020">
                  <a:moveTo>
                    <a:pt x="505" y="0"/>
                  </a:moveTo>
                  <a:cubicBezTo>
                    <a:pt x="310" y="18"/>
                    <a:pt x="116" y="37"/>
                    <a:pt x="58" y="207"/>
                  </a:cubicBezTo>
                  <a:cubicBezTo>
                    <a:pt x="0" y="377"/>
                    <a:pt x="140" y="884"/>
                    <a:pt x="157" y="1020"/>
                  </a:cubicBezTo>
                </a:path>
              </a:pathLst>
            </a:custGeom>
            <a:noFill/>
            <a:ln w="28575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50" y="657545"/>
            <a:ext cx="4667391" cy="29693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7D831FC-B75B-4CDB-89E2-57B0AC49D3CD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4287401" y="1216263"/>
            <a:ext cx="4765094" cy="3194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989"/>
            <a:ext cx="9103305" cy="912655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SSBF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944" y="1094096"/>
            <a:ext cx="4912056" cy="5230504"/>
          </a:xfrm>
        </p:spPr>
        <p:txBody>
          <a:bodyPr>
            <a:normAutofit/>
          </a:bodyPr>
          <a:lstStyle/>
          <a:p>
            <a:r>
              <a:rPr lang="en-US" sz="2400" dirty="0"/>
              <a:t>Recommended Application</a:t>
            </a:r>
          </a:p>
          <a:p>
            <a:pPr lvl="1"/>
            <a:r>
              <a:rPr lang="en-US" sz="2000" b="1" dirty="0"/>
              <a:t>HP</a:t>
            </a:r>
            <a:r>
              <a:rPr lang="en-US" sz="2000" dirty="0"/>
              <a:t> </a:t>
            </a:r>
            <a:r>
              <a:rPr lang="en-US" sz="2000" b="1" dirty="0"/>
              <a:t>only</a:t>
            </a:r>
          </a:p>
          <a:p>
            <a:pPr lvl="1"/>
            <a:r>
              <a:rPr lang="en-US" sz="2000" dirty="0"/>
              <a:t>Gold Label BF for Refrigeration Applications</a:t>
            </a:r>
          </a:p>
          <a:p>
            <a:r>
              <a:rPr lang="en-US" sz="2400" dirty="0"/>
              <a:t>Literature</a:t>
            </a:r>
          </a:p>
          <a:p>
            <a:pPr lvl="1"/>
            <a:r>
              <a:rPr lang="en-US" sz="2000" dirty="0"/>
              <a:t>Catalog A-1 (Parker)</a:t>
            </a:r>
          </a:p>
          <a:p>
            <a:pPr lvl="2"/>
            <a:r>
              <a:rPr lang="en-US" sz="1800" dirty="0"/>
              <a:t>Performance data</a:t>
            </a:r>
          </a:p>
          <a:p>
            <a:pPr lvl="2"/>
            <a:r>
              <a:rPr lang="en-US" sz="1800" dirty="0"/>
              <a:t>Dimensional information</a:t>
            </a:r>
          </a:p>
          <a:p>
            <a:pPr lvl="2"/>
            <a:r>
              <a:rPr lang="en-US" sz="1800" dirty="0"/>
              <a:t>Recommended Tonnage Table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0944" y="4896419"/>
          <a:ext cx="4396585" cy="1405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6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Recommended</a:t>
                      </a:r>
                      <a:r>
                        <a:rPr lang="en-US" baseline="0" dirty="0"/>
                        <a:t> Tonnage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Nominal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48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3SSBF3S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8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5SSBF3S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904398" y="4455255"/>
            <a:ext cx="4196700" cy="2197627"/>
            <a:chOff x="5252112" y="4343400"/>
            <a:chExt cx="4196700" cy="2197627"/>
          </a:xfrm>
        </p:grpSpPr>
        <p:sp>
          <p:nvSpPr>
            <p:cNvPr id="19" name="TextBox 18"/>
            <p:cNvSpPr txBox="1"/>
            <p:nvPr/>
          </p:nvSpPr>
          <p:spPr>
            <a:xfrm>
              <a:off x="5252112" y="4343400"/>
              <a:ext cx="1307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173975"/>
                  </a:solidFill>
                </a:rPr>
                <a:t>5SSBF3S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92424" y="5894696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+mn-lt"/>
                </a:rPr>
                <a:t>Recommended Tonnage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96000" y="54102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+mn-lt"/>
                </a:rPr>
                <a:t>Series Description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10412" y="4648200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+mn-lt"/>
                </a:rPr>
                <a:t>Connection Size and Type – 3/8” Solder</a:t>
              </a:r>
            </a:p>
          </p:txBody>
        </p:sp>
        <p:sp>
          <p:nvSpPr>
            <p:cNvPr id="23" name="Right Bracket 22"/>
            <p:cNvSpPr/>
            <p:nvPr/>
          </p:nvSpPr>
          <p:spPr>
            <a:xfrm rot="5400000">
              <a:off x="6179749" y="4648200"/>
              <a:ext cx="76200" cy="228600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Elbow Connector 23"/>
            <p:cNvCxnSpPr>
              <a:endCxn id="22" idx="1"/>
            </p:cNvCxnSpPr>
            <p:nvPr/>
          </p:nvCxnSpPr>
          <p:spPr>
            <a:xfrm>
              <a:off x="6172212" y="4800600"/>
              <a:ext cx="838200" cy="1707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ight Bracket 24"/>
            <p:cNvSpPr/>
            <p:nvPr/>
          </p:nvSpPr>
          <p:spPr>
            <a:xfrm rot="5400000">
              <a:off x="5699514" y="4519246"/>
              <a:ext cx="76200" cy="48650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Elbow Connector 26"/>
            <p:cNvCxnSpPr>
              <a:stCxn id="25" idx="2"/>
            </p:cNvCxnSpPr>
            <p:nvPr/>
          </p:nvCxnSpPr>
          <p:spPr>
            <a:xfrm rot="16200000" flipH="1">
              <a:off x="5557900" y="4980314"/>
              <a:ext cx="780366" cy="420938"/>
            </a:xfrm>
            <a:prstGeom prst="bentConnector3">
              <a:avLst>
                <a:gd name="adj1" fmla="val 99814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/>
            <p:nvPr/>
          </p:nvCxnSpPr>
          <p:spPr>
            <a:xfrm rot="16200000" flipH="1">
              <a:off x="4990163" y="5220637"/>
              <a:ext cx="1237566" cy="397492"/>
            </a:xfrm>
            <a:prstGeom prst="bentConnector3">
              <a:avLst>
                <a:gd name="adj1" fmla="val 99626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3251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2" y="2209086"/>
            <a:ext cx="7196278" cy="3098206"/>
          </a:xfrm>
          <a:prstGeom prst="rect">
            <a:avLst/>
          </a:prstGeom>
        </p:spPr>
      </p:pic>
      <p:sp>
        <p:nvSpPr>
          <p:cNvPr id="196266" name="Rectangle 68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Bi-directional Flow and Filtration</a:t>
            </a:r>
          </a:p>
        </p:txBody>
      </p:sp>
      <p:sp>
        <p:nvSpPr>
          <p:cNvPr id="196256" name="Text Box 672"/>
          <p:cNvSpPr txBox="1">
            <a:spLocks noChangeArrowheads="1"/>
          </p:cNvSpPr>
          <p:nvPr/>
        </p:nvSpPr>
        <p:spPr bwMode="auto">
          <a:xfrm>
            <a:off x="304800" y="1447800"/>
            <a:ext cx="85344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33CC"/>
                </a:solidFill>
                <a:latin typeface="DINOT-Medium" pitchFamily="50" charset="0"/>
              </a:rPr>
              <a:t>Bi-Flow Drier</a:t>
            </a:r>
            <a:endParaRPr lang="en-US" b="1">
              <a:solidFill>
                <a:srgbClr val="0033CC"/>
              </a:solidFill>
              <a:latin typeface="DINOT-Medium" pitchFamily="50" charset="0"/>
            </a:endParaRPr>
          </a:p>
        </p:txBody>
      </p:sp>
      <p:sp>
        <p:nvSpPr>
          <p:cNvPr id="196257" name="Line 673"/>
          <p:cNvSpPr>
            <a:spLocks noChangeShapeType="1"/>
          </p:cNvSpPr>
          <p:nvPr/>
        </p:nvSpPr>
        <p:spPr bwMode="auto">
          <a:xfrm flipH="1">
            <a:off x="3208338" y="3322638"/>
            <a:ext cx="4762" cy="7286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196258" name="Line 674"/>
          <p:cNvSpPr>
            <a:spLocks noChangeShapeType="1"/>
          </p:cNvSpPr>
          <p:nvPr/>
        </p:nvSpPr>
        <p:spPr bwMode="auto">
          <a:xfrm>
            <a:off x="6276975" y="3322638"/>
            <a:ext cx="7938" cy="741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196259" name="Oval 675"/>
          <p:cNvSpPr>
            <a:spLocks noChangeArrowheads="1"/>
          </p:cNvSpPr>
          <p:nvPr/>
        </p:nvSpPr>
        <p:spPr bwMode="auto">
          <a:xfrm>
            <a:off x="2978150" y="2486025"/>
            <a:ext cx="469900" cy="24098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lIns="274320" tIns="137160" bIns="41275" anchor="ctr"/>
          <a:lstStyle/>
          <a:p>
            <a:endParaRPr lang="en-US"/>
          </a:p>
        </p:txBody>
      </p:sp>
      <p:sp>
        <p:nvSpPr>
          <p:cNvPr id="196261" name="Line 677"/>
          <p:cNvSpPr>
            <a:spLocks noChangeShapeType="1"/>
          </p:cNvSpPr>
          <p:nvPr/>
        </p:nvSpPr>
        <p:spPr bwMode="auto">
          <a:xfrm>
            <a:off x="6240463" y="2646363"/>
            <a:ext cx="6350" cy="6080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196262" name="Line 678"/>
          <p:cNvSpPr>
            <a:spLocks noChangeShapeType="1"/>
          </p:cNvSpPr>
          <p:nvPr/>
        </p:nvSpPr>
        <p:spPr bwMode="auto">
          <a:xfrm>
            <a:off x="6240463" y="4146550"/>
            <a:ext cx="6350" cy="6080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196263" name="Line 679"/>
          <p:cNvSpPr>
            <a:spLocks noChangeShapeType="1"/>
          </p:cNvSpPr>
          <p:nvPr/>
        </p:nvSpPr>
        <p:spPr bwMode="auto">
          <a:xfrm>
            <a:off x="3233738" y="2641600"/>
            <a:ext cx="6350" cy="6080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196264" name="Line 680"/>
          <p:cNvSpPr>
            <a:spLocks noChangeShapeType="1"/>
          </p:cNvSpPr>
          <p:nvPr/>
        </p:nvSpPr>
        <p:spPr bwMode="auto">
          <a:xfrm>
            <a:off x="3233738" y="4141788"/>
            <a:ext cx="6350" cy="6080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196265" name="Oval 681"/>
          <p:cNvSpPr>
            <a:spLocks noChangeArrowheads="1"/>
          </p:cNvSpPr>
          <p:nvPr/>
        </p:nvSpPr>
        <p:spPr bwMode="auto">
          <a:xfrm>
            <a:off x="6019800" y="2505075"/>
            <a:ext cx="469900" cy="24098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lIns="274320" tIns="137160" bIns="41275" anchor="ctr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2FA6E-D44B-43FD-A199-B219E124C0B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6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257" grpId="0" animBg="1"/>
      <p:bldP spid="196258" grpId="0" animBg="1"/>
      <p:bldP spid="196259" grpId="0" animBg="1"/>
      <p:bldP spid="196261" grpId="0" animBg="1"/>
      <p:bldP spid="196262" grpId="0" animBg="1"/>
      <p:bldP spid="196263" grpId="0" animBg="1"/>
      <p:bldP spid="196264" grpId="0" animBg="1"/>
      <p:bldP spid="19626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Picture 7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2" y="2209086"/>
            <a:ext cx="7196278" cy="3098206"/>
          </a:xfrm>
          <a:prstGeom prst="rect">
            <a:avLst/>
          </a:prstGeom>
        </p:spPr>
      </p:pic>
      <p:sp>
        <p:nvSpPr>
          <p:cNvPr id="607971" name="Rectangle 7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Bi-directional Flow and Filtration</a:t>
            </a:r>
          </a:p>
        </p:txBody>
      </p:sp>
      <p:sp>
        <p:nvSpPr>
          <p:cNvPr id="607905" name="Line 673"/>
          <p:cNvSpPr>
            <a:spLocks noChangeShapeType="1"/>
          </p:cNvSpPr>
          <p:nvPr/>
        </p:nvSpPr>
        <p:spPr bwMode="auto">
          <a:xfrm flipH="1">
            <a:off x="3208338" y="3322638"/>
            <a:ext cx="4762" cy="7286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607906" name="Line 674"/>
          <p:cNvSpPr>
            <a:spLocks noChangeShapeType="1"/>
          </p:cNvSpPr>
          <p:nvPr/>
        </p:nvSpPr>
        <p:spPr bwMode="auto">
          <a:xfrm>
            <a:off x="6276975" y="3322638"/>
            <a:ext cx="7938" cy="741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607909" name="Line 677"/>
          <p:cNvSpPr>
            <a:spLocks noChangeShapeType="1"/>
          </p:cNvSpPr>
          <p:nvPr/>
        </p:nvSpPr>
        <p:spPr bwMode="auto">
          <a:xfrm>
            <a:off x="6240463" y="2646363"/>
            <a:ext cx="6350" cy="6080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607910" name="Line 678"/>
          <p:cNvSpPr>
            <a:spLocks noChangeShapeType="1"/>
          </p:cNvSpPr>
          <p:nvPr/>
        </p:nvSpPr>
        <p:spPr bwMode="auto">
          <a:xfrm>
            <a:off x="6240463" y="4146550"/>
            <a:ext cx="6350" cy="6080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grpSp>
        <p:nvGrpSpPr>
          <p:cNvPr id="14" name="Group 726"/>
          <p:cNvGrpSpPr>
            <a:grpSpLocks/>
          </p:cNvGrpSpPr>
          <p:nvPr/>
        </p:nvGrpSpPr>
        <p:grpSpPr bwMode="auto">
          <a:xfrm>
            <a:off x="3227388" y="2641600"/>
            <a:ext cx="6350" cy="2108200"/>
            <a:chOff x="2029" y="1664"/>
            <a:chExt cx="4" cy="1328"/>
          </a:xfrm>
        </p:grpSpPr>
        <p:sp>
          <p:nvSpPr>
            <p:cNvPr id="607911" name="Line 679"/>
            <p:cNvSpPr>
              <a:spLocks noChangeShapeType="1"/>
            </p:cNvSpPr>
            <p:nvPr/>
          </p:nvSpPr>
          <p:spPr bwMode="auto">
            <a:xfrm>
              <a:off x="2029" y="1664"/>
              <a:ext cx="4" cy="38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  <p:sp>
          <p:nvSpPr>
            <p:cNvPr id="607912" name="Line 680"/>
            <p:cNvSpPr>
              <a:spLocks noChangeShapeType="1"/>
            </p:cNvSpPr>
            <p:nvPr/>
          </p:nvSpPr>
          <p:spPr bwMode="auto">
            <a:xfrm>
              <a:off x="2029" y="2609"/>
              <a:ext cx="4" cy="38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</p:grpSp>
      <p:sp>
        <p:nvSpPr>
          <p:cNvPr id="607914" name="Text Box 682"/>
          <p:cNvSpPr txBox="1">
            <a:spLocks noChangeArrowheads="1"/>
          </p:cNvSpPr>
          <p:nvPr/>
        </p:nvSpPr>
        <p:spPr bwMode="auto">
          <a:xfrm>
            <a:off x="304800" y="1447800"/>
            <a:ext cx="85344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Arial" pitchFamily="34" charset="0"/>
              </a:rPr>
              <a:t>Cooling Mode</a:t>
            </a:r>
            <a:endParaRPr lang="en-US" b="1">
              <a:latin typeface="Arial" pitchFamily="34" charset="0"/>
            </a:endParaRPr>
          </a:p>
        </p:txBody>
      </p:sp>
      <p:sp>
        <p:nvSpPr>
          <p:cNvPr id="607915" name="AutoShape 683"/>
          <p:cNvSpPr>
            <a:spLocks noChangeArrowheads="1"/>
          </p:cNvSpPr>
          <p:nvPr/>
        </p:nvSpPr>
        <p:spPr bwMode="auto">
          <a:xfrm>
            <a:off x="800100" y="3552825"/>
            <a:ext cx="1282700" cy="266700"/>
          </a:xfrm>
          <a:prstGeom prst="notchedRightArrow">
            <a:avLst>
              <a:gd name="adj1" fmla="val 50000"/>
              <a:gd name="adj2" fmla="val 120238"/>
            </a:avLst>
          </a:prstGeom>
          <a:solidFill>
            <a:srgbClr val="00FF00"/>
          </a:solidFill>
          <a:ln w="9525" algn="ctr">
            <a:solidFill>
              <a:srgbClr val="30D828"/>
            </a:solidFill>
            <a:miter lim="800000"/>
            <a:headEnd/>
            <a:tailEnd type="none" w="lg" len="lg"/>
          </a:ln>
          <a:effectLst>
            <a:outerShdw dist="35921" dir="2700000" algn="ctr" rotWithShape="0">
              <a:srgbClr val="004E47">
                <a:alpha val="50000"/>
              </a:srgbClr>
            </a:outerShdw>
          </a:effectLst>
        </p:spPr>
        <p:txBody>
          <a:bodyPr wrap="none" lIns="274320" tIns="137160" bIns="41275" anchor="ctr"/>
          <a:lstStyle/>
          <a:p>
            <a:endParaRPr lang="en-US"/>
          </a:p>
        </p:txBody>
      </p:sp>
      <p:grpSp>
        <p:nvGrpSpPr>
          <p:cNvPr id="15" name="Group 684"/>
          <p:cNvGrpSpPr>
            <a:grpSpLocks/>
          </p:cNvGrpSpPr>
          <p:nvPr/>
        </p:nvGrpSpPr>
        <p:grpSpPr bwMode="auto">
          <a:xfrm rot="-1368477">
            <a:off x="3413125" y="2379663"/>
            <a:ext cx="1128713" cy="585787"/>
            <a:chOff x="2583" y="1684"/>
            <a:chExt cx="671" cy="377"/>
          </a:xfrm>
        </p:grpSpPr>
        <p:sp>
          <p:nvSpPr>
            <p:cNvPr id="607917" name="Freeform 685"/>
            <p:cNvSpPr>
              <a:spLocks/>
            </p:cNvSpPr>
            <p:nvPr/>
          </p:nvSpPr>
          <p:spPr bwMode="auto">
            <a:xfrm>
              <a:off x="2584" y="1685"/>
              <a:ext cx="388" cy="2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28" y="23"/>
                </a:cxn>
                <a:cxn ang="0">
                  <a:pos x="54" y="29"/>
                </a:cxn>
                <a:cxn ang="0">
                  <a:pos x="77" y="37"/>
                </a:cxn>
                <a:cxn ang="0">
                  <a:pos x="101" y="44"/>
                </a:cxn>
                <a:cxn ang="0">
                  <a:pos x="121" y="51"/>
                </a:cxn>
                <a:cxn ang="0">
                  <a:pos x="138" y="59"/>
                </a:cxn>
                <a:cxn ang="0">
                  <a:pos x="154" y="65"/>
                </a:cxn>
                <a:cxn ang="0">
                  <a:pos x="172" y="74"/>
                </a:cxn>
                <a:cxn ang="0">
                  <a:pos x="188" y="84"/>
                </a:cxn>
                <a:cxn ang="0">
                  <a:pos x="206" y="96"/>
                </a:cxn>
                <a:cxn ang="0">
                  <a:pos x="221" y="107"/>
                </a:cxn>
                <a:cxn ang="0">
                  <a:pos x="236" y="118"/>
                </a:cxn>
                <a:cxn ang="0">
                  <a:pos x="249" y="130"/>
                </a:cxn>
                <a:cxn ang="0">
                  <a:pos x="266" y="144"/>
                </a:cxn>
                <a:cxn ang="0">
                  <a:pos x="285" y="161"/>
                </a:cxn>
                <a:cxn ang="0">
                  <a:pos x="295" y="174"/>
                </a:cxn>
                <a:cxn ang="0">
                  <a:pos x="306" y="187"/>
                </a:cxn>
                <a:cxn ang="0">
                  <a:pos x="317" y="199"/>
                </a:cxn>
                <a:cxn ang="0">
                  <a:pos x="327" y="211"/>
                </a:cxn>
                <a:cxn ang="0">
                  <a:pos x="339" y="231"/>
                </a:cxn>
                <a:cxn ang="0">
                  <a:pos x="346" y="247"/>
                </a:cxn>
                <a:cxn ang="0">
                  <a:pos x="387" y="242"/>
                </a:cxn>
                <a:cxn ang="0">
                  <a:pos x="373" y="215"/>
                </a:cxn>
                <a:cxn ang="0">
                  <a:pos x="353" y="187"/>
                </a:cxn>
                <a:cxn ang="0">
                  <a:pos x="333" y="163"/>
                </a:cxn>
                <a:cxn ang="0">
                  <a:pos x="306" y="137"/>
                </a:cxn>
                <a:cxn ang="0">
                  <a:pos x="270" y="101"/>
                </a:cxn>
                <a:cxn ang="0">
                  <a:pos x="230" y="70"/>
                </a:cxn>
                <a:cxn ang="0">
                  <a:pos x="187" y="44"/>
                </a:cxn>
                <a:cxn ang="0">
                  <a:pos x="149" y="28"/>
                </a:cxn>
                <a:cxn ang="0">
                  <a:pos x="102" y="12"/>
                </a:cxn>
                <a:cxn ang="0">
                  <a:pos x="63" y="6"/>
                </a:cxn>
                <a:cxn ang="0">
                  <a:pos x="0" y="0"/>
                </a:cxn>
              </a:cxnLst>
              <a:rect l="0" t="0" r="r" b="b"/>
              <a:pathLst>
                <a:path w="388" h="248">
                  <a:moveTo>
                    <a:pt x="0" y="0"/>
                  </a:moveTo>
                  <a:lnTo>
                    <a:pt x="0" y="18"/>
                  </a:lnTo>
                  <a:lnTo>
                    <a:pt x="28" y="23"/>
                  </a:lnTo>
                  <a:lnTo>
                    <a:pt x="54" y="29"/>
                  </a:lnTo>
                  <a:lnTo>
                    <a:pt x="77" y="37"/>
                  </a:lnTo>
                  <a:lnTo>
                    <a:pt x="101" y="44"/>
                  </a:lnTo>
                  <a:lnTo>
                    <a:pt x="121" y="51"/>
                  </a:lnTo>
                  <a:lnTo>
                    <a:pt x="138" y="59"/>
                  </a:lnTo>
                  <a:lnTo>
                    <a:pt x="154" y="65"/>
                  </a:lnTo>
                  <a:lnTo>
                    <a:pt x="172" y="74"/>
                  </a:lnTo>
                  <a:lnTo>
                    <a:pt x="188" y="84"/>
                  </a:lnTo>
                  <a:lnTo>
                    <a:pt x="206" y="96"/>
                  </a:lnTo>
                  <a:lnTo>
                    <a:pt x="221" y="107"/>
                  </a:lnTo>
                  <a:lnTo>
                    <a:pt x="236" y="118"/>
                  </a:lnTo>
                  <a:lnTo>
                    <a:pt x="249" y="130"/>
                  </a:lnTo>
                  <a:lnTo>
                    <a:pt x="266" y="144"/>
                  </a:lnTo>
                  <a:lnTo>
                    <a:pt x="285" y="161"/>
                  </a:lnTo>
                  <a:lnTo>
                    <a:pt x="295" y="174"/>
                  </a:lnTo>
                  <a:lnTo>
                    <a:pt x="306" y="187"/>
                  </a:lnTo>
                  <a:lnTo>
                    <a:pt x="317" y="199"/>
                  </a:lnTo>
                  <a:lnTo>
                    <a:pt x="327" y="211"/>
                  </a:lnTo>
                  <a:lnTo>
                    <a:pt x="339" y="231"/>
                  </a:lnTo>
                  <a:lnTo>
                    <a:pt x="346" y="247"/>
                  </a:lnTo>
                  <a:lnTo>
                    <a:pt x="387" y="242"/>
                  </a:lnTo>
                  <a:lnTo>
                    <a:pt x="373" y="215"/>
                  </a:lnTo>
                  <a:lnTo>
                    <a:pt x="353" y="187"/>
                  </a:lnTo>
                  <a:lnTo>
                    <a:pt x="333" y="163"/>
                  </a:lnTo>
                  <a:lnTo>
                    <a:pt x="306" y="137"/>
                  </a:lnTo>
                  <a:lnTo>
                    <a:pt x="270" y="101"/>
                  </a:lnTo>
                  <a:lnTo>
                    <a:pt x="230" y="70"/>
                  </a:lnTo>
                  <a:lnTo>
                    <a:pt x="187" y="44"/>
                  </a:lnTo>
                  <a:lnTo>
                    <a:pt x="149" y="28"/>
                  </a:lnTo>
                  <a:lnTo>
                    <a:pt x="102" y="12"/>
                  </a:lnTo>
                  <a:lnTo>
                    <a:pt x="63" y="6"/>
                  </a:lnTo>
                  <a:lnTo>
                    <a:pt x="0" y="0"/>
                  </a:lnTo>
                </a:path>
              </a:pathLst>
            </a:custGeom>
            <a:solidFill>
              <a:srgbClr val="008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7918" name="Freeform 686"/>
            <p:cNvSpPr>
              <a:spLocks/>
            </p:cNvSpPr>
            <p:nvPr/>
          </p:nvSpPr>
          <p:spPr bwMode="auto">
            <a:xfrm>
              <a:off x="3052" y="1883"/>
              <a:ext cx="202" cy="178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0" y="177"/>
                </a:cxn>
                <a:cxn ang="0">
                  <a:pos x="8" y="167"/>
                </a:cxn>
                <a:cxn ang="0">
                  <a:pos x="17" y="156"/>
                </a:cxn>
                <a:cxn ang="0">
                  <a:pos x="29" y="145"/>
                </a:cxn>
                <a:cxn ang="0">
                  <a:pos x="43" y="133"/>
                </a:cxn>
                <a:cxn ang="0">
                  <a:pos x="58" y="119"/>
                </a:cxn>
                <a:cxn ang="0">
                  <a:pos x="72" y="106"/>
                </a:cxn>
                <a:cxn ang="0">
                  <a:pos x="86" y="95"/>
                </a:cxn>
                <a:cxn ang="0">
                  <a:pos x="98" y="85"/>
                </a:cxn>
                <a:cxn ang="0">
                  <a:pos x="112" y="76"/>
                </a:cxn>
                <a:cxn ang="0">
                  <a:pos x="126" y="67"/>
                </a:cxn>
                <a:cxn ang="0">
                  <a:pos x="142" y="57"/>
                </a:cxn>
                <a:cxn ang="0">
                  <a:pos x="157" y="50"/>
                </a:cxn>
                <a:cxn ang="0">
                  <a:pos x="172" y="44"/>
                </a:cxn>
                <a:cxn ang="0">
                  <a:pos x="189" y="37"/>
                </a:cxn>
                <a:cxn ang="0">
                  <a:pos x="201" y="31"/>
                </a:cxn>
                <a:cxn ang="0">
                  <a:pos x="201" y="0"/>
                </a:cxn>
                <a:cxn ang="0">
                  <a:pos x="179" y="6"/>
                </a:cxn>
                <a:cxn ang="0">
                  <a:pos x="147" y="20"/>
                </a:cxn>
                <a:cxn ang="0">
                  <a:pos x="106" y="37"/>
                </a:cxn>
                <a:cxn ang="0">
                  <a:pos x="75" y="56"/>
                </a:cxn>
                <a:cxn ang="0">
                  <a:pos x="47" y="83"/>
                </a:cxn>
                <a:cxn ang="0">
                  <a:pos x="20" y="106"/>
                </a:cxn>
                <a:cxn ang="0">
                  <a:pos x="0" y="127"/>
                </a:cxn>
                <a:cxn ang="0">
                  <a:pos x="0" y="177"/>
                </a:cxn>
                <a:cxn ang="0">
                  <a:pos x="0" y="176"/>
                </a:cxn>
                <a:cxn ang="0">
                  <a:pos x="0" y="137"/>
                </a:cxn>
              </a:cxnLst>
              <a:rect l="0" t="0" r="r" b="b"/>
              <a:pathLst>
                <a:path w="202" h="178">
                  <a:moveTo>
                    <a:pt x="0" y="137"/>
                  </a:moveTo>
                  <a:lnTo>
                    <a:pt x="0" y="177"/>
                  </a:lnTo>
                  <a:lnTo>
                    <a:pt x="8" y="167"/>
                  </a:lnTo>
                  <a:lnTo>
                    <a:pt x="17" y="156"/>
                  </a:lnTo>
                  <a:lnTo>
                    <a:pt x="29" y="145"/>
                  </a:lnTo>
                  <a:lnTo>
                    <a:pt x="43" y="133"/>
                  </a:lnTo>
                  <a:lnTo>
                    <a:pt x="58" y="119"/>
                  </a:lnTo>
                  <a:lnTo>
                    <a:pt x="72" y="106"/>
                  </a:lnTo>
                  <a:lnTo>
                    <a:pt x="86" y="95"/>
                  </a:lnTo>
                  <a:lnTo>
                    <a:pt x="98" y="85"/>
                  </a:lnTo>
                  <a:lnTo>
                    <a:pt x="112" y="76"/>
                  </a:lnTo>
                  <a:lnTo>
                    <a:pt x="126" y="67"/>
                  </a:lnTo>
                  <a:lnTo>
                    <a:pt x="142" y="57"/>
                  </a:lnTo>
                  <a:lnTo>
                    <a:pt x="157" y="50"/>
                  </a:lnTo>
                  <a:lnTo>
                    <a:pt x="172" y="44"/>
                  </a:lnTo>
                  <a:lnTo>
                    <a:pt x="189" y="37"/>
                  </a:lnTo>
                  <a:lnTo>
                    <a:pt x="201" y="31"/>
                  </a:lnTo>
                  <a:lnTo>
                    <a:pt x="201" y="0"/>
                  </a:lnTo>
                  <a:lnTo>
                    <a:pt x="179" y="6"/>
                  </a:lnTo>
                  <a:lnTo>
                    <a:pt x="147" y="20"/>
                  </a:lnTo>
                  <a:lnTo>
                    <a:pt x="106" y="37"/>
                  </a:lnTo>
                  <a:lnTo>
                    <a:pt x="75" y="56"/>
                  </a:lnTo>
                  <a:lnTo>
                    <a:pt x="47" y="83"/>
                  </a:lnTo>
                  <a:lnTo>
                    <a:pt x="20" y="106"/>
                  </a:lnTo>
                  <a:lnTo>
                    <a:pt x="0" y="127"/>
                  </a:lnTo>
                  <a:lnTo>
                    <a:pt x="0" y="177"/>
                  </a:lnTo>
                  <a:lnTo>
                    <a:pt x="0" y="176"/>
                  </a:lnTo>
                  <a:lnTo>
                    <a:pt x="0" y="137"/>
                  </a:lnTo>
                </a:path>
              </a:pathLst>
            </a:custGeom>
            <a:solidFill>
              <a:srgbClr val="008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7919" name="Freeform 687"/>
            <p:cNvSpPr>
              <a:spLocks/>
            </p:cNvSpPr>
            <p:nvPr/>
          </p:nvSpPr>
          <p:spPr bwMode="auto">
            <a:xfrm>
              <a:off x="2812" y="1950"/>
              <a:ext cx="240" cy="1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4"/>
                </a:cxn>
                <a:cxn ang="0">
                  <a:pos x="15" y="37"/>
                </a:cxn>
                <a:cxn ang="0">
                  <a:pos x="31" y="40"/>
                </a:cxn>
                <a:cxn ang="0">
                  <a:pos x="46" y="43"/>
                </a:cxn>
                <a:cxn ang="0">
                  <a:pos x="61" y="47"/>
                </a:cxn>
                <a:cxn ang="0">
                  <a:pos x="79" y="51"/>
                </a:cxn>
                <a:cxn ang="0">
                  <a:pos x="99" y="56"/>
                </a:cxn>
                <a:cxn ang="0">
                  <a:pos x="123" y="64"/>
                </a:cxn>
                <a:cxn ang="0">
                  <a:pos x="147" y="70"/>
                </a:cxn>
                <a:cxn ang="0">
                  <a:pos x="162" y="75"/>
                </a:cxn>
                <a:cxn ang="0">
                  <a:pos x="180" y="83"/>
                </a:cxn>
                <a:cxn ang="0">
                  <a:pos x="200" y="91"/>
                </a:cxn>
                <a:cxn ang="0">
                  <a:pos x="218" y="99"/>
                </a:cxn>
                <a:cxn ang="0">
                  <a:pos x="231" y="105"/>
                </a:cxn>
                <a:cxn ang="0">
                  <a:pos x="239" y="110"/>
                </a:cxn>
                <a:cxn ang="0">
                  <a:pos x="239" y="68"/>
                </a:cxn>
                <a:cxn ang="0">
                  <a:pos x="224" y="57"/>
                </a:cxn>
                <a:cxn ang="0">
                  <a:pos x="194" y="43"/>
                </a:cxn>
                <a:cxn ang="0">
                  <a:pos x="159" y="28"/>
                </a:cxn>
                <a:cxn ang="0">
                  <a:pos x="128" y="20"/>
                </a:cxn>
                <a:cxn ang="0">
                  <a:pos x="92" y="10"/>
                </a:cxn>
                <a:cxn ang="0">
                  <a:pos x="56" y="3"/>
                </a:cxn>
                <a:cxn ang="0">
                  <a:pos x="30" y="0"/>
                </a:cxn>
                <a:cxn ang="0">
                  <a:pos x="0" y="0"/>
                </a:cxn>
              </a:cxnLst>
              <a:rect l="0" t="0" r="r" b="b"/>
              <a:pathLst>
                <a:path w="240" h="111">
                  <a:moveTo>
                    <a:pt x="0" y="0"/>
                  </a:moveTo>
                  <a:lnTo>
                    <a:pt x="0" y="34"/>
                  </a:lnTo>
                  <a:lnTo>
                    <a:pt x="15" y="37"/>
                  </a:lnTo>
                  <a:lnTo>
                    <a:pt x="31" y="40"/>
                  </a:lnTo>
                  <a:lnTo>
                    <a:pt x="46" y="43"/>
                  </a:lnTo>
                  <a:lnTo>
                    <a:pt x="61" y="47"/>
                  </a:lnTo>
                  <a:lnTo>
                    <a:pt x="79" y="51"/>
                  </a:lnTo>
                  <a:lnTo>
                    <a:pt x="99" y="56"/>
                  </a:lnTo>
                  <a:lnTo>
                    <a:pt x="123" y="64"/>
                  </a:lnTo>
                  <a:lnTo>
                    <a:pt x="147" y="70"/>
                  </a:lnTo>
                  <a:lnTo>
                    <a:pt x="162" y="75"/>
                  </a:lnTo>
                  <a:lnTo>
                    <a:pt x="180" y="83"/>
                  </a:lnTo>
                  <a:lnTo>
                    <a:pt x="200" y="91"/>
                  </a:lnTo>
                  <a:lnTo>
                    <a:pt x="218" y="99"/>
                  </a:lnTo>
                  <a:lnTo>
                    <a:pt x="231" y="105"/>
                  </a:lnTo>
                  <a:lnTo>
                    <a:pt x="239" y="110"/>
                  </a:lnTo>
                  <a:lnTo>
                    <a:pt x="239" y="68"/>
                  </a:lnTo>
                  <a:lnTo>
                    <a:pt x="224" y="57"/>
                  </a:lnTo>
                  <a:lnTo>
                    <a:pt x="194" y="43"/>
                  </a:lnTo>
                  <a:lnTo>
                    <a:pt x="159" y="28"/>
                  </a:lnTo>
                  <a:lnTo>
                    <a:pt x="128" y="20"/>
                  </a:lnTo>
                  <a:lnTo>
                    <a:pt x="92" y="10"/>
                  </a:lnTo>
                  <a:lnTo>
                    <a:pt x="56" y="3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solidFill>
              <a:srgbClr val="008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7920" name="Freeform 688"/>
            <p:cNvSpPr>
              <a:spLocks/>
            </p:cNvSpPr>
            <p:nvPr/>
          </p:nvSpPr>
          <p:spPr bwMode="auto">
            <a:xfrm>
              <a:off x="2583" y="1684"/>
              <a:ext cx="671" cy="33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77" y="0"/>
                </a:cxn>
                <a:cxn ang="0">
                  <a:pos x="118" y="2"/>
                </a:cxn>
                <a:cxn ang="0">
                  <a:pos x="157" y="8"/>
                </a:cxn>
                <a:cxn ang="0">
                  <a:pos x="202" y="18"/>
                </a:cxn>
                <a:cxn ang="0">
                  <a:pos x="245" y="32"/>
                </a:cxn>
                <a:cxn ang="0">
                  <a:pos x="290" y="50"/>
                </a:cxn>
                <a:cxn ang="0">
                  <a:pos x="330" y="69"/>
                </a:cxn>
                <a:cxn ang="0">
                  <a:pos x="369" y="88"/>
                </a:cxn>
                <a:cxn ang="0">
                  <a:pos x="408" y="110"/>
                </a:cxn>
                <a:cxn ang="0">
                  <a:pos x="444" y="135"/>
                </a:cxn>
                <a:cxn ang="0">
                  <a:pos x="480" y="163"/>
                </a:cxn>
                <a:cxn ang="0">
                  <a:pos x="509" y="191"/>
                </a:cxn>
                <a:cxn ang="0">
                  <a:pos x="528" y="217"/>
                </a:cxn>
                <a:cxn ang="0">
                  <a:pos x="650" y="208"/>
                </a:cxn>
                <a:cxn ang="0">
                  <a:pos x="608" y="227"/>
                </a:cxn>
                <a:cxn ang="0">
                  <a:pos x="580" y="241"/>
                </a:cxn>
                <a:cxn ang="0">
                  <a:pos x="556" y="256"/>
                </a:cxn>
                <a:cxn ang="0">
                  <a:pos x="532" y="275"/>
                </a:cxn>
                <a:cxn ang="0">
                  <a:pos x="505" y="299"/>
                </a:cxn>
                <a:cxn ang="0">
                  <a:pos x="480" y="324"/>
                </a:cxn>
                <a:cxn ang="0">
                  <a:pos x="458" y="330"/>
                </a:cxn>
                <a:cxn ang="0">
                  <a:pos x="435" y="319"/>
                </a:cxn>
                <a:cxn ang="0">
                  <a:pos x="407" y="307"/>
                </a:cxn>
                <a:cxn ang="0">
                  <a:pos x="381" y="299"/>
                </a:cxn>
                <a:cxn ang="0">
                  <a:pos x="352" y="291"/>
                </a:cxn>
                <a:cxn ang="0">
                  <a:pos x="322" y="283"/>
                </a:cxn>
                <a:cxn ang="0">
                  <a:pos x="293" y="277"/>
                </a:cxn>
                <a:cxn ang="0">
                  <a:pos x="265" y="271"/>
                </a:cxn>
                <a:cxn ang="0">
                  <a:pos x="228" y="265"/>
                </a:cxn>
                <a:cxn ang="0">
                  <a:pos x="365" y="221"/>
                </a:cxn>
                <a:cxn ang="0">
                  <a:pos x="332" y="179"/>
                </a:cxn>
                <a:cxn ang="0">
                  <a:pos x="308" y="154"/>
                </a:cxn>
                <a:cxn ang="0">
                  <a:pos x="273" y="121"/>
                </a:cxn>
                <a:cxn ang="0">
                  <a:pos x="242" y="96"/>
                </a:cxn>
                <a:cxn ang="0">
                  <a:pos x="218" y="76"/>
                </a:cxn>
                <a:cxn ang="0">
                  <a:pos x="187" y="57"/>
                </a:cxn>
                <a:cxn ang="0">
                  <a:pos x="156" y="41"/>
                </a:cxn>
                <a:cxn ang="0">
                  <a:pos x="118" y="28"/>
                </a:cxn>
                <a:cxn ang="0">
                  <a:pos x="78" y="18"/>
                </a:cxn>
                <a:cxn ang="0">
                  <a:pos x="35" y="10"/>
                </a:cxn>
              </a:cxnLst>
              <a:rect l="0" t="0" r="r" b="b"/>
              <a:pathLst>
                <a:path w="671" h="336">
                  <a:moveTo>
                    <a:pt x="0" y="2"/>
                  </a:moveTo>
                  <a:lnTo>
                    <a:pt x="36" y="0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98" y="1"/>
                  </a:lnTo>
                  <a:lnTo>
                    <a:pt x="118" y="2"/>
                  </a:lnTo>
                  <a:lnTo>
                    <a:pt x="139" y="5"/>
                  </a:lnTo>
                  <a:lnTo>
                    <a:pt x="157" y="8"/>
                  </a:lnTo>
                  <a:lnTo>
                    <a:pt x="177" y="12"/>
                  </a:lnTo>
                  <a:lnTo>
                    <a:pt x="202" y="18"/>
                  </a:lnTo>
                  <a:lnTo>
                    <a:pt x="224" y="25"/>
                  </a:lnTo>
                  <a:lnTo>
                    <a:pt x="245" y="32"/>
                  </a:lnTo>
                  <a:lnTo>
                    <a:pt x="268" y="40"/>
                  </a:lnTo>
                  <a:lnTo>
                    <a:pt x="290" y="50"/>
                  </a:lnTo>
                  <a:lnTo>
                    <a:pt x="312" y="60"/>
                  </a:lnTo>
                  <a:lnTo>
                    <a:pt x="330" y="69"/>
                  </a:lnTo>
                  <a:lnTo>
                    <a:pt x="351" y="79"/>
                  </a:lnTo>
                  <a:lnTo>
                    <a:pt x="369" y="88"/>
                  </a:lnTo>
                  <a:lnTo>
                    <a:pt x="388" y="99"/>
                  </a:lnTo>
                  <a:lnTo>
                    <a:pt x="408" y="110"/>
                  </a:lnTo>
                  <a:lnTo>
                    <a:pt x="427" y="124"/>
                  </a:lnTo>
                  <a:lnTo>
                    <a:pt x="444" y="135"/>
                  </a:lnTo>
                  <a:lnTo>
                    <a:pt x="463" y="149"/>
                  </a:lnTo>
                  <a:lnTo>
                    <a:pt x="480" y="163"/>
                  </a:lnTo>
                  <a:lnTo>
                    <a:pt x="496" y="176"/>
                  </a:lnTo>
                  <a:lnTo>
                    <a:pt x="509" y="191"/>
                  </a:lnTo>
                  <a:lnTo>
                    <a:pt x="520" y="203"/>
                  </a:lnTo>
                  <a:lnTo>
                    <a:pt x="528" y="217"/>
                  </a:lnTo>
                  <a:lnTo>
                    <a:pt x="670" y="199"/>
                  </a:lnTo>
                  <a:lnTo>
                    <a:pt x="650" y="208"/>
                  </a:lnTo>
                  <a:lnTo>
                    <a:pt x="627" y="218"/>
                  </a:lnTo>
                  <a:lnTo>
                    <a:pt x="608" y="227"/>
                  </a:lnTo>
                  <a:lnTo>
                    <a:pt x="595" y="233"/>
                  </a:lnTo>
                  <a:lnTo>
                    <a:pt x="580" y="241"/>
                  </a:lnTo>
                  <a:lnTo>
                    <a:pt x="567" y="249"/>
                  </a:lnTo>
                  <a:lnTo>
                    <a:pt x="556" y="256"/>
                  </a:lnTo>
                  <a:lnTo>
                    <a:pt x="544" y="266"/>
                  </a:lnTo>
                  <a:lnTo>
                    <a:pt x="532" y="275"/>
                  </a:lnTo>
                  <a:lnTo>
                    <a:pt x="518" y="287"/>
                  </a:lnTo>
                  <a:lnTo>
                    <a:pt x="505" y="299"/>
                  </a:lnTo>
                  <a:lnTo>
                    <a:pt x="493" y="310"/>
                  </a:lnTo>
                  <a:lnTo>
                    <a:pt x="480" y="324"/>
                  </a:lnTo>
                  <a:lnTo>
                    <a:pt x="469" y="335"/>
                  </a:lnTo>
                  <a:lnTo>
                    <a:pt x="458" y="330"/>
                  </a:lnTo>
                  <a:lnTo>
                    <a:pt x="447" y="324"/>
                  </a:lnTo>
                  <a:lnTo>
                    <a:pt x="435" y="319"/>
                  </a:lnTo>
                  <a:lnTo>
                    <a:pt x="421" y="313"/>
                  </a:lnTo>
                  <a:lnTo>
                    <a:pt x="407" y="307"/>
                  </a:lnTo>
                  <a:lnTo>
                    <a:pt x="394" y="303"/>
                  </a:lnTo>
                  <a:lnTo>
                    <a:pt x="381" y="299"/>
                  </a:lnTo>
                  <a:lnTo>
                    <a:pt x="367" y="295"/>
                  </a:lnTo>
                  <a:lnTo>
                    <a:pt x="352" y="291"/>
                  </a:lnTo>
                  <a:lnTo>
                    <a:pt x="336" y="287"/>
                  </a:lnTo>
                  <a:lnTo>
                    <a:pt x="322" y="283"/>
                  </a:lnTo>
                  <a:lnTo>
                    <a:pt x="308" y="280"/>
                  </a:lnTo>
                  <a:lnTo>
                    <a:pt x="293" y="277"/>
                  </a:lnTo>
                  <a:lnTo>
                    <a:pt x="279" y="274"/>
                  </a:lnTo>
                  <a:lnTo>
                    <a:pt x="265" y="271"/>
                  </a:lnTo>
                  <a:lnTo>
                    <a:pt x="249" y="268"/>
                  </a:lnTo>
                  <a:lnTo>
                    <a:pt x="228" y="265"/>
                  </a:lnTo>
                  <a:lnTo>
                    <a:pt x="375" y="240"/>
                  </a:lnTo>
                  <a:lnTo>
                    <a:pt x="365" y="221"/>
                  </a:lnTo>
                  <a:lnTo>
                    <a:pt x="354" y="206"/>
                  </a:lnTo>
                  <a:lnTo>
                    <a:pt x="332" y="179"/>
                  </a:lnTo>
                  <a:lnTo>
                    <a:pt x="320" y="166"/>
                  </a:lnTo>
                  <a:lnTo>
                    <a:pt x="308" y="154"/>
                  </a:lnTo>
                  <a:lnTo>
                    <a:pt x="286" y="133"/>
                  </a:lnTo>
                  <a:lnTo>
                    <a:pt x="273" y="121"/>
                  </a:lnTo>
                  <a:lnTo>
                    <a:pt x="257" y="107"/>
                  </a:lnTo>
                  <a:lnTo>
                    <a:pt x="242" y="96"/>
                  </a:lnTo>
                  <a:lnTo>
                    <a:pt x="230" y="86"/>
                  </a:lnTo>
                  <a:lnTo>
                    <a:pt x="218" y="76"/>
                  </a:lnTo>
                  <a:lnTo>
                    <a:pt x="203" y="67"/>
                  </a:lnTo>
                  <a:lnTo>
                    <a:pt x="187" y="57"/>
                  </a:lnTo>
                  <a:lnTo>
                    <a:pt x="171" y="50"/>
                  </a:lnTo>
                  <a:lnTo>
                    <a:pt x="156" y="41"/>
                  </a:lnTo>
                  <a:lnTo>
                    <a:pt x="136" y="34"/>
                  </a:lnTo>
                  <a:lnTo>
                    <a:pt x="118" y="28"/>
                  </a:lnTo>
                  <a:lnTo>
                    <a:pt x="98" y="23"/>
                  </a:lnTo>
                  <a:lnTo>
                    <a:pt x="78" y="18"/>
                  </a:lnTo>
                  <a:lnTo>
                    <a:pt x="57" y="13"/>
                  </a:lnTo>
                  <a:lnTo>
                    <a:pt x="35" y="10"/>
                  </a:lnTo>
                  <a:lnTo>
                    <a:pt x="0" y="2"/>
                  </a:lnTo>
                </a:path>
              </a:pathLst>
            </a:custGeom>
            <a:solidFill>
              <a:srgbClr val="00FF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89"/>
          <p:cNvGrpSpPr>
            <a:grpSpLocks/>
          </p:cNvGrpSpPr>
          <p:nvPr/>
        </p:nvGrpSpPr>
        <p:grpSpPr bwMode="auto">
          <a:xfrm rot="1497461">
            <a:off x="3362325" y="4513263"/>
            <a:ext cx="1254125" cy="555625"/>
            <a:chOff x="1749" y="2131"/>
            <a:chExt cx="671" cy="374"/>
          </a:xfrm>
        </p:grpSpPr>
        <p:sp>
          <p:nvSpPr>
            <p:cNvPr id="607922" name="Freeform 690"/>
            <p:cNvSpPr>
              <a:spLocks/>
            </p:cNvSpPr>
            <p:nvPr/>
          </p:nvSpPr>
          <p:spPr bwMode="auto">
            <a:xfrm>
              <a:off x="1979" y="2202"/>
              <a:ext cx="146" cy="57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0" y="0"/>
                </a:cxn>
                <a:cxn ang="0">
                  <a:pos x="145" y="26"/>
                </a:cxn>
                <a:cxn ang="0">
                  <a:pos x="142" y="41"/>
                </a:cxn>
                <a:cxn ang="0">
                  <a:pos x="133" y="56"/>
                </a:cxn>
                <a:cxn ang="0">
                  <a:pos x="0" y="33"/>
                </a:cxn>
              </a:cxnLst>
              <a:rect l="0" t="0" r="r" b="b"/>
              <a:pathLst>
                <a:path w="146" h="57">
                  <a:moveTo>
                    <a:pt x="0" y="33"/>
                  </a:moveTo>
                  <a:lnTo>
                    <a:pt x="0" y="0"/>
                  </a:lnTo>
                  <a:lnTo>
                    <a:pt x="145" y="26"/>
                  </a:lnTo>
                  <a:lnTo>
                    <a:pt x="142" y="41"/>
                  </a:lnTo>
                  <a:lnTo>
                    <a:pt x="133" y="56"/>
                  </a:lnTo>
                  <a:lnTo>
                    <a:pt x="0" y="33"/>
                  </a:lnTo>
                </a:path>
              </a:pathLst>
            </a:custGeom>
            <a:solidFill>
              <a:srgbClr val="008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7923" name="Freeform 691"/>
            <p:cNvSpPr>
              <a:spLocks/>
            </p:cNvSpPr>
            <p:nvPr/>
          </p:nvSpPr>
          <p:spPr bwMode="auto">
            <a:xfrm>
              <a:off x="2279" y="2247"/>
              <a:ext cx="141" cy="56"/>
            </a:xfrm>
            <a:custGeom>
              <a:avLst/>
              <a:gdLst/>
              <a:ahLst/>
              <a:cxnLst>
                <a:cxn ang="0">
                  <a:pos x="140" y="55"/>
                </a:cxn>
                <a:cxn ang="0">
                  <a:pos x="140" y="24"/>
                </a:cxn>
                <a:cxn ang="0">
                  <a:pos x="0" y="0"/>
                </a:cxn>
                <a:cxn ang="0">
                  <a:pos x="0" y="39"/>
                </a:cxn>
                <a:cxn ang="0">
                  <a:pos x="140" y="55"/>
                </a:cxn>
              </a:cxnLst>
              <a:rect l="0" t="0" r="r" b="b"/>
              <a:pathLst>
                <a:path w="141" h="56">
                  <a:moveTo>
                    <a:pt x="140" y="55"/>
                  </a:moveTo>
                  <a:lnTo>
                    <a:pt x="140" y="24"/>
                  </a:lnTo>
                  <a:lnTo>
                    <a:pt x="0" y="0"/>
                  </a:lnTo>
                  <a:lnTo>
                    <a:pt x="0" y="39"/>
                  </a:lnTo>
                  <a:lnTo>
                    <a:pt x="140" y="55"/>
                  </a:lnTo>
                </a:path>
              </a:pathLst>
            </a:custGeom>
            <a:solidFill>
              <a:srgbClr val="008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692"/>
            <p:cNvGrpSpPr>
              <a:grpSpLocks/>
            </p:cNvGrpSpPr>
            <p:nvPr/>
          </p:nvGrpSpPr>
          <p:grpSpPr bwMode="auto">
            <a:xfrm>
              <a:off x="1749" y="2131"/>
              <a:ext cx="671" cy="374"/>
              <a:chOff x="1749" y="2131"/>
              <a:chExt cx="671" cy="374"/>
            </a:xfrm>
          </p:grpSpPr>
          <p:sp>
            <p:nvSpPr>
              <p:cNvPr id="607925" name="Freeform 693"/>
              <p:cNvSpPr>
                <a:spLocks/>
              </p:cNvSpPr>
              <p:nvPr/>
            </p:nvSpPr>
            <p:spPr bwMode="auto">
              <a:xfrm>
                <a:off x="1749" y="2166"/>
                <a:ext cx="671" cy="339"/>
              </a:xfrm>
              <a:custGeom>
                <a:avLst/>
                <a:gdLst/>
                <a:ahLst/>
                <a:cxnLst>
                  <a:cxn ang="0">
                    <a:pos x="38" y="338"/>
                  </a:cxn>
                  <a:cxn ang="0">
                    <a:pos x="78" y="338"/>
                  </a:cxn>
                  <a:cxn ang="0">
                    <a:pos x="119" y="336"/>
                  </a:cxn>
                  <a:cxn ang="0">
                    <a:pos x="158" y="330"/>
                  </a:cxn>
                  <a:cxn ang="0">
                    <a:pos x="203" y="320"/>
                  </a:cxn>
                  <a:cxn ang="0">
                    <a:pos x="246" y="307"/>
                  </a:cxn>
                  <a:cxn ang="0">
                    <a:pos x="291" y="288"/>
                  </a:cxn>
                  <a:cxn ang="0">
                    <a:pos x="331" y="268"/>
                  </a:cxn>
                  <a:cxn ang="0">
                    <a:pos x="370" y="249"/>
                  </a:cxn>
                  <a:cxn ang="0">
                    <a:pos x="409" y="227"/>
                  </a:cxn>
                  <a:cxn ang="0">
                    <a:pos x="445" y="202"/>
                  </a:cxn>
                  <a:cxn ang="0">
                    <a:pos x="481" y="173"/>
                  </a:cxn>
                  <a:cxn ang="0">
                    <a:pos x="510" y="145"/>
                  </a:cxn>
                  <a:cxn ang="0">
                    <a:pos x="529" y="118"/>
                  </a:cxn>
                  <a:cxn ang="0">
                    <a:pos x="649" y="127"/>
                  </a:cxn>
                  <a:cxn ang="0">
                    <a:pos x="611" y="110"/>
                  </a:cxn>
                  <a:cxn ang="0">
                    <a:pos x="582" y="92"/>
                  </a:cxn>
                  <a:cxn ang="0">
                    <a:pos x="558" y="77"/>
                  </a:cxn>
                  <a:cxn ang="0">
                    <a:pos x="533" y="59"/>
                  </a:cxn>
                  <a:cxn ang="0">
                    <a:pos x="505" y="35"/>
                  </a:cxn>
                  <a:cxn ang="0">
                    <a:pos x="480" y="11"/>
                  </a:cxn>
                  <a:cxn ang="0">
                    <a:pos x="459" y="4"/>
                  </a:cxn>
                  <a:cxn ang="0">
                    <a:pos x="436" y="15"/>
                  </a:cxn>
                  <a:cxn ang="0">
                    <a:pos x="408" y="27"/>
                  </a:cxn>
                  <a:cxn ang="0">
                    <a:pos x="382" y="35"/>
                  </a:cxn>
                  <a:cxn ang="0">
                    <a:pos x="353" y="43"/>
                  </a:cxn>
                  <a:cxn ang="0">
                    <a:pos x="323" y="51"/>
                  </a:cxn>
                  <a:cxn ang="0">
                    <a:pos x="294" y="57"/>
                  </a:cxn>
                  <a:cxn ang="0">
                    <a:pos x="267" y="63"/>
                  </a:cxn>
                  <a:cxn ang="0">
                    <a:pos x="229" y="69"/>
                  </a:cxn>
                  <a:cxn ang="0">
                    <a:pos x="366" y="114"/>
                  </a:cxn>
                  <a:cxn ang="0">
                    <a:pos x="334" y="157"/>
                  </a:cxn>
                  <a:cxn ang="0">
                    <a:pos x="309" y="182"/>
                  </a:cxn>
                  <a:cxn ang="0">
                    <a:pos x="274" y="215"/>
                  </a:cxn>
                  <a:cxn ang="0">
                    <a:pos x="231" y="244"/>
                  </a:cxn>
                  <a:cxn ang="0">
                    <a:pos x="191" y="266"/>
                  </a:cxn>
                  <a:cxn ang="0">
                    <a:pos x="162" y="280"/>
                  </a:cxn>
                  <a:cxn ang="0">
                    <a:pos x="120" y="292"/>
                  </a:cxn>
                  <a:cxn ang="0">
                    <a:pos x="68" y="304"/>
                  </a:cxn>
                  <a:cxn ang="0">
                    <a:pos x="0" y="309"/>
                  </a:cxn>
                </a:cxnLst>
                <a:rect l="0" t="0" r="r" b="b"/>
                <a:pathLst>
                  <a:path w="671" h="339">
                    <a:moveTo>
                      <a:pt x="0" y="336"/>
                    </a:moveTo>
                    <a:lnTo>
                      <a:pt x="38" y="338"/>
                    </a:lnTo>
                    <a:lnTo>
                      <a:pt x="56" y="338"/>
                    </a:lnTo>
                    <a:lnTo>
                      <a:pt x="78" y="338"/>
                    </a:lnTo>
                    <a:lnTo>
                      <a:pt x="99" y="337"/>
                    </a:lnTo>
                    <a:lnTo>
                      <a:pt x="119" y="336"/>
                    </a:lnTo>
                    <a:lnTo>
                      <a:pt x="140" y="334"/>
                    </a:lnTo>
                    <a:lnTo>
                      <a:pt x="158" y="330"/>
                    </a:lnTo>
                    <a:lnTo>
                      <a:pt x="179" y="326"/>
                    </a:lnTo>
                    <a:lnTo>
                      <a:pt x="203" y="320"/>
                    </a:lnTo>
                    <a:lnTo>
                      <a:pt x="225" y="313"/>
                    </a:lnTo>
                    <a:lnTo>
                      <a:pt x="246" y="307"/>
                    </a:lnTo>
                    <a:lnTo>
                      <a:pt x="269" y="298"/>
                    </a:lnTo>
                    <a:lnTo>
                      <a:pt x="291" y="288"/>
                    </a:lnTo>
                    <a:lnTo>
                      <a:pt x="313" y="278"/>
                    </a:lnTo>
                    <a:lnTo>
                      <a:pt x="331" y="268"/>
                    </a:lnTo>
                    <a:lnTo>
                      <a:pt x="353" y="258"/>
                    </a:lnTo>
                    <a:lnTo>
                      <a:pt x="370" y="249"/>
                    </a:lnTo>
                    <a:lnTo>
                      <a:pt x="389" y="238"/>
                    </a:lnTo>
                    <a:lnTo>
                      <a:pt x="409" y="227"/>
                    </a:lnTo>
                    <a:lnTo>
                      <a:pt x="428" y="213"/>
                    </a:lnTo>
                    <a:lnTo>
                      <a:pt x="445" y="202"/>
                    </a:lnTo>
                    <a:lnTo>
                      <a:pt x="464" y="187"/>
                    </a:lnTo>
                    <a:lnTo>
                      <a:pt x="481" y="173"/>
                    </a:lnTo>
                    <a:lnTo>
                      <a:pt x="497" y="160"/>
                    </a:lnTo>
                    <a:lnTo>
                      <a:pt x="510" y="145"/>
                    </a:lnTo>
                    <a:lnTo>
                      <a:pt x="521" y="132"/>
                    </a:lnTo>
                    <a:lnTo>
                      <a:pt x="529" y="118"/>
                    </a:lnTo>
                    <a:lnTo>
                      <a:pt x="670" y="136"/>
                    </a:lnTo>
                    <a:lnTo>
                      <a:pt x="649" y="127"/>
                    </a:lnTo>
                    <a:lnTo>
                      <a:pt x="631" y="118"/>
                    </a:lnTo>
                    <a:lnTo>
                      <a:pt x="611" y="110"/>
                    </a:lnTo>
                    <a:lnTo>
                      <a:pt x="595" y="101"/>
                    </a:lnTo>
                    <a:lnTo>
                      <a:pt x="582" y="92"/>
                    </a:lnTo>
                    <a:lnTo>
                      <a:pt x="570" y="86"/>
                    </a:lnTo>
                    <a:lnTo>
                      <a:pt x="558" y="77"/>
                    </a:lnTo>
                    <a:lnTo>
                      <a:pt x="546" y="69"/>
                    </a:lnTo>
                    <a:lnTo>
                      <a:pt x="533" y="59"/>
                    </a:lnTo>
                    <a:lnTo>
                      <a:pt x="519" y="47"/>
                    </a:lnTo>
                    <a:lnTo>
                      <a:pt x="505" y="35"/>
                    </a:lnTo>
                    <a:lnTo>
                      <a:pt x="493" y="24"/>
                    </a:lnTo>
                    <a:lnTo>
                      <a:pt x="480" y="11"/>
                    </a:lnTo>
                    <a:lnTo>
                      <a:pt x="470" y="0"/>
                    </a:lnTo>
                    <a:lnTo>
                      <a:pt x="459" y="4"/>
                    </a:lnTo>
                    <a:lnTo>
                      <a:pt x="448" y="10"/>
                    </a:lnTo>
                    <a:lnTo>
                      <a:pt x="436" y="15"/>
                    </a:lnTo>
                    <a:lnTo>
                      <a:pt x="422" y="21"/>
                    </a:lnTo>
                    <a:lnTo>
                      <a:pt x="408" y="27"/>
                    </a:lnTo>
                    <a:lnTo>
                      <a:pt x="395" y="31"/>
                    </a:lnTo>
                    <a:lnTo>
                      <a:pt x="382" y="35"/>
                    </a:lnTo>
                    <a:lnTo>
                      <a:pt x="368" y="40"/>
                    </a:lnTo>
                    <a:lnTo>
                      <a:pt x="353" y="43"/>
                    </a:lnTo>
                    <a:lnTo>
                      <a:pt x="337" y="47"/>
                    </a:lnTo>
                    <a:lnTo>
                      <a:pt x="323" y="51"/>
                    </a:lnTo>
                    <a:lnTo>
                      <a:pt x="309" y="55"/>
                    </a:lnTo>
                    <a:lnTo>
                      <a:pt x="294" y="57"/>
                    </a:lnTo>
                    <a:lnTo>
                      <a:pt x="280" y="60"/>
                    </a:lnTo>
                    <a:lnTo>
                      <a:pt x="267" y="63"/>
                    </a:lnTo>
                    <a:lnTo>
                      <a:pt x="251" y="67"/>
                    </a:lnTo>
                    <a:lnTo>
                      <a:pt x="229" y="69"/>
                    </a:lnTo>
                    <a:lnTo>
                      <a:pt x="376" y="95"/>
                    </a:lnTo>
                    <a:lnTo>
                      <a:pt x="366" y="114"/>
                    </a:lnTo>
                    <a:lnTo>
                      <a:pt x="355" y="129"/>
                    </a:lnTo>
                    <a:lnTo>
                      <a:pt x="334" y="157"/>
                    </a:lnTo>
                    <a:lnTo>
                      <a:pt x="322" y="170"/>
                    </a:lnTo>
                    <a:lnTo>
                      <a:pt x="309" y="182"/>
                    </a:lnTo>
                    <a:lnTo>
                      <a:pt x="292" y="198"/>
                    </a:lnTo>
                    <a:lnTo>
                      <a:pt x="274" y="215"/>
                    </a:lnTo>
                    <a:lnTo>
                      <a:pt x="256" y="227"/>
                    </a:lnTo>
                    <a:lnTo>
                      <a:pt x="231" y="244"/>
                    </a:lnTo>
                    <a:lnTo>
                      <a:pt x="210" y="255"/>
                    </a:lnTo>
                    <a:lnTo>
                      <a:pt x="191" y="266"/>
                    </a:lnTo>
                    <a:lnTo>
                      <a:pt x="174" y="274"/>
                    </a:lnTo>
                    <a:lnTo>
                      <a:pt x="162" y="280"/>
                    </a:lnTo>
                    <a:lnTo>
                      <a:pt x="140" y="286"/>
                    </a:lnTo>
                    <a:lnTo>
                      <a:pt x="120" y="292"/>
                    </a:lnTo>
                    <a:lnTo>
                      <a:pt x="99" y="300"/>
                    </a:lnTo>
                    <a:lnTo>
                      <a:pt x="68" y="304"/>
                    </a:lnTo>
                    <a:lnTo>
                      <a:pt x="45" y="308"/>
                    </a:lnTo>
                    <a:lnTo>
                      <a:pt x="0" y="309"/>
                    </a:lnTo>
                    <a:lnTo>
                      <a:pt x="0" y="336"/>
                    </a:lnTo>
                  </a:path>
                </a:pathLst>
              </a:custGeom>
              <a:solidFill>
                <a:srgbClr val="008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926" name="Freeform 694"/>
              <p:cNvSpPr>
                <a:spLocks/>
              </p:cNvSpPr>
              <p:nvPr/>
            </p:nvSpPr>
            <p:spPr bwMode="auto">
              <a:xfrm>
                <a:off x="1749" y="2131"/>
                <a:ext cx="671" cy="349"/>
              </a:xfrm>
              <a:custGeom>
                <a:avLst/>
                <a:gdLst/>
                <a:ahLst/>
                <a:cxnLst>
                  <a:cxn ang="0">
                    <a:pos x="37" y="348"/>
                  </a:cxn>
                  <a:cxn ang="0">
                    <a:pos x="77" y="348"/>
                  </a:cxn>
                  <a:cxn ang="0">
                    <a:pos x="119" y="346"/>
                  </a:cxn>
                  <a:cxn ang="0">
                    <a:pos x="158" y="340"/>
                  </a:cxn>
                  <a:cxn ang="0">
                    <a:pos x="202" y="329"/>
                  </a:cxn>
                  <a:cxn ang="0">
                    <a:pos x="245" y="315"/>
                  </a:cxn>
                  <a:cxn ang="0">
                    <a:pos x="290" y="296"/>
                  </a:cxn>
                  <a:cxn ang="0">
                    <a:pos x="331" y="276"/>
                  </a:cxn>
                  <a:cxn ang="0">
                    <a:pos x="369" y="256"/>
                  </a:cxn>
                  <a:cxn ang="0">
                    <a:pos x="408" y="233"/>
                  </a:cxn>
                  <a:cxn ang="0">
                    <a:pos x="445" y="208"/>
                  </a:cxn>
                  <a:cxn ang="0">
                    <a:pos x="480" y="178"/>
                  </a:cxn>
                  <a:cxn ang="0">
                    <a:pos x="509" y="149"/>
                  </a:cxn>
                  <a:cxn ang="0">
                    <a:pos x="528" y="122"/>
                  </a:cxn>
                  <a:cxn ang="0">
                    <a:pos x="648" y="131"/>
                  </a:cxn>
                  <a:cxn ang="0">
                    <a:pos x="610" y="113"/>
                  </a:cxn>
                  <a:cxn ang="0">
                    <a:pos x="581" y="95"/>
                  </a:cxn>
                  <a:cxn ang="0">
                    <a:pos x="557" y="79"/>
                  </a:cxn>
                  <a:cxn ang="0">
                    <a:pos x="533" y="61"/>
                  </a:cxn>
                  <a:cxn ang="0">
                    <a:pos x="504" y="37"/>
                  </a:cxn>
                  <a:cxn ang="0">
                    <a:pos x="479" y="11"/>
                  </a:cxn>
                  <a:cxn ang="0">
                    <a:pos x="458" y="4"/>
                  </a:cxn>
                  <a:cxn ang="0">
                    <a:pos x="435" y="16"/>
                  </a:cxn>
                  <a:cxn ang="0">
                    <a:pos x="407" y="28"/>
                  </a:cxn>
                  <a:cxn ang="0">
                    <a:pos x="382" y="36"/>
                  </a:cxn>
                  <a:cxn ang="0">
                    <a:pos x="353" y="44"/>
                  </a:cxn>
                  <a:cxn ang="0">
                    <a:pos x="322" y="53"/>
                  </a:cxn>
                  <a:cxn ang="0">
                    <a:pos x="294" y="59"/>
                  </a:cxn>
                  <a:cxn ang="0">
                    <a:pos x="266" y="65"/>
                  </a:cxn>
                  <a:cxn ang="0">
                    <a:pos x="229" y="71"/>
                  </a:cxn>
                  <a:cxn ang="0">
                    <a:pos x="365" y="118"/>
                  </a:cxn>
                  <a:cxn ang="0">
                    <a:pos x="333" y="161"/>
                  </a:cxn>
                  <a:cxn ang="0">
                    <a:pos x="309" y="187"/>
                  </a:cxn>
                  <a:cxn ang="0">
                    <a:pos x="273" y="221"/>
                  </a:cxn>
                  <a:cxn ang="0">
                    <a:pos x="243" y="248"/>
                  </a:cxn>
                  <a:cxn ang="0">
                    <a:pos x="218" y="268"/>
                  </a:cxn>
                  <a:cxn ang="0">
                    <a:pos x="188" y="289"/>
                  </a:cxn>
                  <a:cxn ang="0">
                    <a:pos x="156" y="305"/>
                  </a:cxn>
                  <a:cxn ang="0">
                    <a:pos x="119" y="319"/>
                  </a:cxn>
                  <a:cxn ang="0">
                    <a:pos x="79" y="329"/>
                  </a:cxn>
                  <a:cxn ang="0">
                    <a:pos x="35" y="339"/>
                  </a:cxn>
                </a:cxnLst>
                <a:rect l="0" t="0" r="r" b="b"/>
                <a:pathLst>
                  <a:path w="671" h="349">
                    <a:moveTo>
                      <a:pt x="0" y="346"/>
                    </a:moveTo>
                    <a:lnTo>
                      <a:pt x="37" y="348"/>
                    </a:lnTo>
                    <a:lnTo>
                      <a:pt x="55" y="348"/>
                    </a:lnTo>
                    <a:lnTo>
                      <a:pt x="77" y="348"/>
                    </a:lnTo>
                    <a:lnTo>
                      <a:pt x="98" y="347"/>
                    </a:lnTo>
                    <a:lnTo>
                      <a:pt x="119" y="346"/>
                    </a:lnTo>
                    <a:lnTo>
                      <a:pt x="139" y="343"/>
                    </a:lnTo>
                    <a:lnTo>
                      <a:pt x="158" y="340"/>
                    </a:lnTo>
                    <a:lnTo>
                      <a:pt x="178" y="335"/>
                    </a:lnTo>
                    <a:lnTo>
                      <a:pt x="202" y="329"/>
                    </a:lnTo>
                    <a:lnTo>
                      <a:pt x="224" y="322"/>
                    </a:lnTo>
                    <a:lnTo>
                      <a:pt x="245" y="315"/>
                    </a:lnTo>
                    <a:lnTo>
                      <a:pt x="268" y="307"/>
                    </a:lnTo>
                    <a:lnTo>
                      <a:pt x="290" y="296"/>
                    </a:lnTo>
                    <a:lnTo>
                      <a:pt x="312" y="286"/>
                    </a:lnTo>
                    <a:lnTo>
                      <a:pt x="331" y="276"/>
                    </a:lnTo>
                    <a:lnTo>
                      <a:pt x="352" y="266"/>
                    </a:lnTo>
                    <a:lnTo>
                      <a:pt x="369" y="256"/>
                    </a:lnTo>
                    <a:lnTo>
                      <a:pt x="388" y="245"/>
                    </a:lnTo>
                    <a:lnTo>
                      <a:pt x="408" y="233"/>
                    </a:lnTo>
                    <a:lnTo>
                      <a:pt x="428" y="219"/>
                    </a:lnTo>
                    <a:lnTo>
                      <a:pt x="445" y="208"/>
                    </a:lnTo>
                    <a:lnTo>
                      <a:pt x="463" y="192"/>
                    </a:lnTo>
                    <a:lnTo>
                      <a:pt x="480" y="178"/>
                    </a:lnTo>
                    <a:lnTo>
                      <a:pt x="496" y="164"/>
                    </a:lnTo>
                    <a:lnTo>
                      <a:pt x="509" y="149"/>
                    </a:lnTo>
                    <a:lnTo>
                      <a:pt x="520" y="136"/>
                    </a:lnTo>
                    <a:lnTo>
                      <a:pt x="528" y="122"/>
                    </a:lnTo>
                    <a:lnTo>
                      <a:pt x="670" y="140"/>
                    </a:lnTo>
                    <a:lnTo>
                      <a:pt x="648" y="131"/>
                    </a:lnTo>
                    <a:lnTo>
                      <a:pt x="631" y="122"/>
                    </a:lnTo>
                    <a:lnTo>
                      <a:pt x="610" y="113"/>
                    </a:lnTo>
                    <a:lnTo>
                      <a:pt x="594" y="104"/>
                    </a:lnTo>
                    <a:lnTo>
                      <a:pt x="581" y="95"/>
                    </a:lnTo>
                    <a:lnTo>
                      <a:pt x="569" y="89"/>
                    </a:lnTo>
                    <a:lnTo>
                      <a:pt x="557" y="79"/>
                    </a:lnTo>
                    <a:lnTo>
                      <a:pt x="545" y="71"/>
                    </a:lnTo>
                    <a:lnTo>
                      <a:pt x="533" y="61"/>
                    </a:lnTo>
                    <a:lnTo>
                      <a:pt x="519" y="49"/>
                    </a:lnTo>
                    <a:lnTo>
                      <a:pt x="504" y="37"/>
                    </a:lnTo>
                    <a:lnTo>
                      <a:pt x="492" y="25"/>
                    </a:lnTo>
                    <a:lnTo>
                      <a:pt x="479" y="11"/>
                    </a:lnTo>
                    <a:lnTo>
                      <a:pt x="469" y="0"/>
                    </a:lnTo>
                    <a:lnTo>
                      <a:pt x="458" y="4"/>
                    </a:lnTo>
                    <a:lnTo>
                      <a:pt x="447" y="11"/>
                    </a:lnTo>
                    <a:lnTo>
                      <a:pt x="435" y="16"/>
                    </a:lnTo>
                    <a:lnTo>
                      <a:pt x="421" y="22"/>
                    </a:lnTo>
                    <a:lnTo>
                      <a:pt x="407" y="28"/>
                    </a:lnTo>
                    <a:lnTo>
                      <a:pt x="394" y="33"/>
                    </a:lnTo>
                    <a:lnTo>
                      <a:pt x="382" y="36"/>
                    </a:lnTo>
                    <a:lnTo>
                      <a:pt x="367" y="41"/>
                    </a:lnTo>
                    <a:lnTo>
                      <a:pt x="353" y="44"/>
                    </a:lnTo>
                    <a:lnTo>
                      <a:pt x="337" y="49"/>
                    </a:lnTo>
                    <a:lnTo>
                      <a:pt x="322" y="53"/>
                    </a:lnTo>
                    <a:lnTo>
                      <a:pt x="309" y="56"/>
                    </a:lnTo>
                    <a:lnTo>
                      <a:pt x="294" y="59"/>
                    </a:lnTo>
                    <a:lnTo>
                      <a:pt x="279" y="62"/>
                    </a:lnTo>
                    <a:lnTo>
                      <a:pt x="266" y="65"/>
                    </a:lnTo>
                    <a:lnTo>
                      <a:pt x="250" y="69"/>
                    </a:lnTo>
                    <a:lnTo>
                      <a:pt x="229" y="71"/>
                    </a:lnTo>
                    <a:lnTo>
                      <a:pt x="375" y="98"/>
                    </a:lnTo>
                    <a:lnTo>
                      <a:pt x="365" y="118"/>
                    </a:lnTo>
                    <a:lnTo>
                      <a:pt x="354" y="133"/>
                    </a:lnTo>
                    <a:lnTo>
                      <a:pt x="333" y="161"/>
                    </a:lnTo>
                    <a:lnTo>
                      <a:pt x="321" y="175"/>
                    </a:lnTo>
                    <a:lnTo>
                      <a:pt x="309" y="187"/>
                    </a:lnTo>
                    <a:lnTo>
                      <a:pt x="287" y="209"/>
                    </a:lnTo>
                    <a:lnTo>
                      <a:pt x="273" y="221"/>
                    </a:lnTo>
                    <a:lnTo>
                      <a:pt x="257" y="237"/>
                    </a:lnTo>
                    <a:lnTo>
                      <a:pt x="243" y="248"/>
                    </a:lnTo>
                    <a:lnTo>
                      <a:pt x="230" y="259"/>
                    </a:lnTo>
                    <a:lnTo>
                      <a:pt x="218" y="268"/>
                    </a:lnTo>
                    <a:lnTo>
                      <a:pt x="204" y="278"/>
                    </a:lnTo>
                    <a:lnTo>
                      <a:pt x="188" y="289"/>
                    </a:lnTo>
                    <a:lnTo>
                      <a:pt x="172" y="296"/>
                    </a:lnTo>
                    <a:lnTo>
                      <a:pt x="156" y="305"/>
                    </a:lnTo>
                    <a:lnTo>
                      <a:pt x="137" y="313"/>
                    </a:lnTo>
                    <a:lnTo>
                      <a:pt x="119" y="319"/>
                    </a:lnTo>
                    <a:lnTo>
                      <a:pt x="98" y="324"/>
                    </a:lnTo>
                    <a:lnTo>
                      <a:pt x="79" y="329"/>
                    </a:lnTo>
                    <a:lnTo>
                      <a:pt x="58" y="334"/>
                    </a:lnTo>
                    <a:lnTo>
                      <a:pt x="35" y="339"/>
                    </a:lnTo>
                    <a:lnTo>
                      <a:pt x="0" y="346"/>
                    </a:lnTo>
                  </a:path>
                </a:pathLst>
              </a:custGeom>
              <a:solidFill>
                <a:srgbClr val="00FF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714"/>
          <p:cNvGrpSpPr/>
          <p:nvPr/>
        </p:nvGrpSpPr>
        <p:grpSpPr>
          <a:xfrm>
            <a:off x="4140200" y="3010127"/>
            <a:ext cx="2079625" cy="1308100"/>
            <a:chOff x="4140200" y="2995613"/>
            <a:chExt cx="2079625" cy="1308100"/>
          </a:xfrm>
        </p:grpSpPr>
        <p:grpSp>
          <p:nvGrpSpPr>
            <p:cNvPr id="19" name="Group 695"/>
            <p:cNvGrpSpPr>
              <a:grpSpLocks/>
            </p:cNvGrpSpPr>
            <p:nvPr/>
          </p:nvGrpSpPr>
          <p:grpSpPr bwMode="auto">
            <a:xfrm>
              <a:off x="4140200" y="2995613"/>
              <a:ext cx="2066925" cy="942975"/>
              <a:chOff x="3145" y="2049"/>
              <a:chExt cx="1078" cy="746"/>
            </a:xfrm>
          </p:grpSpPr>
          <p:sp>
            <p:nvSpPr>
              <p:cNvPr id="607928" name="Freeform 696"/>
              <p:cNvSpPr>
                <a:spLocks/>
              </p:cNvSpPr>
              <p:nvPr/>
            </p:nvSpPr>
            <p:spPr bwMode="auto">
              <a:xfrm>
                <a:off x="3145" y="2049"/>
                <a:ext cx="1078" cy="74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4" y="112"/>
                  </a:cxn>
                  <a:cxn ang="0">
                    <a:pos x="83" y="185"/>
                  </a:cxn>
                  <a:cxn ang="0">
                    <a:pos x="141" y="252"/>
                  </a:cxn>
                  <a:cxn ang="0">
                    <a:pos x="209" y="324"/>
                  </a:cxn>
                  <a:cxn ang="0">
                    <a:pos x="287" y="394"/>
                  </a:cxn>
                  <a:cxn ang="0">
                    <a:pos x="387" y="466"/>
                  </a:cxn>
                  <a:cxn ang="0">
                    <a:pos x="480" y="525"/>
                  </a:cxn>
                  <a:cxn ang="0">
                    <a:pos x="586" y="566"/>
                  </a:cxn>
                  <a:cxn ang="0">
                    <a:pos x="690" y="590"/>
                  </a:cxn>
                  <a:cxn ang="0">
                    <a:pos x="760" y="590"/>
                  </a:cxn>
                  <a:cxn ang="0">
                    <a:pos x="817" y="583"/>
                  </a:cxn>
                  <a:cxn ang="0">
                    <a:pos x="839" y="740"/>
                  </a:cxn>
                  <a:cxn ang="0">
                    <a:pos x="903" y="651"/>
                  </a:cxn>
                  <a:cxn ang="0">
                    <a:pos x="985" y="560"/>
                  </a:cxn>
                  <a:cxn ang="0">
                    <a:pos x="1077" y="509"/>
                  </a:cxn>
                  <a:cxn ang="0">
                    <a:pos x="1029" y="449"/>
                  </a:cxn>
                  <a:cxn ang="0">
                    <a:pos x="927" y="383"/>
                  </a:cxn>
                  <a:cxn ang="0">
                    <a:pos x="863" y="321"/>
                  </a:cxn>
                  <a:cxn ang="0">
                    <a:pos x="837" y="420"/>
                  </a:cxn>
                  <a:cxn ang="0">
                    <a:pos x="745" y="432"/>
                  </a:cxn>
                  <a:cxn ang="0">
                    <a:pos x="643" y="421"/>
                  </a:cxn>
                  <a:cxn ang="0">
                    <a:pos x="534" y="394"/>
                  </a:cxn>
                  <a:cxn ang="0">
                    <a:pos x="402" y="342"/>
                  </a:cxn>
                  <a:cxn ang="0">
                    <a:pos x="294" y="279"/>
                  </a:cxn>
                  <a:cxn ang="0">
                    <a:pos x="243" y="248"/>
                  </a:cxn>
                  <a:cxn ang="0">
                    <a:pos x="202" y="217"/>
                  </a:cxn>
                  <a:cxn ang="0">
                    <a:pos x="140" y="167"/>
                  </a:cxn>
                  <a:cxn ang="0">
                    <a:pos x="102" y="130"/>
                  </a:cxn>
                  <a:cxn ang="0">
                    <a:pos x="68" y="93"/>
                  </a:cxn>
                  <a:cxn ang="0">
                    <a:pos x="32" y="48"/>
                  </a:cxn>
                  <a:cxn ang="0">
                    <a:pos x="0" y="0"/>
                  </a:cxn>
                </a:cxnLst>
                <a:rect l="0" t="0" r="r" b="b"/>
                <a:pathLst>
                  <a:path w="1078" h="741">
                    <a:moveTo>
                      <a:pt x="0" y="0"/>
                    </a:moveTo>
                    <a:lnTo>
                      <a:pt x="0" y="47"/>
                    </a:lnTo>
                    <a:lnTo>
                      <a:pt x="18" y="83"/>
                    </a:lnTo>
                    <a:lnTo>
                      <a:pt x="34" y="112"/>
                    </a:lnTo>
                    <a:lnTo>
                      <a:pt x="56" y="147"/>
                    </a:lnTo>
                    <a:lnTo>
                      <a:pt x="83" y="185"/>
                    </a:lnTo>
                    <a:lnTo>
                      <a:pt x="108" y="212"/>
                    </a:lnTo>
                    <a:lnTo>
                      <a:pt x="141" y="252"/>
                    </a:lnTo>
                    <a:lnTo>
                      <a:pt x="175" y="290"/>
                    </a:lnTo>
                    <a:lnTo>
                      <a:pt x="209" y="324"/>
                    </a:lnTo>
                    <a:lnTo>
                      <a:pt x="253" y="366"/>
                    </a:lnTo>
                    <a:lnTo>
                      <a:pt x="287" y="394"/>
                    </a:lnTo>
                    <a:lnTo>
                      <a:pt x="334" y="428"/>
                    </a:lnTo>
                    <a:lnTo>
                      <a:pt x="387" y="466"/>
                    </a:lnTo>
                    <a:lnTo>
                      <a:pt x="440" y="501"/>
                    </a:lnTo>
                    <a:lnTo>
                      <a:pt x="480" y="525"/>
                    </a:lnTo>
                    <a:lnTo>
                      <a:pt x="537" y="549"/>
                    </a:lnTo>
                    <a:lnTo>
                      <a:pt x="586" y="566"/>
                    </a:lnTo>
                    <a:lnTo>
                      <a:pt x="637" y="580"/>
                    </a:lnTo>
                    <a:lnTo>
                      <a:pt x="690" y="590"/>
                    </a:lnTo>
                    <a:lnTo>
                      <a:pt x="722" y="592"/>
                    </a:lnTo>
                    <a:lnTo>
                      <a:pt x="760" y="590"/>
                    </a:lnTo>
                    <a:lnTo>
                      <a:pt x="789" y="587"/>
                    </a:lnTo>
                    <a:lnTo>
                      <a:pt x="817" y="583"/>
                    </a:lnTo>
                    <a:lnTo>
                      <a:pt x="839" y="577"/>
                    </a:lnTo>
                    <a:lnTo>
                      <a:pt x="839" y="740"/>
                    </a:lnTo>
                    <a:lnTo>
                      <a:pt x="867" y="698"/>
                    </a:lnTo>
                    <a:lnTo>
                      <a:pt x="903" y="651"/>
                    </a:lnTo>
                    <a:lnTo>
                      <a:pt x="940" y="604"/>
                    </a:lnTo>
                    <a:lnTo>
                      <a:pt x="985" y="560"/>
                    </a:lnTo>
                    <a:lnTo>
                      <a:pt x="1018" y="535"/>
                    </a:lnTo>
                    <a:lnTo>
                      <a:pt x="1077" y="509"/>
                    </a:lnTo>
                    <a:lnTo>
                      <a:pt x="1077" y="473"/>
                    </a:lnTo>
                    <a:lnTo>
                      <a:pt x="1029" y="449"/>
                    </a:lnTo>
                    <a:lnTo>
                      <a:pt x="978" y="422"/>
                    </a:lnTo>
                    <a:lnTo>
                      <a:pt x="927" y="383"/>
                    </a:lnTo>
                    <a:lnTo>
                      <a:pt x="887" y="345"/>
                    </a:lnTo>
                    <a:lnTo>
                      <a:pt x="863" y="321"/>
                    </a:lnTo>
                    <a:lnTo>
                      <a:pt x="837" y="281"/>
                    </a:lnTo>
                    <a:lnTo>
                      <a:pt x="837" y="420"/>
                    </a:lnTo>
                    <a:lnTo>
                      <a:pt x="789" y="428"/>
                    </a:lnTo>
                    <a:lnTo>
                      <a:pt x="745" y="432"/>
                    </a:lnTo>
                    <a:lnTo>
                      <a:pt x="694" y="428"/>
                    </a:lnTo>
                    <a:lnTo>
                      <a:pt x="643" y="421"/>
                    </a:lnTo>
                    <a:lnTo>
                      <a:pt x="586" y="407"/>
                    </a:lnTo>
                    <a:lnTo>
                      <a:pt x="534" y="394"/>
                    </a:lnTo>
                    <a:lnTo>
                      <a:pt x="462" y="368"/>
                    </a:lnTo>
                    <a:lnTo>
                      <a:pt x="402" y="342"/>
                    </a:lnTo>
                    <a:lnTo>
                      <a:pt x="350" y="314"/>
                    </a:lnTo>
                    <a:lnTo>
                      <a:pt x="294" y="279"/>
                    </a:lnTo>
                    <a:lnTo>
                      <a:pt x="268" y="263"/>
                    </a:lnTo>
                    <a:lnTo>
                      <a:pt x="243" y="248"/>
                    </a:lnTo>
                    <a:lnTo>
                      <a:pt x="222" y="233"/>
                    </a:lnTo>
                    <a:lnTo>
                      <a:pt x="202" y="217"/>
                    </a:lnTo>
                    <a:lnTo>
                      <a:pt x="165" y="189"/>
                    </a:lnTo>
                    <a:lnTo>
                      <a:pt x="140" y="167"/>
                    </a:lnTo>
                    <a:lnTo>
                      <a:pt x="121" y="149"/>
                    </a:lnTo>
                    <a:lnTo>
                      <a:pt x="102" y="130"/>
                    </a:lnTo>
                    <a:lnTo>
                      <a:pt x="84" y="110"/>
                    </a:lnTo>
                    <a:lnTo>
                      <a:pt x="68" y="93"/>
                    </a:lnTo>
                    <a:lnTo>
                      <a:pt x="50" y="73"/>
                    </a:lnTo>
                    <a:lnTo>
                      <a:pt x="32" y="48"/>
                    </a:lnTo>
                    <a:lnTo>
                      <a:pt x="15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8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929" name="Freeform 697"/>
              <p:cNvSpPr>
                <a:spLocks/>
              </p:cNvSpPr>
              <p:nvPr/>
            </p:nvSpPr>
            <p:spPr bwMode="auto">
              <a:xfrm>
                <a:off x="3145" y="2093"/>
                <a:ext cx="1078" cy="7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40"/>
                  </a:cxn>
                  <a:cxn ang="0">
                    <a:pos x="27" y="71"/>
                  </a:cxn>
                  <a:cxn ang="0">
                    <a:pos x="41" y="98"/>
                  </a:cxn>
                  <a:cxn ang="0">
                    <a:pos x="58" y="128"/>
                  </a:cxn>
                  <a:cxn ang="0">
                    <a:pos x="82" y="170"/>
                  </a:cxn>
                  <a:cxn ang="0">
                    <a:pos x="109" y="208"/>
                  </a:cxn>
                  <a:cxn ang="0">
                    <a:pos x="142" y="247"/>
                  </a:cxn>
                  <a:cxn ang="0">
                    <a:pos x="176" y="284"/>
                  </a:cxn>
                  <a:cxn ang="0">
                    <a:pos x="210" y="318"/>
                  </a:cxn>
                  <a:cxn ang="0">
                    <a:pos x="254" y="359"/>
                  </a:cxn>
                  <a:cxn ang="0">
                    <a:pos x="287" y="386"/>
                  </a:cxn>
                  <a:cxn ang="0">
                    <a:pos x="335" y="420"/>
                  </a:cxn>
                  <a:cxn ang="0">
                    <a:pos x="388" y="457"/>
                  </a:cxn>
                  <a:cxn ang="0">
                    <a:pos x="440" y="491"/>
                  </a:cxn>
                  <a:cxn ang="0">
                    <a:pos x="480" y="515"/>
                  </a:cxn>
                  <a:cxn ang="0">
                    <a:pos x="538" y="538"/>
                  </a:cxn>
                  <a:cxn ang="0">
                    <a:pos x="586" y="555"/>
                  </a:cxn>
                  <a:cxn ang="0">
                    <a:pos x="637" y="569"/>
                  </a:cxn>
                  <a:cxn ang="0">
                    <a:pos x="691" y="579"/>
                  </a:cxn>
                  <a:cxn ang="0">
                    <a:pos x="723" y="581"/>
                  </a:cxn>
                  <a:cxn ang="0">
                    <a:pos x="761" y="579"/>
                  </a:cxn>
                  <a:cxn ang="0">
                    <a:pos x="789" y="576"/>
                  </a:cxn>
                  <a:cxn ang="0">
                    <a:pos x="817" y="572"/>
                  </a:cxn>
                  <a:cxn ang="0">
                    <a:pos x="840" y="565"/>
                  </a:cxn>
                  <a:cxn ang="0">
                    <a:pos x="840" y="701"/>
                  </a:cxn>
                  <a:cxn ang="0">
                    <a:pos x="870" y="658"/>
                  </a:cxn>
                  <a:cxn ang="0">
                    <a:pos x="901" y="619"/>
                  </a:cxn>
                  <a:cxn ang="0">
                    <a:pos x="942" y="569"/>
                  </a:cxn>
                  <a:cxn ang="0">
                    <a:pos x="986" y="528"/>
                  </a:cxn>
                  <a:cxn ang="0">
                    <a:pos x="1026" y="495"/>
                  </a:cxn>
                  <a:cxn ang="0">
                    <a:pos x="1077" y="464"/>
                  </a:cxn>
                  <a:cxn ang="0">
                    <a:pos x="1029" y="440"/>
                  </a:cxn>
                  <a:cxn ang="0">
                    <a:pos x="980" y="413"/>
                  </a:cxn>
                  <a:cxn ang="0">
                    <a:pos x="928" y="376"/>
                  </a:cxn>
                  <a:cxn ang="0">
                    <a:pos x="887" y="338"/>
                  </a:cxn>
                  <a:cxn ang="0">
                    <a:pos x="864" y="315"/>
                  </a:cxn>
                  <a:cxn ang="0">
                    <a:pos x="838" y="276"/>
                  </a:cxn>
                  <a:cxn ang="0">
                    <a:pos x="838" y="412"/>
                  </a:cxn>
                  <a:cxn ang="0">
                    <a:pos x="789" y="420"/>
                  </a:cxn>
                  <a:cxn ang="0">
                    <a:pos x="745" y="423"/>
                  </a:cxn>
                  <a:cxn ang="0">
                    <a:pos x="694" y="420"/>
                  </a:cxn>
                  <a:cxn ang="0">
                    <a:pos x="644" y="413"/>
                  </a:cxn>
                  <a:cxn ang="0">
                    <a:pos x="586" y="400"/>
                  </a:cxn>
                  <a:cxn ang="0">
                    <a:pos x="535" y="386"/>
                  </a:cxn>
                  <a:cxn ang="0">
                    <a:pos x="462" y="361"/>
                  </a:cxn>
                  <a:cxn ang="0">
                    <a:pos x="403" y="335"/>
                  </a:cxn>
                  <a:cxn ang="0">
                    <a:pos x="350" y="308"/>
                  </a:cxn>
                  <a:cxn ang="0">
                    <a:pos x="294" y="274"/>
                  </a:cxn>
                  <a:cxn ang="0">
                    <a:pos x="268" y="258"/>
                  </a:cxn>
                  <a:cxn ang="0">
                    <a:pos x="244" y="243"/>
                  </a:cxn>
                  <a:cxn ang="0">
                    <a:pos x="223" y="229"/>
                  </a:cxn>
                  <a:cxn ang="0">
                    <a:pos x="203" y="213"/>
                  </a:cxn>
                  <a:cxn ang="0">
                    <a:pos x="166" y="186"/>
                  </a:cxn>
                  <a:cxn ang="0">
                    <a:pos x="141" y="164"/>
                  </a:cxn>
                  <a:cxn ang="0">
                    <a:pos x="122" y="145"/>
                  </a:cxn>
                  <a:cxn ang="0">
                    <a:pos x="102" y="127"/>
                  </a:cxn>
                  <a:cxn ang="0">
                    <a:pos x="84" y="108"/>
                  </a:cxn>
                  <a:cxn ang="0">
                    <a:pos x="69" y="91"/>
                  </a:cxn>
                  <a:cxn ang="0">
                    <a:pos x="51" y="71"/>
                  </a:cxn>
                  <a:cxn ang="0">
                    <a:pos x="33" y="47"/>
                  </a:cxn>
                  <a:cxn ang="0">
                    <a:pos x="15" y="24"/>
                  </a:cxn>
                  <a:cxn ang="0">
                    <a:pos x="0" y="0"/>
                  </a:cxn>
                </a:cxnLst>
                <a:rect l="0" t="0" r="r" b="b"/>
                <a:pathLst>
                  <a:path w="1078" h="702">
                    <a:moveTo>
                      <a:pt x="0" y="0"/>
                    </a:moveTo>
                    <a:lnTo>
                      <a:pt x="14" y="40"/>
                    </a:lnTo>
                    <a:lnTo>
                      <a:pt x="27" y="71"/>
                    </a:lnTo>
                    <a:lnTo>
                      <a:pt x="41" y="98"/>
                    </a:lnTo>
                    <a:lnTo>
                      <a:pt x="58" y="128"/>
                    </a:lnTo>
                    <a:lnTo>
                      <a:pt x="82" y="170"/>
                    </a:lnTo>
                    <a:lnTo>
                      <a:pt x="109" y="208"/>
                    </a:lnTo>
                    <a:lnTo>
                      <a:pt x="142" y="247"/>
                    </a:lnTo>
                    <a:lnTo>
                      <a:pt x="176" y="284"/>
                    </a:lnTo>
                    <a:lnTo>
                      <a:pt x="210" y="318"/>
                    </a:lnTo>
                    <a:lnTo>
                      <a:pt x="254" y="359"/>
                    </a:lnTo>
                    <a:lnTo>
                      <a:pt x="287" y="386"/>
                    </a:lnTo>
                    <a:lnTo>
                      <a:pt x="335" y="420"/>
                    </a:lnTo>
                    <a:lnTo>
                      <a:pt x="388" y="457"/>
                    </a:lnTo>
                    <a:lnTo>
                      <a:pt x="440" y="491"/>
                    </a:lnTo>
                    <a:lnTo>
                      <a:pt x="480" y="515"/>
                    </a:lnTo>
                    <a:lnTo>
                      <a:pt x="538" y="538"/>
                    </a:lnTo>
                    <a:lnTo>
                      <a:pt x="586" y="555"/>
                    </a:lnTo>
                    <a:lnTo>
                      <a:pt x="637" y="569"/>
                    </a:lnTo>
                    <a:lnTo>
                      <a:pt x="691" y="579"/>
                    </a:lnTo>
                    <a:lnTo>
                      <a:pt x="723" y="581"/>
                    </a:lnTo>
                    <a:lnTo>
                      <a:pt x="761" y="579"/>
                    </a:lnTo>
                    <a:lnTo>
                      <a:pt x="789" y="576"/>
                    </a:lnTo>
                    <a:lnTo>
                      <a:pt x="817" y="572"/>
                    </a:lnTo>
                    <a:lnTo>
                      <a:pt x="840" y="565"/>
                    </a:lnTo>
                    <a:lnTo>
                      <a:pt x="840" y="701"/>
                    </a:lnTo>
                    <a:lnTo>
                      <a:pt x="870" y="658"/>
                    </a:lnTo>
                    <a:lnTo>
                      <a:pt x="901" y="619"/>
                    </a:lnTo>
                    <a:lnTo>
                      <a:pt x="942" y="569"/>
                    </a:lnTo>
                    <a:lnTo>
                      <a:pt x="986" y="528"/>
                    </a:lnTo>
                    <a:lnTo>
                      <a:pt x="1026" y="495"/>
                    </a:lnTo>
                    <a:lnTo>
                      <a:pt x="1077" y="464"/>
                    </a:lnTo>
                    <a:lnTo>
                      <a:pt x="1029" y="440"/>
                    </a:lnTo>
                    <a:lnTo>
                      <a:pt x="980" y="413"/>
                    </a:lnTo>
                    <a:lnTo>
                      <a:pt x="928" y="376"/>
                    </a:lnTo>
                    <a:lnTo>
                      <a:pt x="887" y="338"/>
                    </a:lnTo>
                    <a:lnTo>
                      <a:pt x="864" y="315"/>
                    </a:lnTo>
                    <a:lnTo>
                      <a:pt x="838" y="276"/>
                    </a:lnTo>
                    <a:lnTo>
                      <a:pt x="838" y="412"/>
                    </a:lnTo>
                    <a:lnTo>
                      <a:pt x="789" y="420"/>
                    </a:lnTo>
                    <a:lnTo>
                      <a:pt x="745" y="423"/>
                    </a:lnTo>
                    <a:lnTo>
                      <a:pt x="694" y="420"/>
                    </a:lnTo>
                    <a:lnTo>
                      <a:pt x="644" y="413"/>
                    </a:lnTo>
                    <a:lnTo>
                      <a:pt x="586" y="400"/>
                    </a:lnTo>
                    <a:lnTo>
                      <a:pt x="535" y="386"/>
                    </a:lnTo>
                    <a:lnTo>
                      <a:pt x="462" y="361"/>
                    </a:lnTo>
                    <a:lnTo>
                      <a:pt x="403" y="335"/>
                    </a:lnTo>
                    <a:lnTo>
                      <a:pt x="350" y="308"/>
                    </a:lnTo>
                    <a:lnTo>
                      <a:pt x="294" y="274"/>
                    </a:lnTo>
                    <a:lnTo>
                      <a:pt x="268" y="258"/>
                    </a:lnTo>
                    <a:lnTo>
                      <a:pt x="244" y="243"/>
                    </a:lnTo>
                    <a:lnTo>
                      <a:pt x="223" y="229"/>
                    </a:lnTo>
                    <a:lnTo>
                      <a:pt x="203" y="213"/>
                    </a:lnTo>
                    <a:lnTo>
                      <a:pt x="166" y="186"/>
                    </a:lnTo>
                    <a:lnTo>
                      <a:pt x="141" y="164"/>
                    </a:lnTo>
                    <a:lnTo>
                      <a:pt x="122" y="145"/>
                    </a:lnTo>
                    <a:lnTo>
                      <a:pt x="102" y="127"/>
                    </a:lnTo>
                    <a:lnTo>
                      <a:pt x="84" y="108"/>
                    </a:lnTo>
                    <a:lnTo>
                      <a:pt x="69" y="91"/>
                    </a:lnTo>
                    <a:lnTo>
                      <a:pt x="51" y="71"/>
                    </a:lnTo>
                    <a:lnTo>
                      <a:pt x="33" y="47"/>
                    </a:lnTo>
                    <a:lnTo>
                      <a:pt x="15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FF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710"/>
            <p:cNvGrpSpPr>
              <a:grpSpLocks/>
            </p:cNvGrpSpPr>
            <p:nvPr/>
          </p:nvGrpSpPr>
          <p:grpSpPr bwMode="auto">
            <a:xfrm flipV="1">
              <a:off x="4140200" y="3354388"/>
              <a:ext cx="2079625" cy="949325"/>
              <a:chOff x="3145" y="2049"/>
              <a:chExt cx="1078" cy="746"/>
            </a:xfrm>
          </p:grpSpPr>
          <p:sp>
            <p:nvSpPr>
              <p:cNvPr id="607943" name="Freeform 711"/>
              <p:cNvSpPr>
                <a:spLocks/>
              </p:cNvSpPr>
              <p:nvPr/>
            </p:nvSpPr>
            <p:spPr bwMode="auto">
              <a:xfrm>
                <a:off x="3145" y="2049"/>
                <a:ext cx="1078" cy="74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4" y="112"/>
                  </a:cxn>
                  <a:cxn ang="0">
                    <a:pos x="83" y="185"/>
                  </a:cxn>
                  <a:cxn ang="0">
                    <a:pos x="141" y="252"/>
                  </a:cxn>
                  <a:cxn ang="0">
                    <a:pos x="209" y="324"/>
                  </a:cxn>
                  <a:cxn ang="0">
                    <a:pos x="287" y="394"/>
                  </a:cxn>
                  <a:cxn ang="0">
                    <a:pos x="387" y="466"/>
                  </a:cxn>
                  <a:cxn ang="0">
                    <a:pos x="480" y="525"/>
                  </a:cxn>
                  <a:cxn ang="0">
                    <a:pos x="586" y="566"/>
                  </a:cxn>
                  <a:cxn ang="0">
                    <a:pos x="690" y="590"/>
                  </a:cxn>
                  <a:cxn ang="0">
                    <a:pos x="760" y="590"/>
                  </a:cxn>
                  <a:cxn ang="0">
                    <a:pos x="817" y="583"/>
                  </a:cxn>
                  <a:cxn ang="0">
                    <a:pos x="839" y="740"/>
                  </a:cxn>
                  <a:cxn ang="0">
                    <a:pos x="903" y="651"/>
                  </a:cxn>
                  <a:cxn ang="0">
                    <a:pos x="985" y="560"/>
                  </a:cxn>
                  <a:cxn ang="0">
                    <a:pos x="1077" y="509"/>
                  </a:cxn>
                  <a:cxn ang="0">
                    <a:pos x="1029" y="449"/>
                  </a:cxn>
                  <a:cxn ang="0">
                    <a:pos x="927" y="383"/>
                  </a:cxn>
                  <a:cxn ang="0">
                    <a:pos x="863" y="321"/>
                  </a:cxn>
                  <a:cxn ang="0">
                    <a:pos x="837" y="420"/>
                  </a:cxn>
                  <a:cxn ang="0">
                    <a:pos x="745" y="432"/>
                  </a:cxn>
                  <a:cxn ang="0">
                    <a:pos x="643" y="421"/>
                  </a:cxn>
                  <a:cxn ang="0">
                    <a:pos x="534" y="394"/>
                  </a:cxn>
                  <a:cxn ang="0">
                    <a:pos x="402" y="342"/>
                  </a:cxn>
                  <a:cxn ang="0">
                    <a:pos x="294" y="279"/>
                  </a:cxn>
                  <a:cxn ang="0">
                    <a:pos x="243" y="248"/>
                  </a:cxn>
                  <a:cxn ang="0">
                    <a:pos x="202" y="217"/>
                  </a:cxn>
                  <a:cxn ang="0">
                    <a:pos x="140" y="167"/>
                  </a:cxn>
                  <a:cxn ang="0">
                    <a:pos x="102" y="130"/>
                  </a:cxn>
                  <a:cxn ang="0">
                    <a:pos x="68" y="93"/>
                  </a:cxn>
                  <a:cxn ang="0">
                    <a:pos x="32" y="48"/>
                  </a:cxn>
                  <a:cxn ang="0">
                    <a:pos x="0" y="0"/>
                  </a:cxn>
                </a:cxnLst>
                <a:rect l="0" t="0" r="r" b="b"/>
                <a:pathLst>
                  <a:path w="1078" h="741">
                    <a:moveTo>
                      <a:pt x="0" y="0"/>
                    </a:moveTo>
                    <a:lnTo>
                      <a:pt x="0" y="47"/>
                    </a:lnTo>
                    <a:lnTo>
                      <a:pt x="18" y="83"/>
                    </a:lnTo>
                    <a:lnTo>
                      <a:pt x="34" y="112"/>
                    </a:lnTo>
                    <a:lnTo>
                      <a:pt x="56" y="147"/>
                    </a:lnTo>
                    <a:lnTo>
                      <a:pt x="83" y="185"/>
                    </a:lnTo>
                    <a:lnTo>
                      <a:pt x="108" y="212"/>
                    </a:lnTo>
                    <a:lnTo>
                      <a:pt x="141" y="252"/>
                    </a:lnTo>
                    <a:lnTo>
                      <a:pt x="175" y="290"/>
                    </a:lnTo>
                    <a:lnTo>
                      <a:pt x="209" y="324"/>
                    </a:lnTo>
                    <a:lnTo>
                      <a:pt x="253" y="366"/>
                    </a:lnTo>
                    <a:lnTo>
                      <a:pt x="287" y="394"/>
                    </a:lnTo>
                    <a:lnTo>
                      <a:pt x="334" y="428"/>
                    </a:lnTo>
                    <a:lnTo>
                      <a:pt x="387" y="466"/>
                    </a:lnTo>
                    <a:lnTo>
                      <a:pt x="440" y="501"/>
                    </a:lnTo>
                    <a:lnTo>
                      <a:pt x="480" y="525"/>
                    </a:lnTo>
                    <a:lnTo>
                      <a:pt x="537" y="549"/>
                    </a:lnTo>
                    <a:lnTo>
                      <a:pt x="586" y="566"/>
                    </a:lnTo>
                    <a:lnTo>
                      <a:pt x="637" y="580"/>
                    </a:lnTo>
                    <a:lnTo>
                      <a:pt x="690" y="590"/>
                    </a:lnTo>
                    <a:lnTo>
                      <a:pt x="722" y="592"/>
                    </a:lnTo>
                    <a:lnTo>
                      <a:pt x="760" y="590"/>
                    </a:lnTo>
                    <a:lnTo>
                      <a:pt x="789" y="587"/>
                    </a:lnTo>
                    <a:lnTo>
                      <a:pt x="817" y="583"/>
                    </a:lnTo>
                    <a:lnTo>
                      <a:pt x="839" y="577"/>
                    </a:lnTo>
                    <a:lnTo>
                      <a:pt x="839" y="740"/>
                    </a:lnTo>
                    <a:lnTo>
                      <a:pt x="867" y="698"/>
                    </a:lnTo>
                    <a:lnTo>
                      <a:pt x="903" y="651"/>
                    </a:lnTo>
                    <a:lnTo>
                      <a:pt x="940" y="604"/>
                    </a:lnTo>
                    <a:lnTo>
                      <a:pt x="985" y="560"/>
                    </a:lnTo>
                    <a:lnTo>
                      <a:pt x="1018" y="535"/>
                    </a:lnTo>
                    <a:lnTo>
                      <a:pt x="1077" y="509"/>
                    </a:lnTo>
                    <a:lnTo>
                      <a:pt x="1077" y="473"/>
                    </a:lnTo>
                    <a:lnTo>
                      <a:pt x="1029" y="449"/>
                    </a:lnTo>
                    <a:lnTo>
                      <a:pt x="978" y="422"/>
                    </a:lnTo>
                    <a:lnTo>
                      <a:pt x="927" y="383"/>
                    </a:lnTo>
                    <a:lnTo>
                      <a:pt x="887" y="345"/>
                    </a:lnTo>
                    <a:lnTo>
                      <a:pt x="863" y="321"/>
                    </a:lnTo>
                    <a:lnTo>
                      <a:pt x="837" y="281"/>
                    </a:lnTo>
                    <a:lnTo>
                      <a:pt x="837" y="420"/>
                    </a:lnTo>
                    <a:lnTo>
                      <a:pt x="789" y="428"/>
                    </a:lnTo>
                    <a:lnTo>
                      <a:pt x="745" y="432"/>
                    </a:lnTo>
                    <a:lnTo>
                      <a:pt x="694" y="428"/>
                    </a:lnTo>
                    <a:lnTo>
                      <a:pt x="643" y="421"/>
                    </a:lnTo>
                    <a:lnTo>
                      <a:pt x="586" y="407"/>
                    </a:lnTo>
                    <a:lnTo>
                      <a:pt x="534" y="394"/>
                    </a:lnTo>
                    <a:lnTo>
                      <a:pt x="462" y="368"/>
                    </a:lnTo>
                    <a:lnTo>
                      <a:pt x="402" y="342"/>
                    </a:lnTo>
                    <a:lnTo>
                      <a:pt x="350" y="314"/>
                    </a:lnTo>
                    <a:lnTo>
                      <a:pt x="294" y="279"/>
                    </a:lnTo>
                    <a:lnTo>
                      <a:pt x="268" y="263"/>
                    </a:lnTo>
                    <a:lnTo>
                      <a:pt x="243" y="248"/>
                    </a:lnTo>
                    <a:lnTo>
                      <a:pt x="222" y="233"/>
                    </a:lnTo>
                    <a:lnTo>
                      <a:pt x="202" y="217"/>
                    </a:lnTo>
                    <a:lnTo>
                      <a:pt x="165" y="189"/>
                    </a:lnTo>
                    <a:lnTo>
                      <a:pt x="140" y="167"/>
                    </a:lnTo>
                    <a:lnTo>
                      <a:pt x="121" y="149"/>
                    </a:lnTo>
                    <a:lnTo>
                      <a:pt x="102" y="130"/>
                    </a:lnTo>
                    <a:lnTo>
                      <a:pt x="84" y="110"/>
                    </a:lnTo>
                    <a:lnTo>
                      <a:pt x="68" y="93"/>
                    </a:lnTo>
                    <a:lnTo>
                      <a:pt x="50" y="73"/>
                    </a:lnTo>
                    <a:lnTo>
                      <a:pt x="32" y="48"/>
                    </a:lnTo>
                    <a:lnTo>
                      <a:pt x="15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8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944" name="Freeform 712"/>
              <p:cNvSpPr>
                <a:spLocks/>
              </p:cNvSpPr>
              <p:nvPr/>
            </p:nvSpPr>
            <p:spPr bwMode="auto">
              <a:xfrm>
                <a:off x="3145" y="2093"/>
                <a:ext cx="1078" cy="7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40"/>
                  </a:cxn>
                  <a:cxn ang="0">
                    <a:pos x="27" y="71"/>
                  </a:cxn>
                  <a:cxn ang="0">
                    <a:pos x="41" y="98"/>
                  </a:cxn>
                  <a:cxn ang="0">
                    <a:pos x="58" y="128"/>
                  </a:cxn>
                  <a:cxn ang="0">
                    <a:pos x="82" y="170"/>
                  </a:cxn>
                  <a:cxn ang="0">
                    <a:pos x="109" y="208"/>
                  </a:cxn>
                  <a:cxn ang="0">
                    <a:pos x="142" y="247"/>
                  </a:cxn>
                  <a:cxn ang="0">
                    <a:pos x="176" y="284"/>
                  </a:cxn>
                  <a:cxn ang="0">
                    <a:pos x="210" y="318"/>
                  </a:cxn>
                  <a:cxn ang="0">
                    <a:pos x="254" y="359"/>
                  </a:cxn>
                  <a:cxn ang="0">
                    <a:pos x="287" y="386"/>
                  </a:cxn>
                  <a:cxn ang="0">
                    <a:pos x="335" y="420"/>
                  </a:cxn>
                  <a:cxn ang="0">
                    <a:pos x="388" y="457"/>
                  </a:cxn>
                  <a:cxn ang="0">
                    <a:pos x="440" y="491"/>
                  </a:cxn>
                  <a:cxn ang="0">
                    <a:pos x="480" y="515"/>
                  </a:cxn>
                  <a:cxn ang="0">
                    <a:pos x="538" y="538"/>
                  </a:cxn>
                  <a:cxn ang="0">
                    <a:pos x="586" y="555"/>
                  </a:cxn>
                  <a:cxn ang="0">
                    <a:pos x="637" y="569"/>
                  </a:cxn>
                  <a:cxn ang="0">
                    <a:pos x="691" y="579"/>
                  </a:cxn>
                  <a:cxn ang="0">
                    <a:pos x="723" y="581"/>
                  </a:cxn>
                  <a:cxn ang="0">
                    <a:pos x="761" y="579"/>
                  </a:cxn>
                  <a:cxn ang="0">
                    <a:pos x="789" y="576"/>
                  </a:cxn>
                  <a:cxn ang="0">
                    <a:pos x="817" y="572"/>
                  </a:cxn>
                  <a:cxn ang="0">
                    <a:pos x="840" y="565"/>
                  </a:cxn>
                  <a:cxn ang="0">
                    <a:pos x="840" y="701"/>
                  </a:cxn>
                  <a:cxn ang="0">
                    <a:pos x="870" y="658"/>
                  </a:cxn>
                  <a:cxn ang="0">
                    <a:pos x="901" y="619"/>
                  </a:cxn>
                  <a:cxn ang="0">
                    <a:pos x="942" y="569"/>
                  </a:cxn>
                  <a:cxn ang="0">
                    <a:pos x="986" y="528"/>
                  </a:cxn>
                  <a:cxn ang="0">
                    <a:pos x="1026" y="495"/>
                  </a:cxn>
                  <a:cxn ang="0">
                    <a:pos x="1077" y="464"/>
                  </a:cxn>
                  <a:cxn ang="0">
                    <a:pos x="1029" y="440"/>
                  </a:cxn>
                  <a:cxn ang="0">
                    <a:pos x="980" y="413"/>
                  </a:cxn>
                  <a:cxn ang="0">
                    <a:pos x="928" y="376"/>
                  </a:cxn>
                  <a:cxn ang="0">
                    <a:pos x="887" y="338"/>
                  </a:cxn>
                  <a:cxn ang="0">
                    <a:pos x="864" y="315"/>
                  </a:cxn>
                  <a:cxn ang="0">
                    <a:pos x="838" y="276"/>
                  </a:cxn>
                  <a:cxn ang="0">
                    <a:pos x="838" y="412"/>
                  </a:cxn>
                  <a:cxn ang="0">
                    <a:pos x="789" y="420"/>
                  </a:cxn>
                  <a:cxn ang="0">
                    <a:pos x="745" y="423"/>
                  </a:cxn>
                  <a:cxn ang="0">
                    <a:pos x="694" y="420"/>
                  </a:cxn>
                  <a:cxn ang="0">
                    <a:pos x="644" y="413"/>
                  </a:cxn>
                  <a:cxn ang="0">
                    <a:pos x="586" y="400"/>
                  </a:cxn>
                  <a:cxn ang="0">
                    <a:pos x="535" y="386"/>
                  </a:cxn>
                  <a:cxn ang="0">
                    <a:pos x="462" y="361"/>
                  </a:cxn>
                  <a:cxn ang="0">
                    <a:pos x="403" y="335"/>
                  </a:cxn>
                  <a:cxn ang="0">
                    <a:pos x="350" y="308"/>
                  </a:cxn>
                  <a:cxn ang="0">
                    <a:pos x="294" y="274"/>
                  </a:cxn>
                  <a:cxn ang="0">
                    <a:pos x="268" y="258"/>
                  </a:cxn>
                  <a:cxn ang="0">
                    <a:pos x="244" y="243"/>
                  </a:cxn>
                  <a:cxn ang="0">
                    <a:pos x="223" y="229"/>
                  </a:cxn>
                  <a:cxn ang="0">
                    <a:pos x="203" y="213"/>
                  </a:cxn>
                  <a:cxn ang="0">
                    <a:pos x="166" y="186"/>
                  </a:cxn>
                  <a:cxn ang="0">
                    <a:pos x="141" y="164"/>
                  </a:cxn>
                  <a:cxn ang="0">
                    <a:pos x="122" y="145"/>
                  </a:cxn>
                  <a:cxn ang="0">
                    <a:pos x="102" y="127"/>
                  </a:cxn>
                  <a:cxn ang="0">
                    <a:pos x="84" y="108"/>
                  </a:cxn>
                  <a:cxn ang="0">
                    <a:pos x="69" y="91"/>
                  </a:cxn>
                  <a:cxn ang="0">
                    <a:pos x="51" y="71"/>
                  </a:cxn>
                  <a:cxn ang="0">
                    <a:pos x="33" y="47"/>
                  </a:cxn>
                  <a:cxn ang="0">
                    <a:pos x="15" y="24"/>
                  </a:cxn>
                  <a:cxn ang="0">
                    <a:pos x="0" y="0"/>
                  </a:cxn>
                </a:cxnLst>
                <a:rect l="0" t="0" r="r" b="b"/>
                <a:pathLst>
                  <a:path w="1078" h="702">
                    <a:moveTo>
                      <a:pt x="0" y="0"/>
                    </a:moveTo>
                    <a:lnTo>
                      <a:pt x="14" y="40"/>
                    </a:lnTo>
                    <a:lnTo>
                      <a:pt x="27" y="71"/>
                    </a:lnTo>
                    <a:lnTo>
                      <a:pt x="41" y="98"/>
                    </a:lnTo>
                    <a:lnTo>
                      <a:pt x="58" y="128"/>
                    </a:lnTo>
                    <a:lnTo>
                      <a:pt x="82" y="170"/>
                    </a:lnTo>
                    <a:lnTo>
                      <a:pt x="109" y="208"/>
                    </a:lnTo>
                    <a:lnTo>
                      <a:pt x="142" y="247"/>
                    </a:lnTo>
                    <a:lnTo>
                      <a:pt x="176" y="284"/>
                    </a:lnTo>
                    <a:lnTo>
                      <a:pt x="210" y="318"/>
                    </a:lnTo>
                    <a:lnTo>
                      <a:pt x="254" y="359"/>
                    </a:lnTo>
                    <a:lnTo>
                      <a:pt x="287" y="386"/>
                    </a:lnTo>
                    <a:lnTo>
                      <a:pt x="335" y="420"/>
                    </a:lnTo>
                    <a:lnTo>
                      <a:pt x="388" y="457"/>
                    </a:lnTo>
                    <a:lnTo>
                      <a:pt x="440" y="491"/>
                    </a:lnTo>
                    <a:lnTo>
                      <a:pt x="480" y="515"/>
                    </a:lnTo>
                    <a:lnTo>
                      <a:pt x="538" y="538"/>
                    </a:lnTo>
                    <a:lnTo>
                      <a:pt x="586" y="555"/>
                    </a:lnTo>
                    <a:lnTo>
                      <a:pt x="637" y="569"/>
                    </a:lnTo>
                    <a:lnTo>
                      <a:pt x="691" y="579"/>
                    </a:lnTo>
                    <a:lnTo>
                      <a:pt x="723" y="581"/>
                    </a:lnTo>
                    <a:lnTo>
                      <a:pt x="761" y="579"/>
                    </a:lnTo>
                    <a:lnTo>
                      <a:pt x="789" y="576"/>
                    </a:lnTo>
                    <a:lnTo>
                      <a:pt x="817" y="572"/>
                    </a:lnTo>
                    <a:lnTo>
                      <a:pt x="840" y="565"/>
                    </a:lnTo>
                    <a:lnTo>
                      <a:pt x="840" y="701"/>
                    </a:lnTo>
                    <a:lnTo>
                      <a:pt x="870" y="658"/>
                    </a:lnTo>
                    <a:lnTo>
                      <a:pt x="901" y="619"/>
                    </a:lnTo>
                    <a:lnTo>
                      <a:pt x="942" y="569"/>
                    </a:lnTo>
                    <a:lnTo>
                      <a:pt x="986" y="528"/>
                    </a:lnTo>
                    <a:lnTo>
                      <a:pt x="1026" y="495"/>
                    </a:lnTo>
                    <a:lnTo>
                      <a:pt x="1077" y="464"/>
                    </a:lnTo>
                    <a:lnTo>
                      <a:pt x="1029" y="440"/>
                    </a:lnTo>
                    <a:lnTo>
                      <a:pt x="980" y="413"/>
                    </a:lnTo>
                    <a:lnTo>
                      <a:pt x="928" y="376"/>
                    </a:lnTo>
                    <a:lnTo>
                      <a:pt x="887" y="338"/>
                    </a:lnTo>
                    <a:lnTo>
                      <a:pt x="864" y="315"/>
                    </a:lnTo>
                    <a:lnTo>
                      <a:pt x="838" y="276"/>
                    </a:lnTo>
                    <a:lnTo>
                      <a:pt x="838" y="412"/>
                    </a:lnTo>
                    <a:lnTo>
                      <a:pt x="789" y="420"/>
                    </a:lnTo>
                    <a:lnTo>
                      <a:pt x="745" y="423"/>
                    </a:lnTo>
                    <a:lnTo>
                      <a:pt x="694" y="420"/>
                    </a:lnTo>
                    <a:lnTo>
                      <a:pt x="644" y="413"/>
                    </a:lnTo>
                    <a:lnTo>
                      <a:pt x="586" y="400"/>
                    </a:lnTo>
                    <a:lnTo>
                      <a:pt x="535" y="386"/>
                    </a:lnTo>
                    <a:lnTo>
                      <a:pt x="462" y="361"/>
                    </a:lnTo>
                    <a:lnTo>
                      <a:pt x="403" y="335"/>
                    </a:lnTo>
                    <a:lnTo>
                      <a:pt x="350" y="308"/>
                    </a:lnTo>
                    <a:lnTo>
                      <a:pt x="294" y="274"/>
                    </a:lnTo>
                    <a:lnTo>
                      <a:pt x="268" y="258"/>
                    </a:lnTo>
                    <a:lnTo>
                      <a:pt x="244" y="243"/>
                    </a:lnTo>
                    <a:lnTo>
                      <a:pt x="223" y="229"/>
                    </a:lnTo>
                    <a:lnTo>
                      <a:pt x="203" y="213"/>
                    </a:lnTo>
                    <a:lnTo>
                      <a:pt x="166" y="186"/>
                    </a:lnTo>
                    <a:lnTo>
                      <a:pt x="141" y="164"/>
                    </a:lnTo>
                    <a:lnTo>
                      <a:pt x="122" y="145"/>
                    </a:lnTo>
                    <a:lnTo>
                      <a:pt x="102" y="127"/>
                    </a:lnTo>
                    <a:lnTo>
                      <a:pt x="84" y="108"/>
                    </a:lnTo>
                    <a:lnTo>
                      <a:pt x="69" y="91"/>
                    </a:lnTo>
                    <a:lnTo>
                      <a:pt x="51" y="71"/>
                    </a:lnTo>
                    <a:lnTo>
                      <a:pt x="33" y="47"/>
                    </a:lnTo>
                    <a:lnTo>
                      <a:pt x="15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FF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" name="Group 725"/>
          <p:cNvGrpSpPr>
            <a:grpSpLocks/>
          </p:cNvGrpSpPr>
          <p:nvPr/>
        </p:nvGrpSpPr>
        <p:grpSpPr bwMode="auto">
          <a:xfrm>
            <a:off x="3214688" y="2662238"/>
            <a:ext cx="339725" cy="2081212"/>
            <a:chOff x="2025" y="1677"/>
            <a:chExt cx="214" cy="1311"/>
          </a:xfrm>
        </p:grpSpPr>
        <p:sp>
          <p:nvSpPr>
            <p:cNvPr id="607955" name="Line 723"/>
            <p:cNvSpPr>
              <a:spLocks noChangeShapeType="1"/>
            </p:cNvSpPr>
            <p:nvPr/>
          </p:nvSpPr>
          <p:spPr bwMode="auto">
            <a:xfrm flipH="1">
              <a:off x="2038" y="1677"/>
              <a:ext cx="197" cy="36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  <p:sp>
          <p:nvSpPr>
            <p:cNvPr id="607956" name="Line 724"/>
            <p:cNvSpPr>
              <a:spLocks noChangeShapeType="1"/>
            </p:cNvSpPr>
            <p:nvPr/>
          </p:nvSpPr>
          <p:spPr bwMode="auto">
            <a:xfrm>
              <a:off x="2025" y="2614"/>
              <a:ext cx="214" cy="37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</p:grpSp>
      <p:grpSp>
        <p:nvGrpSpPr>
          <p:cNvPr id="22" name="Group 727"/>
          <p:cNvGrpSpPr>
            <a:grpSpLocks/>
          </p:cNvGrpSpPr>
          <p:nvPr/>
        </p:nvGrpSpPr>
        <p:grpSpPr bwMode="auto">
          <a:xfrm flipV="1">
            <a:off x="2551113" y="3635375"/>
            <a:ext cx="760412" cy="904875"/>
            <a:chOff x="1749" y="2131"/>
            <a:chExt cx="671" cy="374"/>
          </a:xfrm>
        </p:grpSpPr>
        <p:sp>
          <p:nvSpPr>
            <p:cNvPr id="607960" name="Freeform 728"/>
            <p:cNvSpPr>
              <a:spLocks/>
            </p:cNvSpPr>
            <p:nvPr/>
          </p:nvSpPr>
          <p:spPr bwMode="auto">
            <a:xfrm>
              <a:off x="1979" y="2202"/>
              <a:ext cx="146" cy="57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0" y="0"/>
                </a:cxn>
                <a:cxn ang="0">
                  <a:pos x="145" y="26"/>
                </a:cxn>
                <a:cxn ang="0">
                  <a:pos x="142" y="41"/>
                </a:cxn>
                <a:cxn ang="0">
                  <a:pos x="133" y="56"/>
                </a:cxn>
                <a:cxn ang="0">
                  <a:pos x="0" y="33"/>
                </a:cxn>
              </a:cxnLst>
              <a:rect l="0" t="0" r="r" b="b"/>
              <a:pathLst>
                <a:path w="146" h="57">
                  <a:moveTo>
                    <a:pt x="0" y="33"/>
                  </a:moveTo>
                  <a:lnTo>
                    <a:pt x="0" y="0"/>
                  </a:lnTo>
                  <a:lnTo>
                    <a:pt x="145" y="26"/>
                  </a:lnTo>
                  <a:lnTo>
                    <a:pt x="142" y="41"/>
                  </a:lnTo>
                  <a:lnTo>
                    <a:pt x="133" y="56"/>
                  </a:lnTo>
                  <a:lnTo>
                    <a:pt x="0" y="33"/>
                  </a:lnTo>
                </a:path>
              </a:pathLst>
            </a:custGeom>
            <a:solidFill>
              <a:srgbClr val="008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7961" name="Freeform 729"/>
            <p:cNvSpPr>
              <a:spLocks/>
            </p:cNvSpPr>
            <p:nvPr/>
          </p:nvSpPr>
          <p:spPr bwMode="auto">
            <a:xfrm>
              <a:off x="2279" y="2247"/>
              <a:ext cx="141" cy="56"/>
            </a:xfrm>
            <a:custGeom>
              <a:avLst/>
              <a:gdLst/>
              <a:ahLst/>
              <a:cxnLst>
                <a:cxn ang="0">
                  <a:pos x="140" y="55"/>
                </a:cxn>
                <a:cxn ang="0">
                  <a:pos x="140" y="24"/>
                </a:cxn>
                <a:cxn ang="0">
                  <a:pos x="0" y="0"/>
                </a:cxn>
                <a:cxn ang="0">
                  <a:pos x="0" y="39"/>
                </a:cxn>
                <a:cxn ang="0">
                  <a:pos x="140" y="55"/>
                </a:cxn>
              </a:cxnLst>
              <a:rect l="0" t="0" r="r" b="b"/>
              <a:pathLst>
                <a:path w="141" h="56">
                  <a:moveTo>
                    <a:pt x="140" y="55"/>
                  </a:moveTo>
                  <a:lnTo>
                    <a:pt x="140" y="24"/>
                  </a:lnTo>
                  <a:lnTo>
                    <a:pt x="0" y="0"/>
                  </a:lnTo>
                  <a:lnTo>
                    <a:pt x="0" y="39"/>
                  </a:lnTo>
                  <a:lnTo>
                    <a:pt x="140" y="55"/>
                  </a:lnTo>
                </a:path>
              </a:pathLst>
            </a:custGeom>
            <a:solidFill>
              <a:srgbClr val="008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730"/>
            <p:cNvGrpSpPr>
              <a:grpSpLocks/>
            </p:cNvGrpSpPr>
            <p:nvPr/>
          </p:nvGrpSpPr>
          <p:grpSpPr bwMode="auto">
            <a:xfrm>
              <a:off x="1749" y="2131"/>
              <a:ext cx="671" cy="374"/>
              <a:chOff x="1749" y="2131"/>
              <a:chExt cx="671" cy="374"/>
            </a:xfrm>
          </p:grpSpPr>
          <p:sp>
            <p:nvSpPr>
              <p:cNvPr id="607963" name="Freeform 731"/>
              <p:cNvSpPr>
                <a:spLocks/>
              </p:cNvSpPr>
              <p:nvPr/>
            </p:nvSpPr>
            <p:spPr bwMode="auto">
              <a:xfrm>
                <a:off x="1749" y="2166"/>
                <a:ext cx="671" cy="339"/>
              </a:xfrm>
              <a:custGeom>
                <a:avLst/>
                <a:gdLst/>
                <a:ahLst/>
                <a:cxnLst>
                  <a:cxn ang="0">
                    <a:pos x="38" y="338"/>
                  </a:cxn>
                  <a:cxn ang="0">
                    <a:pos x="78" y="338"/>
                  </a:cxn>
                  <a:cxn ang="0">
                    <a:pos x="119" y="336"/>
                  </a:cxn>
                  <a:cxn ang="0">
                    <a:pos x="158" y="330"/>
                  </a:cxn>
                  <a:cxn ang="0">
                    <a:pos x="203" y="320"/>
                  </a:cxn>
                  <a:cxn ang="0">
                    <a:pos x="246" y="307"/>
                  </a:cxn>
                  <a:cxn ang="0">
                    <a:pos x="291" y="288"/>
                  </a:cxn>
                  <a:cxn ang="0">
                    <a:pos x="331" y="268"/>
                  </a:cxn>
                  <a:cxn ang="0">
                    <a:pos x="370" y="249"/>
                  </a:cxn>
                  <a:cxn ang="0">
                    <a:pos x="409" y="227"/>
                  </a:cxn>
                  <a:cxn ang="0">
                    <a:pos x="445" y="202"/>
                  </a:cxn>
                  <a:cxn ang="0">
                    <a:pos x="481" y="173"/>
                  </a:cxn>
                  <a:cxn ang="0">
                    <a:pos x="510" y="145"/>
                  </a:cxn>
                  <a:cxn ang="0">
                    <a:pos x="529" y="118"/>
                  </a:cxn>
                  <a:cxn ang="0">
                    <a:pos x="649" y="127"/>
                  </a:cxn>
                  <a:cxn ang="0">
                    <a:pos x="611" y="110"/>
                  </a:cxn>
                  <a:cxn ang="0">
                    <a:pos x="582" y="92"/>
                  </a:cxn>
                  <a:cxn ang="0">
                    <a:pos x="558" y="77"/>
                  </a:cxn>
                  <a:cxn ang="0">
                    <a:pos x="533" y="59"/>
                  </a:cxn>
                  <a:cxn ang="0">
                    <a:pos x="505" y="35"/>
                  </a:cxn>
                  <a:cxn ang="0">
                    <a:pos x="480" y="11"/>
                  </a:cxn>
                  <a:cxn ang="0">
                    <a:pos x="459" y="4"/>
                  </a:cxn>
                  <a:cxn ang="0">
                    <a:pos x="436" y="15"/>
                  </a:cxn>
                  <a:cxn ang="0">
                    <a:pos x="408" y="27"/>
                  </a:cxn>
                  <a:cxn ang="0">
                    <a:pos x="382" y="35"/>
                  </a:cxn>
                  <a:cxn ang="0">
                    <a:pos x="353" y="43"/>
                  </a:cxn>
                  <a:cxn ang="0">
                    <a:pos x="323" y="51"/>
                  </a:cxn>
                  <a:cxn ang="0">
                    <a:pos x="294" y="57"/>
                  </a:cxn>
                  <a:cxn ang="0">
                    <a:pos x="267" y="63"/>
                  </a:cxn>
                  <a:cxn ang="0">
                    <a:pos x="229" y="69"/>
                  </a:cxn>
                  <a:cxn ang="0">
                    <a:pos x="366" y="114"/>
                  </a:cxn>
                  <a:cxn ang="0">
                    <a:pos x="334" y="157"/>
                  </a:cxn>
                  <a:cxn ang="0">
                    <a:pos x="309" y="182"/>
                  </a:cxn>
                  <a:cxn ang="0">
                    <a:pos x="274" y="215"/>
                  </a:cxn>
                  <a:cxn ang="0">
                    <a:pos x="231" y="244"/>
                  </a:cxn>
                  <a:cxn ang="0">
                    <a:pos x="191" y="266"/>
                  </a:cxn>
                  <a:cxn ang="0">
                    <a:pos x="162" y="280"/>
                  </a:cxn>
                  <a:cxn ang="0">
                    <a:pos x="120" y="292"/>
                  </a:cxn>
                  <a:cxn ang="0">
                    <a:pos x="68" y="304"/>
                  </a:cxn>
                  <a:cxn ang="0">
                    <a:pos x="0" y="309"/>
                  </a:cxn>
                </a:cxnLst>
                <a:rect l="0" t="0" r="r" b="b"/>
                <a:pathLst>
                  <a:path w="671" h="339">
                    <a:moveTo>
                      <a:pt x="0" y="336"/>
                    </a:moveTo>
                    <a:lnTo>
                      <a:pt x="38" y="338"/>
                    </a:lnTo>
                    <a:lnTo>
                      <a:pt x="56" y="338"/>
                    </a:lnTo>
                    <a:lnTo>
                      <a:pt x="78" y="338"/>
                    </a:lnTo>
                    <a:lnTo>
                      <a:pt x="99" y="337"/>
                    </a:lnTo>
                    <a:lnTo>
                      <a:pt x="119" y="336"/>
                    </a:lnTo>
                    <a:lnTo>
                      <a:pt x="140" y="334"/>
                    </a:lnTo>
                    <a:lnTo>
                      <a:pt x="158" y="330"/>
                    </a:lnTo>
                    <a:lnTo>
                      <a:pt x="179" y="326"/>
                    </a:lnTo>
                    <a:lnTo>
                      <a:pt x="203" y="320"/>
                    </a:lnTo>
                    <a:lnTo>
                      <a:pt x="225" y="313"/>
                    </a:lnTo>
                    <a:lnTo>
                      <a:pt x="246" y="307"/>
                    </a:lnTo>
                    <a:lnTo>
                      <a:pt x="269" y="298"/>
                    </a:lnTo>
                    <a:lnTo>
                      <a:pt x="291" y="288"/>
                    </a:lnTo>
                    <a:lnTo>
                      <a:pt x="313" y="278"/>
                    </a:lnTo>
                    <a:lnTo>
                      <a:pt x="331" y="268"/>
                    </a:lnTo>
                    <a:lnTo>
                      <a:pt x="353" y="258"/>
                    </a:lnTo>
                    <a:lnTo>
                      <a:pt x="370" y="249"/>
                    </a:lnTo>
                    <a:lnTo>
                      <a:pt x="389" y="238"/>
                    </a:lnTo>
                    <a:lnTo>
                      <a:pt x="409" y="227"/>
                    </a:lnTo>
                    <a:lnTo>
                      <a:pt x="428" y="213"/>
                    </a:lnTo>
                    <a:lnTo>
                      <a:pt x="445" y="202"/>
                    </a:lnTo>
                    <a:lnTo>
                      <a:pt x="464" y="187"/>
                    </a:lnTo>
                    <a:lnTo>
                      <a:pt x="481" y="173"/>
                    </a:lnTo>
                    <a:lnTo>
                      <a:pt x="497" y="160"/>
                    </a:lnTo>
                    <a:lnTo>
                      <a:pt x="510" y="145"/>
                    </a:lnTo>
                    <a:lnTo>
                      <a:pt x="521" y="132"/>
                    </a:lnTo>
                    <a:lnTo>
                      <a:pt x="529" y="118"/>
                    </a:lnTo>
                    <a:lnTo>
                      <a:pt x="670" y="136"/>
                    </a:lnTo>
                    <a:lnTo>
                      <a:pt x="649" y="127"/>
                    </a:lnTo>
                    <a:lnTo>
                      <a:pt x="631" y="118"/>
                    </a:lnTo>
                    <a:lnTo>
                      <a:pt x="611" y="110"/>
                    </a:lnTo>
                    <a:lnTo>
                      <a:pt x="595" y="101"/>
                    </a:lnTo>
                    <a:lnTo>
                      <a:pt x="582" y="92"/>
                    </a:lnTo>
                    <a:lnTo>
                      <a:pt x="570" y="86"/>
                    </a:lnTo>
                    <a:lnTo>
                      <a:pt x="558" y="77"/>
                    </a:lnTo>
                    <a:lnTo>
                      <a:pt x="546" y="69"/>
                    </a:lnTo>
                    <a:lnTo>
                      <a:pt x="533" y="59"/>
                    </a:lnTo>
                    <a:lnTo>
                      <a:pt x="519" y="47"/>
                    </a:lnTo>
                    <a:lnTo>
                      <a:pt x="505" y="35"/>
                    </a:lnTo>
                    <a:lnTo>
                      <a:pt x="493" y="24"/>
                    </a:lnTo>
                    <a:lnTo>
                      <a:pt x="480" y="11"/>
                    </a:lnTo>
                    <a:lnTo>
                      <a:pt x="470" y="0"/>
                    </a:lnTo>
                    <a:lnTo>
                      <a:pt x="459" y="4"/>
                    </a:lnTo>
                    <a:lnTo>
                      <a:pt x="448" y="10"/>
                    </a:lnTo>
                    <a:lnTo>
                      <a:pt x="436" y="15"/>
                    </a:lnTo>
                    <a:lnTo>
                      <a:pt x="422" y="21"/>
                    </a:lnTo>
                    <a:lnTo>
                      <a:pt x="408" y="27"/>
                    </a:lnTo>
                    <a:lnTo>
                      <a:pt x="395" y="31"/>
                    </a:lnTo>
                    <a:lnTo>
                      <a:pt x="382" y="35"/>
                    </a:lnTo>
                    <a:lnTo>
                      <a:pt x="368" y="40"/>
                    </a:lnTo>
                    <a:lnTo>
                      <a:pt x="353" y="43"/>
                    </a:lnTo>
                    <a:lnTo>
                      <a:pt x="337" y="47"/>
                    </a:lnTo>
                    <a:lnTo>
                      <a:pt x="323" y="51"/>
                    </a:lnTo>
                    <a:lnTo>
                      <a:pt x="309" y="55"/>
                    </a:lnTo>
                    <a:lnTo>
                      <a:pt x="294" y="57"/>
                    </a:lnTo>
                    <a:lnTo>
                      <a:pt x="280" y="60"/>
                    </a:lnTo>
                    <a:lnTo>
                      <a:pt x="267" y="63"/>
                    </a:lnTo>
                    <a:lnTo>
                      <a:pt x="251" y="67"/>
                    </a:lnTo>
                    <a:lnTo>
                      <a:pt x="229" y="69"/>
                    </a:lnTo>
                    <a:lnTo>
                      <a:pt x="376" y="95"/>
                    </a:lnTo>
                    <a:lnTo>
                      <a:pt x="366" y="114"/>
                    </a:lnTo>
                    <a:lnTo>
                      <a:pt x="355" y="129"/>
                    </a:lnTo>
                    <a:lnTo>
                      <a:pt x="334" y="157"/>
                    </a:lnTo>
                    <a:lnTo>
                      <a:pt x="322" y="170"/>
                    </a:lnTo>
                    <a:lnTo>
                      <a:pt x="309" y="182"/>
                    </a:lnTo>
                    <a:lnTo>
                      <a:pt x="292" y="198"/>
                    </a:lnTo>
                    <a:lnTo>
                      <a:pt x="274" y="215"/>
                    </a:lnTo>
                    <a:lnTo>
                      <a:pt x="256" y="227"/>
                    </a:lnTo>
                    <a:lnTo>
                      <a:pt x="231" y="244"/>
                    </a:lnTo>
                    <a:lnTo>
                      <a:pt x="210" y="255"/>
                    </a:lnTo>
                    <a:lnTo>
                      <a:pt x="191" y="266"/>
                    </a:lnTo>
                    <a:lnTo>
                      <a:pt x="174" y="274"/>
                    </a:lnTo>
                    <a:lnTo>
                      <a:pt x="162" y="280"/>
                    </a:lnTo>
                    <a:lnTo>
                      <a:pt x="140" y="286"/>
                    </a:lnTo>
                    <a:lnTo>
                      <a:pt x="120" y="292"/>
                    </a:lnTo>
                    <a:lnTo>
                      <a:pt x="99" y="300"/>
                    </a:lnTo>
                    <a:lnTo>
                      <a:pt x="68" y="304"/>
                    </a:lnTo>
                    <a:lnTo>
                      <a:pt x="45" y="308"/>
                    </a:lnTo>
                    <a:lnTo>
                      <a:pt x="0" y="309"/>
                    </a:lnTo>
                    <a:lnTo>
                      <a:pt x="0" y="336"/>
                    </a:lnTo>
                  </a:path>
                </a:pathLst>
              </a:custGeom>
              <a:solidFill>
                <a:srgbClr val="008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964" name="Freeform 732"/>
              <p:cNvSpPr>
                <a:spLocks/>
              </p:cNvSpPr>
              <p:nvPr/>
            </p:nvSpPr>
            <p:spPr bwMode="auto">
              <a:xfrm>
                <a:off x="1749" y="2131"/>
                <a:ext cx="671" cy="349"/>
              </a:xfrm>
              <a:custGeom>
                <a:avLst/>
                <a:gdLst/>
                <a:ahLst/>
                <a:cxnLst>
                  <a:cxn ang="0">
                    <a:pos x="37" y="348"/>
                  </a:cxn>
                  <a:cxn ang="0">
                    <a:pos x="77" y="348"/>
                  </a:cxn>
                  <a:cxn ang="0">
                    <a:pos x="119" y="346"/>
                  </a:cxn>
                  <a:cxn ang="0">
                    <a:pos x="158" y="340"/>
                  </a:cxn>
                  <a:cxn ang="0">
                    <a:pos x="202" y="329"/>
                  </a:cxn>
                  <a:cxn ang="0">
                    <a:pos x="245" y="315"/>
                  </a:cxn>
                  <a:cxn ang="0">
                    <a:pos x="290" y="296"/>
                  </a:cxn>
                  <a:cxn ang="0">
                    <a:pos x="331" y="276"/>
                  </a:cxn>
                  <a:cxn ang="0">
                    <a:pos x="369" y="256"/>
                  </a:cxn>
                  <a:cxn ang="0">
                    <a:pos x="408" y="233"/>
                  </a:cxn>
                  <a:cxn ang="0">
                    <a:pos x="445" y="208"/>
                  </a:cxn>
                  <a:cxn ang="0">
                    <a:pos x="480" y="178"/>
                  </a:cxn>
                  <a:cxn ang="0">
                    <a:pos x="509" y="149"/>
                  </a:cxn>
                  <a:cxn ang="0">
                    <a:pos x="528" y="122"/>
                  </a:cxn>
                  <a:cxn ang="0">
                    <a:pos x="648" y="131"/>
                  </a:cxn>
                  <a:cxn ang="0">
                    <a:pos x="610" y="113"/>
                  </a:cxn>
                  <a:cxn ang="0">
                    <a:pos x="581" y="95"/>
                  </a:cxn>
                  <a:cxn ang="0">
                    <a:pos x="557" y="79"/>
                  </a:cxn>
                  <a:cxn ang="0">
                    <a:pos x="533" y="61"/>
                  </a:cxn>
                  <a:cxn ang="0">
                    <a:pos x="504" y="37"/>
                  </a:cxn>
                  <a:cxn ang="0">
                    <a:pos x="479" y="11"/>
                  </a:cxn>
                  <a:cxn ang="0">
                    <a:pos x="458" y="4"/>
                  </a:cxn>
                  <a:cxn ang="0">
                    <a:pos x="435" y="16"/>
                  </a:cxn>
                  <a:cxn ang="0">
                    <a:pos x="407" y="28"/>
                  </a:cxn>
                  <a:cxn ang="0">
                    <a:pos x="382" y="36"/>
                  </a:cxn>
                  <a:cxn ang="0">
                    <a:pos x="353" y="44"/>
                  </a:cxn>
                  <a:cxn ang="0">
                    <a:pos x="322" y="53"/>
                  </a:cxn>
                  <a:cxn ang="0">
                    <a:pos x="294" y="59"/>
                  </a:cxn>
                  <a:cxn ang="0">
                    <a:pos x="266" y="65"/>
                  </a:cxn>
                  <a:cxn ang="0">
                    <a:pos x="229" y="71"/>
                  </a:cxn>
                  <a:cxn ang="0">
                    <a:pos x="365" y="118"/>
                  </a:cxn>
                  <a:cxn ang="0">
                    <a:pos x="333" y="161"/>
                  </a:cxn>
                  <a:cxn ang="0">
                    <a:pos x="309" y="187"/>
                  </a:cxn>
                  <a:cxn ang="0">
                    <a:pos x="273" y="221"/>
                  </a:cxn>
                  <a:cxn ang="0">
                    <a:pos x="243" y="248"/>
                  </a:cxn>
                  <a:cxn ang="0">
                    <a:pos x="218" y="268"/>
                  </a:cxn>
                  <a:cxn ang="0">
                    <a:pos x="188" y="289"/>
                  </a:cxn>
                  <a:cxn ang="0">
                    <a:pos x="156" y="305"/>
                  </a:cxn>
                  <a:cxn ang="0">
                    <a:pos x="119" y="319"/>
                  </a:cxn>
                  <a:cxn ang="0">
                    <a:pos x="79" y="329"/>
                  </a:cxn>
                  <a:cxn ang="0">
                    <a:pos x="35" y="339"/>
                  </a:cxn>
                </a:cxnLst>
                <a:rect l="0" t="0" r="r" b="b"/>
                <a:pathLst>
                  <a:path w="671" h="349">
                    <a:moveTo>
                      <a:pt x="0" y="346"/>
                    </a:moveTo>
                    <a:lnTo>
                      <a:pt x="37" y="348"/>
                    </a:lnTo>
                    <a:lnTo>
                      <a:pt x="55" y="348"/>
                    </a:lnTo>
                    <a:lnTo>
                      <a:pt x="77" y="348"/>
                    </a:lnTo>
                    <a:lnTo>
                      <a:pt x="98" y="347"/>
                    </a:lnTo>
                    <a:lnTo>
                      <a:pt x="119" y="346"/>
                    </a:lnTo>
                    <a:lnTo>
                      <a:pt x="139" y="343"/>
                    </a:lnTo>
                    <a:lnTo>
                      <a:pt x="158" y="340"/>
                    </a:lnTo>
                    <a:lnTo>
                      <a:pt x="178" y="335"/>
                    </a:lnTo>
                    <a:lnTo>
                      <a:pt x="202" y="329"/>
                    </a:lnTo>
                    <a:lnTo>
                      <a:pt x="224" y="322"/>
                    </a:lnTo>
                    <a:lnTo>
                      <a:pt x="245" y="315"/>
                    </a:lnTo>
                    <a:lnTo>
                      <a:pt x="268" y="307"/>
                    </a:lnTo>
                    <a:lnTo>
                      <a:pt x="290" y="296"/>
                    </a:lnTo>
                    <a:lnTo>
                      <a:pt x="312" y="286"/>
                    </a:lnTo>
                    <a:lnTo>
                      <a:pt x="331" y="276"/>
                    </a:lnTo>
                    <a:lnTo>
                      <a:pt x="352" y="266"/>
                    </a:lnTo>
                    <a:lnTo>
                      <a:pt x="369" y="256"/>
                    </a:lnTo>
                    <a:lnTo>
                      <a:pt x="388" y="245"/>
                    </a:lnTo>
                    <a:lnTo>
                      <a:pt x="408" y="233"/>
                    </a:lnTo>
                    <a:lnTo>
                      <a:pt x="428" y="219"/>
                    </a:lnTo>
                    <a:lnTo>
                      <a:pt x="445" y="208"/>
                    </a:lnTo>
                    <a:lnTo>
                      <a:pt x="463" y="192"/>
                    </a:lnTo>
                    <a:lnTo>
                      <a:pt x="480" y="178"/>
                    </a:lnTo>
                    <a:lnTo>
                      <a:pt x="496" y="164"/>
                    </a:lnTo>
                    <a:lnTo>
                      <a:pt x="509" y="149"/>
                    </a:lnTo>
                    <a:lnTo>
                      <a:pt x="520" y="136"/>
                    </a:lnTo>
                    <a:lnTo>
                      <a:pt x="528" y="122"/>
                    </a:lnTo>
                    <a:lnTo>
                      <a:pt x="670" y="140"/>
                    </a:lnTo>
                    <a:lnTo>
                      <a:pt x="648" y="131"/>
                    </a:lnTo>
                    <a:lnTo>
                      <a:pt x="631" y="122"/>
                    </a:lnTo>
                    <a:lnTo>
                      <a:pt x="610" y="113"/>
                    </a:lnTo>
                    <a:lnTo>
                      <a:pt x="594" y="104"/>
                    </a:lnTo>
                    <a:lnTo>
                      <a:pt x="581" y="95"/>
                    </a:lnTo>
                    <a:lnTo>
                      <a:pt x="569" y="89"/>
                    </a:lnTo>
                    <a:lnTo>
                      <a:pt x="557" y="79"/>
                    </a:lnTo>
                    <a:lnTo>
                      <a:pt x="545" y="71"/>
                    </a:lnTo>
                    <a:lnTo>
                      <a:pt x="533" y="61"/>
                    </a:lnTo>
                    <a:lnTo>
                      <a:pt x="519" y="49"/>
                    </a:lnTo>
                    <a:lnTo>
                      <a:pt x="504" y="37"/>
                    </a:lnTo>
                    <a:lnTo>
                      <a:pt x="492" y="25"/>
                    </a:lnTo>
                    <a:lnTo>
                      <a:pt x="479" y="11"/>
                    </a:lnTo>
                    <a:lnTo>
                      <a:pt x="469" y="0"/>
                    </a:lnTo>
                    <a:lnTo>
                      <a:pt x="458" y="4"/>
                    </a:lnTo>
                    <a:lnTo>
                      <a:pt x="447" y="11"/>
                    </a:lnTo>
                    <a:lnTo>
                      <a:pt x="435" y="16"/>
                    </a:lnTo>
                    <a:lnTo>
                      <a:pt x="421" y="22"/>
                    </a:lnTo>
                    <a:lnTo>
                      <a:pt x="407" y="28"/>
                    </a:lnTo>
                    <a:lnTo>
                      <a:pt x="394" y="33"/>
                    </a:lnTo>
                    <a:lnTo>
                      <a:pt x="382" y="36"/>
                    </a:lnTo>
                    <a:lnTo>
                      <a:pt x="367" y="41"/>
                    </a:lnTo>
                    <a:lnTo>
                      <a:pt x="353" y="44"/>
                    </a:lnTo>
                    <a:lnTo>
                      <a:pt x="337" y="49"/>
                    </a:lnTo>
                    <a:lnTo>
                      <a:pt x="322" y="53"/>
                    </a:lnTo>
                    <a:lnTo>
                      <a:pt x="309" y="56"/>
                    </a:lnTo>
                    <a:lnTo>
                      <a:pt x="294" y="59"/>
                    </a:lnTo>
                    <a:lnTo>
                      <a:pt x="279" y="62"/>
                    </a:lnTo>
                    <a:lnTo>
                      <a:pt x="266" y="65"/>
                    </a:lnTo>
                    <a:lnTo>
                      <a:pt x="250" y="69"/>
                    </a:lnTo>
                    <a:lnTo>
                      <a:pt x="229" y="71"/>
                    </a:lnTo>
                    <a:lnTo>
                      <a:pt x="375" y="98"/>
                    </a:lnTo>
                    <a:lnTo>
                      <a:pt x="365" y="118"/>
                    </a:lnTo>
                    <a:lnTo>
                      <a:pt x="354" y="133"/>
                    </a:lnTo>
                    <a:lnTo>
                      <a:pt x="333" y="161"/>
                    </a:lnTo>
                    <a:lnTo>
                      <a:pt x="321" y="175"/>
                    </a:lnTo>
                    <a:lnTo>
                      <a:pt x="309" y="187"/>
                    </a:lnTo>
                    <a:lnTo>
                      <a:pt x="287" y="209"/>
                    </a:lnTo>
                    <a:lnTo>
                      <a:pt x="273" y="221"/>
                    </a:lnTo>
                    <a:lnTo>
                      <a:pt x="257" y="237"/>
                    </a:lnTo>
                    <a:lnTo>
                      <a:pt x="243" y="248"/>
                    </a:lnTo>
                    <a:lnTo>
                      <a:pt x="230" y="259"/>
                    </a:lnTo>
                    <a:lnTo>
                      <a:pt x="218" y="268"/>
                    </a:lnTo>
                    <a:lnTo>
                      <a:pt x="204" y="278"/>
                    </a:lnTo>
                    <a:lnTo>
                      <a:pt x="188" y="289"/>
                    </a:lnTo>
                    <a:lnTo>
                      <a:pt x="172" y="296"/>
                    </a:lnTo>
                    <a:lnTo>
                      <a:pt x="156" y="305"/>
                    </a:lnTo>
                    <a:lnTo>
                      <a:pt x="137" y="313"/>
                    </a:lnTo>
                    <a:lnTo>
                      <a:pt x="119" y="319"/>
                    </a:lnTo>
                    <a:lnTo>
                      <a:pt x="98" y="324"/>
                    </a:lnTo>
                    <a:lnTo>
                      <a:pt x="79" y="329"/>
                    </a:lnTo>
                    <a:lnTo>
                      <a:pt x="58" y="334"/>
                    </a:lnTo>
                    <a:lnTo>
                      <a:pt x="35" y="339"/>
                    </a:lnTo>
                    <a:lnTo>
                      <a:pt x="0" y="346"/>
                    </a:lnTo>
                  </a:path>
                </a:pathLst>
              </a:custGeom>
              <a:solidFill>
                <a:srgbClr val="00FF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4" name="Group 733"/>
          <p:cNvGrpSpPr>
            <a:grpSpLocks/>
          </p:cNvGrpSpPr>
          <p:nvPr/>
        </p:nvGrpSpPr>
        <p:grpSpPr bwMode="auto">
          <a:xfrm rot="10800000" flipH="1" flipV="1">
            <a:off x="2578100" y="2795588"/>
            <a:ext cx="741363" cy="917575"/>
            <a:chOff x="1749" y="2131"/>
            <a:chExt cx="671" cy="374"/>
          </a:xfrm>
        </p:grpSpPr>
        <p:sp>
          <p:nvSpPr>
            <p:cNvPr id="607966" name="Freeform 734"/>
            <p:cNvSpPr>
              <a:spLocks/>
            </p:cNvSpPr>
            <p:nvPr/>
          </p:nvSpPr>
          <p:spPr bwMode="auto">
            <a:xfrm>
              <a:off x="1979" y="2202"/>
              <a:ext cx="146" cy="57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0" y="0"/>
                </a:cxn>
                <a:cxn ang="0">
                  <a:pos x="145" y="26"/>
                </a:cxn>
                <a:cxn ang="0">
                  <a:pos x="142" y="41"/>
                </a:cxn>
                <a:cxn ang="0">
                  <a:pos x="133" y="56"/>
                </a:cxn>
                <a:cxn ang="0">
                  <a:pos x="0" y="33"/>
                </a:cxn>
              </a:cxnLst>
              <a:rect l="0" t="0" r="r" b="b"/>
              <a:pathLst>
                <a:path w="146" h="57">
                  <a:moveTo>
                    <a:pt x="0" y="33"/>
                  </a:moveTo>
                  <a:lnTo>
                    <a:pt x="0" y="0"/>
                  </a:lnTo>
                  <a:lnTo>
                    <a:pt x="145" y="26"/>
                  </a:lnTo>
                  <a:lnTo>
                    <a:pt x="142" y="41"/>
                  </a:lnTo>
                  <a:lnTo>
                    <a:pt x="133" y="56"/>
                  </a:lnTo>
                  <a:lnTo>
                    <a:pt x="0" y="33"/>
                  </a:lnTo>
                </a:path>
              </a:pathLst>
            </a:custGeom>
            <a:solidFill>
              <a:srgbClr val="008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7967" name="Freeform 735"/>
            <p:cNvSpPr>
              <a:spLocks/>
            </p:cNvSpPr>
            <p:nvPr/>
          </p:nvSpPr>
          <p:spPr bwMode="auto">
            <a:xfrm>
              <a:off x="2279" y="2247"/>
              <a:ext cx="141" cy="56"/>
            </a:xfrm>
            <a:custGeom>
              <a:avLst/>
              <a:gdLst/>
              <a:ahLst/>
              <a:cxnLst>
                <a:cxn ang="0">
                  <a:pos x="140" y="55"/>
                </a:cxn>
                <a:cxn ang="0">
                  <a:pos x="140" y="24"/>
                </a:cxn>
                <a:cxn ang="0">
                  <a:pos x="0" y="0"/>
                </a:cxn>
                <a:cxn ang="0">
                  <a:pos x="0" y="39"/>
                </a:cxn>
                <a:cxn ang="0">
                  <a:pos x="140" y="55"/>
                </a:cxn>
              </a:cxnLst>
              <a:rect l="0" t="0" r="r" b="b"/>
              <a:pathLst>
                <a:path w="141" h="56">
                  <a:moveTo>
                    <a:pt x="140" y="55"/>
                  </a:moveTo>
                  <a:lnTo>
                    <a:pt x="140" y="24"/>
                  </a:lnTo>
                  <a:lnTo>
                    <a:pt x="0" y="0"/>
                  </a:lnTo>
                  <a:lnTo>
                    <a:pt x="0" y="39"/>
                  </a:lnTo>
                  <a:lnTo>
                    <a:pt x="140" y="55"/>
                  </a:lnTo>
                </a:path>
              </a:pathLst>
            </a:custGeom>
            <a:solidFill>
              <a:srgbClr val="008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736"/>
            <p:cNvGrpSpPr>
              <a:grpSpLocks/>
            </p:cNvGrpSpPr>
            <p:nvPr/>
          </p:nvGrpSpPr>
          <p:grpSpPr bwMode="auto">
            <a:xfrm>
              <a:off x="1749" y="2131"/>
              <a:ext cx="671" cy="374"/>
              <a:chOff x="1749" y="2131"/>
              <a:chExt cx="671" cy="374"/>
            </a:xfrm>
          </p:grpSpPr>
          <p:sp>
            <p:nvSpPr>
              <p:cNvPr id="607969" name="Freeform 737"/>
              <p:cNvSpPr>
                <a:spLocks/>
              </p:cNvSpPr>
              <p:nvPr/>
            </p:nvSpPr>
            <p:spPr bwMode="auto">
              <a:xfrm>
                <a:off x="1749" y="2166"/>
                <a:ext cx="671" cy="339"/>
              </a:xfrm>
              <a:custGeom>
                <a:avLst/>
                <a:gdLst/>
                <a:ahLst/>
                <a:cxnLst>
                  <a:cxn ang="0">
                    <a:pos x="38" y="338"/>
                  </a:cxn>
                  <a:cxn ang="0">
                    <a:pos x="78" y="338"/>
                  </a:cxn>
                  <a:cxn ang="0">
                    <a:pos x="119" y="336"/>
                  </a:cxn>
                  <a:cxn ang="0">
                    <a:pos x="158" y="330"/>
                  </a:cxn>
                  <a:cxn ang="0">
                    <a:pos x="203" y="320"/>
                  </a:cxn>
                  <a:cxn ang="0">
                    <a:pos x="246" y="307"/>
                  </a:cxn>
                  <a:cxn ang="0">
                    <a:pos x="291" y="288"/>
                  </a:cxn>
                  <a:cxn ang="0">
                    <a:pos x="331" y="268"/>
                  </a:cxn>
                  <a:cxn ang="0">
                    <a:pos x="370" y="249"/>
                  </a:cxn>
                  <a:cxn ang="0">
                    <a:pos x="409" y="227"/>
                  </a:cxn>
                  <a:cxn ang="0">
                    <a:pos x="445" y="202"/>
                  </a:cxn>
                  <a:cxn ang="0">
                    <a:pos x="481" y="173"/>
                  </a:cxn>
                  <a:cxn ang="0">
                    <a:pos x="510" y="145"/>
                  </a:cxn>
                  <a:cxn ang="0">
                    <a:pos x="529" y="118"/>
                  </a:cxn>
                  <a:cxn ang="0">
                    <a:pos x="649" y="127"/>
                  </a:cxn>
                  <a:cxn ang="0">
                    <a:pos x="611" y="110"/>
                  </a:cxn>
                  <a:cxn ang="0">
                    <a:pos x="582" y="92"/>
                  </a:cxn>
                  <a:cxn ang="0">
                    <a:pos x="558" y="77"/>
                  </a:cxn>
                  <a:cxn ang="0">
                    <a:pos x="533" y="59"/>
                  </a:cxn>
                  <a:cxn ang="0">
                    <a:pos x="505" y="35"/>
                  </a:cxn>
                  <a:cxn ang="0">
                    <a:pos x="480" y="11"/>
                  </a:cxn>
                  <a:cxn ang="0">
                    <a:pos x="459" y="4"/>
                  </a:cxn>
                  <a:cxn ang="0">
                    <a:pos x="436" y="15"/>
                  </a:cxn>
                  <a:cxn ang="0">
                    <a:pos x="408" y="27"/>
                  </a:cxn>
                  <a:cxn ang="0">
                    <a:pos x="382" y="35"/>
                  </a:cxn>
                  <a:cxn ang="0">
                    <a:pos x="353" y="43"/>
                  </a:cxn>
                  <a:cxn ang="0">
                    <a:pos x="323" y="51"/>
                  </a:cxn>
                  <a:cxn ang="0">
                    <a:pos x="294" y="57"/>
                  </a:cxn>
                  <a:cxn ang="0">
                    <a:pos x="267" y="63"/>
                  </a:cxn>
                  <a:cxn ang="0">
                    <a:pos x="229" y="69"/>
                  </a:cxn>
                  <a:cxn ang="0">
                    <a:pos x="366" y="114"/>
                  </a:cxn>
                  <a:cxn ang="0">
                    <a:pos x="334" y="157"/>
                  </a:cxn>
                  <a:cxn ang="0">
                    <a:pos x="309" y="182"/>
                  </a:cxn>
                  <a:cxn ang="0">
                    <a:pos x="274" y="215"/>
                  </a:cxn>
                  <a:cxn ang="0">
                    <a:pos x="231" y="244"/>
                  </a:cxn>
                  <a:cxn ang="0">
                    <a:pos x="191" y="266"/>
                  </a:cxn>
                  <a:cxn ang="0">
                    <a:pos x="162" y="280"/>
                  </a:cxn>
                  <a:cxn ang="0">
                    <a:pos x="120" y="292"/>
                  </a:cxn>
                  <a:cxn ang="0">
                    <a:pos x="68" y="304"/>
                  </a:cxn>
                  <a:cxn ang="0">
                    <a:pos x="0" y="309"/>
                  </a:cxn>
                </a:cxnLst>
                <a:rect l="0" t="0" r="r" b="b"/>
                <a:pathLst>
                  <a:path w="671" h="339">
                    <a:moveTo>
                      <a:pt x="0" y="336"/>
                    </a:moveTo>
                    <a:lnTo>
                      <a:pt x="38" y="338"/>
                    </a:lnTo>
                    <a:lnTo>
                      <a:pt x="56" y="338"/>
                    </a:lnTo>
                    <a:lnTo>
                      <a:pt x="78" y="338"/>
                    </a:lnTo>
                    <a:lnTo>
                      <a:pt x="99" y="337"/>
                    </a:lnTo>
                    <a:lnTo>
                      <a:pt x="119" y="336"/>
                    </a:lnTo>
                    <a:lnTo>
                      <a:pt x="140" y="334"/>
                    </a:lnTo>
                    <a:lnTo>
                      <a:pt x="158" y="330"/>
                    </a:lnTo>
                    <a:lnTo>
                      <a:pt x="179" y="326"/>
                    </a:lnTo>
                    <a:lnTo>
                      <a:pt x="203" y="320"/>
                    </a:lnTo>
                    <a:lnTo>
                      <a:pt x="225" y="313"/>
                    </a:lnTo>
                    <a:lnTo>
                      <a:pt x="246" y="307"/>
                    </a:lnTo>
                    <a:lnTo>
                      <a:pt x="269" y="298"/>
                    </a:lnTo>
                    <a:lnTo>
                      <a:pt x="291" y="288"/>
                    </a:lnTo>
                    <a:lnTo>
                      <a:pt x="313" y="278"/>
                    </a:lnTo>
                    <a:lnTo>
                      <a:pt x="331" y="268"/>
                    </a:lnTo>
                    <a:lnTo>
                      <a:pt x="353" y="258"/>
                    </a:lnTo>
                    <a:lnTo>
                      <a:pt x="370" y="249"/>
                    </a:lnTo>
                    <a:lnTo>
                      <a:pt x="389" y="238"/>
                    </a:lnTo>
                    <a:lnTo>
                      <a:pt x="409" y="227"/>
                    </a:lnTo>
                    <a:lnTo>
                      <a:pt x="428" y="213"/>
                    </a:lnTo>
                    <a:lnTo>
                      <a:pt x="445" y="202"/>
                    </a:lnTo>
                    <a:lnTo>
                      <a:pt x="464" y="187"/>
                    </a:lnTo>
                    <a:lnTo>
                      <a:pt x="481" y="173"/>
                    </a:lnTo>
                    <a:lnTo>
                      <a:pt x="497" y="160"/>
                    </a:lnTo>
                    <a:lnTo>
                      <a:pt x="510" y="145"/>
                    </a:lnTo>
                    <a:lnTo>
                      <a:pt x="521" y="132"/>
                    </a:lnTo>
                    <a:lnTo>
                      <a:pt x="529" y="118"/>
                    </a:lnTo>
                    <a:lnTo>
                      <a:pt x="670" y="136"/>
                    </a:lnTo>
                    <a:lnTo>
                      <a:pt x="649" y="127"/>
                    </a:lnTo>
                    <a:lnTo>
                      <a:pt x="631" y="118"/>
                    </a:lnTo>
                    <a:lnTo>
                      <a:pt x="611" y="110"/>
                    </a:lnTo>
                    <a:lnTo>
                      <a:pt x="595" y="101"/>
                    </a:lnTo>
                    <a:lnTo>
                      <a:pt x="582" y="92"/>
                    </a:lnTo>
                    <a:lnTo>
                      <a:pt x="570" y="86"/>
                    </a:lnTo>
                    <a:lnTo>
                      <a:pt x="558" y="77"/>
                    </a:lnTo>
                    <a:lnTo>
                      <a:pt x="546" y="69"/>
                    </a:lnTo>
                    <a:lnTo>
                      <a:pt x="533" y="59"/>
                    </a:lnTo>
                    <a:lnTo>
                      <a:pt x="519" y="47"/>
                    </a:lnTo>
                    <a:lnTo>
                      <a:pt x="505" y="35"/>
                    </a:lnTo>
                    <a:lnTo>
                      <a:pt x="493" y="24"/>
                    </a:lnTo>
                    <a:lnTo>
                      <a:pt x="480" y="11"/>
                    </a:lnTo>
                    <a:lnTo>
                      <a:pt x="470" y="0"/>
                    </a:lnTo>
                    <a:lnTo>
                      <a:pt x="459" y="4"/>
                    </a:lnTo>
                    <a:lnTo>
                      <a:pt x="448" y="10"/>
                    </a:lnTo>
                    <a:lnTo>
                      <a:pt x="436" y="15"/>
                    </a:lnTo>
                    <a:lnTo>
                      <a:pt x="422" y="21"/>
                    </a:lnTo>
                    <a:lnTo>
                      <a:pt x="408" y="27"/>
                    </a:lnTo>
                    <a:lnTo>
                      <a:pt x="395" y="31"/>
                    </a:lnTo>
                    <a:lnTo>
                      <a:pt x="382" y="35"/>
                    </a:lnTo>
                    <a:lnTo>
                      <a:pt x="368" y="40"/>
                    </a:lnTo>
                    <a:lnTo>
                      <a:pt x="353" y="43"/>
                    </a:lnTo>
                    <a:lnTo>
                      <a:pt x="337" y="47"/>
                    </a:lnTo>
                    <a:lnTo>
                      <a:pt x="323" y="51"/>
                    </a:lnTo>
                    <a:lnTo>
                      <a:pt x="309" y="55"/>
                    </a:lnTo>
                    <a:lnTo>
                      <a:pt x="294" y="57"/>
                    </a:lnTo>
                    <a:lnTo>
                      <a:pt x="280" y="60"/>
                    </a:lnTo>
                    <a:lnTo>
                      <a:pt x="267" y="63"/>
                    </a:lnTo>
                    <a:lnTo>
                      <a:pt x="251" y="67"/>
                    </a:lnTo>
                    <a:lnTo>
                      <a:pt x="229" y="69"/>
                    </a:lnTo>
                    <a:lnTo>
                      <a:pt x="376" y="95"/>
                    </a:lnTo>
                    <a:lnTo>
                      <a:pt x="366" y="114"/>
                    </a:lnTo>
                    <a:lnTo>
                      <a:pt x="355" y="129"/>
                    </a:lnTo>
                    <a:lnTo>
                      <a:pt x="334" y="157"/>
                    </a:lnTo>
                    <a:lnTo>
                      <a:pt x="322" y="170"/>
                    </a:lnTo>
                    <a:lnTo>
                      <a:pt x="309" y="182"/>
                    </a:lnTo>
                    <a:lnTo>
                      <a:pt x="292" y="198"/>
                    </a:lnTo>
                    <a:lnTo>
                      <a:pt x="274" y="215"/>
                    </a:lnTo>
                    <a:lnTo>
                      <a:pt x="256" y="227"/>
                    </a:lnTo>
                    <a:lnTo>
                      <a:pt x="231" y="244"/>
                    </a:lnTo>
                    <a:lnTo>
                      <a:pt x="210" y="255"/>
                    </a:lnTo>
                    <a:lnTo>
                      <a:pt x="191" y="266"/>
                    </a:lnTo>
                    <a:lnTo>
                      <a:pt x="174" y="274"/>
                    </a:lnTo>
                    <a:lnTo>
                      <a:pt x="162" y="280"/>
                    </a:lnTo>
                    <a:lnTo>
                      <a:pt x="140" y="286"/>
                    </a:lnTo>
                    <a:lnTo>
                      <a:pt x="120" y="292"/>
                    </a:lnTo>
                    <a:lnTo>
                      <a:pt x="99" y="300"/>
                    </a:lnTo>
                    <a:lnTo>
                      <a:pt x="68" y="304"/>
                    </a:lnTo>
                    <a:lnTo>
                      <a:pt x="45" y="308"/>
                    </a:lnTo>
                    <a:lnTo>
                      <a:pt x="0" y="309"/>
                    </a:lnTo>
                    <a:lnTo>
                      <a:pt x="0" y="336"/>
                    </a:lnTo>
                  </a:path>
                </a:pathLst>
              </a:custGeom>
              <a:solidFill>
                <a:srgbClr val="008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970" name="Freeform 738"/>
              <p:cNvSpPr>
                <a:spLocks/>
              </p:cNvSpPr>
              <p:nvPr/>
            </p:nvSpPr>
            <p:spPr bwMode="auto">
              <a:xfrm>
                <a:off x="1749" y="2131"/>
                <a:ext cx="671" cy="349"/>
              </a:xfrm>
              <a:custGeom>
                <a:avLst/>
                <a:gdLst/>
                <a:ahLst/>
                <a:cxnLst>
                  <a:cxn ang="0">
                    <a:pos x="37" y="348"/>
                  </a:cxn>
                  <a:cxn ang="0">
                    <a:pos x="77" y="348"/>
                  </a:cxn>
                  <a:cxn ang="0">
                    <a:pos x="119" y="346"/>
                  </a:cxn>
                  <a:cxn ang="0">
                    <a:pos x="158" y="340"/>
                  </a:cxn>
                  <a:cxn ang="0">
                    <a:pos x="202" y="329"/>
                  </a:cxn>
                  <a:cxn ang="0">
                    <a:pos x="245" y="315"/>
                  </a:cxn>
                  <a:cxn ang="0">
                    <a:pos x="290" y="296"/>
                  </a:cxn>
                  <a:cxn ang="0">
                    <a:pos x="331" y="276"/>
                  </a:cxn>
                  <a:cxn ang="0">
                    <a:pos x="369" y="256"/>
                  </a:cxn>
                  <a:cxn ang="0">
                    <a:pos x="408" y="233"/>
                  </a:cxn>
                  <a:cxn ang="0">
                    <a:pos x="445" y="208"/>
                  </a:cxn>
                  <a:cxn ang="0">
                    <a:pos x="480" y="178"/>
                  </a:cxn>
                  <a:cxn ang="0">
                    <a:pos x="509" y="149"/>
                  </a:cxn>
                  <a:cxn ang="0">
                    <a:pos x="528" y="122"/>
                  </a:cxn>
                  <a:cxn ang="0">
                    <a:pos x="648" y="131"/>
                  </a:cxn>
                  <a:cxn ang="0">
                    <a:pos x="610" y="113"/>
                  </a:cxn>
                  <a:cxn ang="0">
                    <a:pos x="581" y="95"/>
                  </a:cxn>
                  <a:cxn ang="0">
                    <a:pos x="557" y="79"/>
                  </a:cxn>
                  <a:cxn ang="0">
                    <a:pos x="533" y="61"/>
                  </a:cxn>
                  <a:cxn ang="0">
                    <a:pos x="504" y="37"/>
                  </a:cxn>
                  <a:cxn ang="0">
                    <a:pos x="479" y="11"/>
                  </a:cxn>
                  <a:cxn ang="0">
                    <a:pos x="458" y="4"/>
                  </a:cxn>
                  <a:cxn ang="0">
                    <a:pos x="435" y="16"/>
                  </a:cxn>
                  <a:cxn ang="0">
                    <a:pos x="407" y="28"/>
                  </a:cxn>
                  <a:cxn ang="0">
                    <a:pos x="382" y="36"/>
                  </a:cxn>
                  <a:cxn ang="0">
                    <a:pos x="353" y="44"/>
                  </a:cxn>
                  <a:cxn ang="0">
                    <a:pos x="322" y="53"/>
                  </a:cxn>
                  <a:cxn ang="0">
                    <a:pos x="294" y="59"/>
                  </a:cxn>
                  <a:cxn ang="0">
                    <a:pos x="266" y="65"/>
                  </a:cxn>
                  <a:cxn ang="0">
                    <a:pos x="229" y="71"/>
                  </a:cxn>
                  <a:cxn ang="0">
                    <a:pos x="365" y="118"/>
                  </a:cxn>
                  <a:cxn ang="0">
                    <a:pos x="333" y="161"/>
                  </a:cxn>
                  <a:cxn ang="0">
                    <a:pos x="309" y="187"/>
                  </a:cxn>
                  <a:cxn ang="0">
                    <a:pos x="273" y="221"/>
                  </a:cxn>
                  <a:cxn ang="0">
                    <a:pos x="243" y="248"/>
                  </a:cxn>
                  <a:cxn ang="0">
                    <a:pos x="218" y="268"/>
                  </a:cxn>
                  <a:cxn ang="0">
                    <a:pos x="188" y="289"/>
                  </a:cxn>
                  <a:cxn ang="0">
                    <a:pos x="156" y="305"/>
                  </a:cxn>
                  <a:cxn ang="0">
                    <a:pos x="119" y="319"/>
                  </a:cxn>
                  <a:cxn ang="0">
                    <a:pos x="79" y="329"/>
                  </a:cxn>
                  <a:cxn ang="0">
                    <a:pos x="35" y="339"/>
                  </a:cxn>
                </a:cxnLst>
                <a:rect l="0" t="0" r="r" b="b"/>
                <a:pathLst>
                  <a:path w="671" h="349">
                    <a:moveTo>
                      <a:pt x="0" y="346"/>
                    </a:moveTo>
                    <a:lnTo>
                      <a:pt x="37" y="348"/>
                    </a:lnTo>
                    <a:lnTo>
                      <a:pt x="55" y="348"/>
                    </a:lnTo>
                    <a:lnTo>
                      <a:pt x="77" y="348"/>
                    </a:lnTo>
                    <a:lnTo>
                      <a:pt x="98" y="347"/>
                    </a:lnTo>
                    <a:lnTo>
                      <a:pt x="119" y="346"/>
                    </a:lnTo>
                    <a:lnTo>
                      <a:pt x="139" y="343"/>
                    </a:lnTo>
                    <a:lnTo>
                      <a:pt x="158" y="340"/>
                    </a:lnTo>
                    <a:lnTo>
                      <a:pt x="178" y="335"/>
                    </a:lnTo>
                    <a:lnTo>
                      <a:pt x="202" y="329"/>
                    </a:lnTo>
                    <a:lnTo>
                      <a:pt x="224" y="322"/>
                    </a:lnTo>
                    <a:lnTo>
                      <a:pt x="245" y="315"/>
                    </a:lnTo>
                    <a:lnTo>
                      <a:pt x="268" y="307"/>
                    </a:lnTo>
                    <a:lnTo>
                      <a:pt x="290" y="296"/>
                    </a:lnTo>
                    <a:lnTo>
                      <a:pt x="312" y="286"/>
                    </a:lnTo>
                    <a:lnTo>
                      <a:pt x="331" y="276"/>
                    </a:lnTo>
                    <a:lnTo>
                      <a:pt x="352" y="266"/>
                    </a:lnTo>
                    <a:lnTo>
                      <a:pt x="369" y="256"/>
                    </a:lnTo>
                    <a:lnTo>
                      <a:pt x="388" y="245"/>
                    </a:lnTo>
                    <a:lnTo>
                      <a:pt x="408" y="233"/>
                    </a:lnTo>
                    <a:lnTo>
                      <a:pt x="428" y="219"/>
                    </a:lnTo>
                    <a:lnTo>
                      <a:pt x="445" y="208"/>
                    </a:lnTo>
                    <a:lnTo>
                      <a:pt x="463" y="192"/>
                    </a:lnTo>
                    <a:lnTo>
                      <a:pt x="480" y="178"/>
                    </a:lnTo>
                    <a:lnTo>
                      <a:pt x="496" y="164"/>
                    </a:lnTo>
                    <a:lnTo>
                      <a:pt x="509" y="149"/>
                    </a:lnTo>
                    <a:lnTo>
                      <a:pt x="520" y="136"/>
                    </a:lnTo>
                    <a:lnTo>
                      <a:pt x="528" y="122"/>
                    </a:lnTo>
                    <a:lnTo>
                      <a:pt x="670" y="140"/>
                    </a:lnTo>
                    <a:lnTo>
                      <a:pt x="648" y="131"/>
                    </a:lnTo>
                    <a:lnTo>
                      <a:pt x="631" y="122"/>
                    </a:lnTo>
                    <a:lnTo>
                      <a:pt x="610" y="113"/>
                    </a:lnTo>
                    <a:lnTo>
                      <a:pt x="594" y="104"/>
                    </a:lnTo>
                    <a:lnTo>
                      <a:pt x="581" y="95"/>
                    </a:lnTo>
                    <a:lnTo>
                      <a:pt x="569" y="89"/>
                    </a:lnTo>
                    <a:lnTo>
                      <a:pt x="557" y="79"/>
                    </a:lnTo>
                    <a:lnTo>
                      <a:pt x="545" y="71"/>
                    </a:lnTo>
                    <a:lnTo>
                      <a:pt x="533" y="61"/>
                    </a:lnTo>
                    <a:lnTo>
                      <a:pt x="519" y="49"/>
                    </a:lnTo>
                    <a:lnTo>
                      <a:pt x="504" y="37"/>
                    </a:lnTo>
                    <a:lnTo>
                      <a:pt x="492" y="25"/>
                    </a:lnTo>
                    <a:lnTo>
                      <a:pt x="479" y="11"/>
                    </a:lnTo>
                    <a:lnTo>
                      <a:pt x="469" y="0"/>
                    </a:lnTo>
                    <a:lnTo>
                      <a:pt x="458" y="4"/>
                    </a:lnTo>
                    <a:lnTo>
                      <a:pt x="447" y="11"/>
                    </a:lnTo>
                    <a:lnTo>
                      <a:pt x="435" y="16"/>
                    </a:lnTo>
                    <a:lnTo>
                      <a:pt x="421" y="22"/>
                    </a:lnTo>
                    <a:lnTo>
                      <a:pt x="407" y="28"/>
                    </a:lnTo>
                    <a:lnTo>
                      <a:pt x="394" y="33"/>
                    </a:lnTo>
                    <a:lnTo>
                      <a:pt x="382" y="36"/>
                    </a:lnTo>
                    <a:lnTo>
                      <a:pt x="367" y="41"/>
                    </a:lnTo>
                    <a:lnTo>
                      <a:pt x="353" y="44"/>
                    </a:lnTo>
                    <a:lnTo>
                      <a:pt x="337" y="49"/>
                    </a:lnTo>
                    <a:lnTo>
                      <a:pt x="322" y="53"/>
                    </a:lnTo>
                    <a:lnTo>
                      <a:pt x="309" y="56"/>
                    </a:lnTo>
                    <a:lnTo>
                      <a:pt x="294" y="59"/>
                    </a:lnTo>
                    <a:lnTo>
                      <a:pt x="279" y="62"/>
                    </a:lnTo>
                    <a:lnTo>
                      <a:pt x="266" y="65"/>
                    </a:lnTo>
                    <a:lnTo>
                      <a:pt x="250" y="69"/>
                    </a:lnTo>
                    <a:lnTo>
                      <a:pt x="229" y="71"/>
                    </a:lnTo>
                    <a:lnTo>
                      <a:pt x="375" y="98"/>
                    </a:lnTo>
                    <a:lnTo>
                      <a:pt x="365" y="118"/>
                    </a:lnTo>
                    <a:lnTo>
                      <a:pt x="354" y="133"/>
                    </a:lnTo>
                    <a:lnTo>
                      <a:pt x="333" y="161"/>
                    </a:lnTo>
                    <a:lnTo>
                      <a:pt x="321" y="175"/>
                    </a:lnTo>
                    <a:lnTo>
                      <a:pt x="309" y="187"/>
                    </a:lnTo>
                    <a:lnTo>
                      <a:pt x="287" y="209"/>
                    </a:lnTo>
                    <a:lnTo>
                      <a:pt x="273" y="221"/>
                    </a:lnTo>
                    <a:lnTo>
                      <a:pt x="257" y="237"/>
                    </a:lnTo>
                    <a:lnTo>
                      <a:pt x="243" y="248"/>
                    </a:lnTo>
                    <a:lnTo>
                      <a:pt x="230" y="259"/>
                    </a:lnTo>
                    <a:lnTo>
                      <a:pt x="218" y="268"/>
                    </a:lnTo>
                    <a:lnTo>
                      <a:pt x="204" y="278"/>
                    </a:lnTo>
                    <a:lnTo>
                      <a:pt x="188" y="289"/>
                    </a:lnTo>
                    <a:lnTo>
                      <a:pt x="172" y="296"/>
                    </a:lnTo>
                    <a:lnTo>
                      <a:pt x="156" y="305"/>
                    </a:lnTo>
                    <a:lnTo>
                      <a:pt x="137" y="313"/>
                    </a:lnTo>
                    <a:lnTo>
                      <a:pt x="119" y="319"/>
                    </a:lnTo>
                    <a:lnTo>
                      <a:pt x="98" y="324"/>
                    </a:lnTo>
                    <a:lnTo>
                      <a:pt x="79" y="329"/>
                    </a:lnTo>
                    <a:lnTo>
                      <a:pt x="58" y="334"/>
                    </a:lnTo>
                    <a:lnTo>
                      <a:pt x="35" y="339"/>
                    </a:lnTo>
                    <a:lnTo>
                      <a:pt x="0" y="346"/>
                    </a:lnTo>
                  </a:path>
                </a:pathLst>
              </a:custGeom>
              <a:solidFill>
                <a:srgbClr val="00FF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16" name="Line 673"/>
          <p:cNvSpPr>
            <a:spLocks noChangeShapeType="1"/>
          </p:cNvSpPr>
          <p:nvPr/>
        </p:nvSpPr>
        <p:spPr bwMode="auto">
          <a:xfrm>
            <a:off x="6276975" y="3322638"/>
            <a:ext cx="312738" cy="712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2FA6E-D44B-43FD-A199-B219E124C0B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4335E-6 L 0.15955 -2.5433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906" grpId="0" animBg="1"/>
      <p:bldP spid="607915" grpId="0" animBg="1"/>
      <p:bldP spid="7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Picture 7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2" y="2209086"/>
            <a:ext cx="7196278" cy="3098206"/>
          </a:xfrm>
          <a:prstGeom prst="rect">
            <a:avLst/>
          </a:prstGeom>
        </p:spPr>
      </p:pic>
      <p:sp>
        <p:nvSpPr>
          <p:cNvPr id="609997" name="Rectangle 7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Bi-directional Flow and Filtration</a:t>
            </a:r>
          </a:p>
        </p:txBody>
      </p:sp>
      <p:sp>
        <p:nvSpPr>
          <p:cNvPr id="609953" name="Line 673"/>
          <p:cNvSpPr>
            <a:spLocks noChangeShapeType="1"/>
          </p:cNvSpPr>
          <p:nvPr/>
        </p:nvSpPr>
        <p:spPr bwMode="auto">
          <a:xfrm flipH="1">
            <a:off x="3208338" y="3322638"/>
            <a:ext cx="4762" cy="7286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609954" name="Line 674"/>
          <p:cNvSpPr>
            <a:spLocks noChangeShapeType="1"/>
          </p:cNvSpPr>
          <p:nvPr/>
        </p:nvSpPr>
        <p:spPr bwMode="auto">
          <a:xfrm>
            <a:off x="6276975" y="3322638"/>
            <a:ext cx="7938" cy="741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grpSp>
        <p:nvGrpSpPr>
          <p:cNvPr id="14" name="Group 715"/>
          <p:cNvGrpSpPr>
            <a:grpSpLocks/>
          </p:cNvGrpSpPr>
          <p:nvPr/>
        </p:nvGrpSpPr>
        <p:grpSpPr bwMode="auto">
          <a:xfrm>
            <a:off x="6240463" y="2646363"/>
            <a:ext cx="6350" cy="2108200"/>
            <a:chOff x="3931" y="1667"/>
            <a:chExt cx="4" cy="1328"/>
          </a:xfrm>
        </p:grpSpPr>
        <p:sp>
          <p:nvSpPr>
            <p:cNvPr id="609957" name="Line 677"/>
            <p:cNvSpPr>
              <a:spLocks noChangeShapeType="1"/>
            </p:cNvSpPr>
            <p:nvPr/>
          </p:nvSpPr>
          <p:spPr bwMode="auto">
            <a:xfrm>
              <a:off x="3931" y="1667"/>
              <a:ext cx="4" cy="38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  <p:sp>
          <p:nvSpPr>
            <p:cNvPr id="609958" name="Line 678"/>
            <p:cNvSpPr>
              <a:spLocks noChangeShapeType="1"/>
            </p:cNvSpPr>
            <p:nvPr/>
          </p:nvSpPr>
          <p:spPr bwMode="auto">
            <a:xfrm>
              <a:off x="3931" y="2612"/>
              <a:ext cx="4" cy="38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</p:grpSp>
      <p:sp>
        <p:nvSpPr>
          <p:cNvPr id="609959" name="Line 679"/>
          <p:cNvSpPr>
            <a:spLocks noChangeShapeType="1"/>
          </p:cNvSpPr>
          <p:nvPr/>
        </p:nvSpPr>
        <p:spPr bwMode="auto">
          <a:xfrm>
            <a:off x="3233738" y="2641600"/>
            <a:ext cx="6350" cy="6080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609960" name="Line 680"/>
          <p:cNvSpPr>
            <a:spLocks noChangeShapeType="1"/>
          </p:cNvSpPr>
          <p:nvPr/>
        </p:nvSpPr>
        <p:spPr bwMode="auto">
          <a:xfrm>
            <a:off x="3233738" y="4141788"/>
            <a:ext cx="6350" cy="6080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grpSp>
        <p:nvGrpSpPr>
          <p:cNvPr id="15" name="Group 682"/>
          <p:cNvGrpSpPr>
            <a:grpSpLocks/>
          </p:cNvGrpSpPr>
          <p:nvPr/>
        </p:nvGrpSpPr>
        <p:grpSpPr bwMode="auto">
          <a:xfrm flipH="1">
            <a:off x="4873625" y="2540000"/>
            <a:ext cx="1181100" cy="585788"/>
            <a:chOff x="2583" y="1684"/>
            <a:chExt cx="671" cy="377"/>
          </a:xfrm>
          <a:solidFill>
            <a:srgbClr val="E25457"/>
          </a:solidFill>
        </p:grpSpPr>
        <p:sp>
          <p:nvSpPr>
            <p:cNvPr id="609963" name="Freeform 683"/>
            <p:cNvSpPr>
              <a:spLocks/>
            </p:cNvSpPr>
            <p:nvPr/>
          </p:nvSpPr>
          <p:spPr bwMode="auto">
            <a:xfrm>
              <a:off x="2584" y="1685"/>
              <a:ext cx="388" cy="2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28" y="23"/>
                </a:cxn>
                <a:cxn ang="0">
                  <a:pos x="54" y="29"/>
                </a:cxn>
                <a:cxn ang="0">
                  <a:pos x="77" y="37"/>
                </a:cxn>
                <a:cxn ang="0">
                  <a:pos x="101" y="44"/>
                </a:cxn>
                <a:cxn ang="0">
                  <a:pos x="121" y="51"/>
                </a:cxn>
                <a:cxn ang="0">
                  <a:pos x="138" y="59"/>
                </a:cxn>
                <a:cxn ang="0">
                  <a:pos x="154" y="65"/>
                </a:cxn>
                <a:cxn ang="0">
                  <a:pos x="172" y="74"/>
                </a:cxn>
                <a:cxn ang="0">
                  <a:pos x="188" y="84"/>
                </a:cxn>
                <a:cxn ang="0">
                  <a:pos x="206" y="96"/>
                </a:cxn>
                <a:cxn ang="0">
                  <a:pos x="221" y="107"/>
                </a:cxn>
                <a:cxn ang="0">
                  <a:pos x="236" y="118"/>
                </a:cxn>
                <a:cxn ang="0">
                  <a:pos x="249" y="130"/>
                </a:cxn>
                <a:cxn ang="0">
                  <a:pos x="266" y="144"/>
                </a:cxn>
                <a:cxn ang="0">
                  <a:pos x="285" y="161"/>
                </a:cxn>
                <a:cxn ang="0">
                  <a:pos x="295" y="174"/>
                </a:cxn>
                <a:cxn ang="0">
                  <a:pos x="306" y="187"/>
                </a:cxn>
                <a:cxn ang="0">
                  <a:pos x="317" y="199"/>
                </a:cxn>
                <a:cxn ang="0">
                  <a:pos x="327" y="211"/>
                </a:cxn>
                <a:cxn ang="0">
                  <a:pos x="339" y="231"/>
                </a:cxn>
                <a:cxn ang="0">
                  <a:pos x="346" y="247"/>
                </a:cxn>
                <a:cxn ang="0">
                  <a:pos x="387" y="242"/>
                </a:cxn>
                <a:cxn ang="0">
                  <a:pos x="373" y="215"/>
                </a:cxn>
                <a:cxn ang="0">
                  <a:pos x="353" y="187"/>
                </a:cxn>
                <a:cxn ang="0">
                  <a:pos x="333" y="163"/>
                </a:cxn>
                <a:cxn ang="0">
                  <a:pos x="306" y="137"/>
                </a:cxn>
                <a:cxn ang="0">
                  <a:pos x="270" y="101"/>
                </a:cxn>
                <a:cxn ang="0">
                  <a:pos x="230" y="70"/>
                </a:cxn>
                <a:cxn ang="0">
                  <a:pos x="187" y="44"/>
                </a:cxn>
                <a:cxn ang="0">
                  <a:pos x="149" y="28"/>
                </a:cxn>
                <a:cxn ang="0">
                  <a:pos x="102" y="12"/>
                </a:cxn>
                <a:cxn ang="0">
                  <a:pos x="63" y="6"/>
                </a:cxn>
                <a:cxn ang="0">
                  <a:pos x="0" y="0"/>
                </a:cxn>
              </a:cxnLst>
              <a:rect l="0" t="0" r="r" b="b"/>
              <a:pathLst>
                <a:path w="388" h="248">
                  <a:moveTo>
                    <a:pt x="0" y="0"/>
                  </a:moveTo>
                  <a:lnTo>
                    <a:pt x="0" y="18"/>
                  </a:lnTo>
                  <a:lnTo>
                    <a:pt x="28" y="23"/>
                  </a:lnTo>
                  <a:lnTo>
                    <a:pt x="54" y="29"/>
                  </a:lnTo>
                  <a:lnTo>
                    <a:pt x="77" y="37"/>
                  </a:lnTo>
                  <a:lnTo>
                    <a:pt x="101" y="44"/>
                  </a:lnTo>
                  <a:lnTo>
                    <a:pt x="121" y="51"/>
                  </a:lnTo>
                  <a:lnTo>
                    <a:pt x="138" y="59"/>
                  </a:lnTo>
                  <a:lnTo>
                    <a:pt x="154" y="65"/>
                  </a:lnTo>
                  <a:lnTo>
                    <a:pt x="172" y="74"/>
                  </a:lnTo>
                  <a:lnTo>
                    <a:pt x="188" y="84"/>
                  </a:lnTo>
                  <a:lnTo>
                    <a:pt x="206" y="96"/>
                  </a:lnTo>
                  <a:lnTo>
                    <a:pt x="221" y="107"/>
                  </a:lnTo>
                  <a:lnTo>
                    <a:pt x="236" y="118"/>
                  </a:lnTo>
                  <a:lnTo>
                    <a:pt x="249" y="130"/>
                  </a:lnTo>
                  <a:lnTo>
                    <a:pt x="266" y="144"/>
                  </a:lnTo>
                  <a:lnTo>
                    <a:pt x="285" y="161"/>
                  </a:lnTo>
                  <a:lnTo>
                    <a:pt x="295" y="174"/>
                  </a:lnTo>
                  <a:lnTo>
                    <a:pt x="306" y="187"/>
                  </a:lnTo>
                  <a:lnTo>
                    <a:pt x="317" y="199"/>
                  </a:lnTo>
                  <a:lnTo>
                    <a:pt x="327" y="211"/>
                  </a:lnTo>
                  <a:lnTo>
                    <a:pt x="339" y="231"/>
                  </a:lnTo>
                  <a:lnTo>
                    <a:pt x="346" y="247"/>
                  </a:lnTo>
                  <a:lnTo>
                    <a:pt x="387" y="242"/>
                  </a:lnTo>
                  <a:lnTo>
                    <a:pt x="373" y="215"/>
                  </a:lnTo>
                  <a:lnTo>
                    <a:pt x="353" y="187"/>
                  </a:lnTo>
                  <a:lnTo>
                    <a:pt x="333" y="163"/>
                  </a:lnTo>
                  <a:lnTo>
                    <a:pt x="306" y="137"/>
                  </a:lnTo>
                  <a:lnTo>
                    <a:pt x="270" y="101"/>
                  </a:lnTo>
                  <a:lnTo>
                    <a:pt x="230" y="70"/>
                  </a:lnTo>
                  <a:lnTo>
                    <a:pt x="187" y="44"/>
                  </a:lnTo>
                  <a:lnTo>
                    <a:pt x="149" y="28"/>
                  </a:lnTo>
                  <a:lnTo>
                    <a:pt x="102" y="12"/>
                  </a:lnTo>
                  <a:lnTo>
                    <a:pt x="63" y="6"/>
                  </a:lnTo>
                  <a:lnTo>
                    <a:pt x="0" y="0"/>
                  </a:lnTo>
                </a:path>
              </a:pathLst>
            </a:custGeom>
            <a:grpFill/>
            <a:ln w="9525" cap="rnd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9964" name="Freeform 684"/>
            <p:cNvSpPr>
              <a:spLocks/>
            </p:cNvSpPr>
            <p:nvPr/>
          </p:nvSpPr>
          <p:spPr bwMode="auto">
            <a:xfrm>
              <a:off x="3052" y="1883"/>
              <a:ext cx="202" cy="178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0" y="177"/>
                </a:cxn>
                <a:cxn ang="0">
                  <a:pos x="8" y="167"/>
                </a:cxn>
                <a:cxn ang="0">
                  <a:pos x="17" y="156"/>
                </a:cxn>
                <a:cxn ang="0">
                  <a:pos x="29" y="145"/>
                </a:cxn>
                <a:cxn ang="0">
                  <a:pos x="43" y="133"/>
                </a:cxn>
                <a:cxn ang="0">
                  <a:pos x="58" y="119"/>
                </a:cxn>
                <a:cxn ang="0">
                  <a:pos x="72" y="106"/>
                </a:cxn>
                <a:cxn ang="0">
                  <a:pos x="86" y="95"/>
                </a:cxn>
                <a:cxn ang="0">
                  <a:pos x="98" y="85"/>
                </a:cxn>
                <a:cxn ang="0">
                  <a:pos x="112" y="76"/>
                </a:cxn>
                <a:cxn ang="0">
                  <a:pos x="126" y="67"/>
                </a:cxn>
                <a:cxn ang="0">
                  <a:pos x="142" y="57"/>
                </a:cxn>
                <a:cxn ang="0">
                  <a:pos x="157" y="50"/>
                </a:cxn>
                <a:cxn ang="0">
                  <a:pos x="172" y="44"/>
                </a:cxn>
                <a:cxn ang="0">
                  <a:pos x="189" y="37"/>
                </a:cxn>
                <a:cxn ang="0">
                  <a:pos x="201" y="31"/>
                </a:cxn>
                <a:cxn ang="0">
                  <a:pos x="201" y="0"/>
                </a:cxn>
                <a:cxn ang="0">
                  <a:pos x="179" y="6"/>
                </a:cxn>
                <a:cxn ang="0">
                  <a:pos x="147" y="20"/>
                </a:cxn>
                <a:cxn ang="0">
                  <a:pos x="106" y="37"/>
                </a:cxn>
                <a:cxn ang="0">
                  <a:pos x="75" y="56"/>
                </a:cxn>
                <a:cxn ang="0">
                  <a:pos x="47" y="83"/>
                </a:cxn>
                <a:cxn ang="0">
                  <a:pos x="20" y="106"/>
                </a:cxn>
                <a:cxn ang="0">
                  <a:pos x="0" y="127"/>
                </a:cxn>
                <a:cxn ang="0">
                  <a:pos x="0" y="177"/>
                </a:cxn>
                <a:cxn ang="0">
                  <a:pos x="0" y="176"/>
                </a:cxn>
                <a:cxn ang="0">
                  <a:pos x="0" y="137"/>
                </a:cxn>
              </a:cxnLst>
              <a:rect l="0" t="0" r="r" b="b"/>
              <a:pathLst>
                <a:path w="202" h="178">
                  <a:moveTo>
                    <a:pt x="0" y="137"/>
                  </a:moveTo>
                  <a:lnTo>
                    <a:pt x="0" y="177"/>
                  </a:lnTo>
                  <a:lnTo>
                    <a:pt x="8" y="167"/>
                  </a:lnTo>
                  <a:lnTo>
                    <a:pt x="17" y="156"/>
                  </a:lnTo>
                  <a:lnTo>
                    <a:pt x="29" y="145"/>
                  </a:lnTo>
                  <a:lnTo>
                    <a:pt x="43" y="133"/>
                  </a:lnTo>
                  <a:lnTo>
                    <a:pt x="58" y="119"/>
                  </a:lnTo>
                  <a:lnTo>
                    <a:pt x="72" y="106"/>
                  </a:lnTo>
                  <a:lnTo>
                    <a:pt x="86" y="95"/>
                  </a:lnTo>
                  <a:lnTo>
                    <a:pt x="98" y="85"/>
                  </a:lnTo>
                  <a:lnTo>
                    <a:pt x="112" y="76"/>
                  </a:lnTo>
                  <a:lnTo>
                    <a:pt x="126" y="67"/>
                  </a:lnTo>
                  <a:lnTo>
                    <a:pt x="142" y="57"/>
                  </a:lnTo>
                  <a:lnTo>
                    <a:pt x="157" y="50"/>
                  </a:lnTo>
                  <a:lnTo>
                    <a:pt x="172" y="44"/>
                  </a:lnTo>
                  <a:lnTo>
                    <a:pt x="189" y="37"/>
                  </a:lnTo>
                  <a:lnTo>
                    <a:pt x="201" y="31"/>
                  </a:lnTo>
                  <a:lnTo>
                    <a:pt x="201" y="0"/>
                  </a:lnTo>
                  <a:lnTo>
                    <a:pt x="179" y="6"/>
                  </a:lnTo>
                  <a:lnTo>
                    <a:pt x="147" y="20"/>
                  </a:lnTo>
                  <a:lnTo>
                    <a:pt x="106" y="37"/>
                  </a:lnTo>
                  <a:lnTo>
                    <a:pt x="75" y="56"/>
                  </a:lnTo>
                  <a:lnTo>
                    <a:pt x="47" y="83"/>
                  </a:lnTo>
                  <a:lnTo>
                    <a:pt x="20" y="106"/>
                  </a:lnTo>
                  <a:lnTo>
                    <a:pt x="0" y="127"/>
                  </a:lnTo>
                  <a:lnTo>
                    <a:pt x="0" y="177"/>
                  </a:lnTo>
                  <a:lnTo>
                    <a:pt x="0" y="176"/>
                  </a:lnTo>
                  <a:lnTo>
                    <a:pt x="0" y="137"/>
                  </a:lnTo>
                </a:path>
              </a:pathLst>
            </a:custGeom>
            <a:grpFill/>
            <a:ln w="9525" cap="rnd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9965" name="Freeform 685"/>
            <p:cNvSpPr>
              <a:spLocks/>
            </p:cNvSpPr>
            <p:nvPr/>
          </p:nvSpPr>
          <p:spPr bwMode="auto">
            <a:xfrm>
              <a:off x="2812" y="1950"/>
              <a:ext cx="240" cy="1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4"/>
                </a:cxn>
                <a:cxn ang="0">
                  <a:pos x="15" y="37"/>
                </a:cxn>
                <a:cxn ang="0">
                  <a:pos x="31" y="40"/>
                </a:cxn>
                <a:cxn ang="0">
                  <a:pos x="46" y="43"/>
                </a:cxn>
                <a:cxn ang="0">
                  <a:pos x="61" y="47"/>
                </a:cxn>
                <a:cxn ang="0">
                  <a:pos x="79" y="51"/>
                </a:cxn>
                <a:cxn ang="0">
                  <a:pos x="99" y="56"/>
                </a:cxn>
                <a:cxn ang="0">
                  <a:pos x="123" y="64"/>
                </a:cxn>
                <a:cxn ang="0">
                  <a:pos x="147" y="70"/>
                </a:cxn>
                <a:cxn ang="0">
                  <a:pos x="162" y="75"/>
                </a:cxn>
                <a:cxn ang="0">
                  <a:pos x="180" y="83"/>
                </a:cxn>
                <a:cxn ang="0">
                  <a:pos x="200" y="91"/>
                </a:cxn>
                <a:cxn ang="0">
                  <a:pos x="218" y="99"/>
                </a:cxn>
                <a:cxn ang="0">
                  <a:pos x="231" y="105"/>
                </a:cxn>
                <a:cxn ang="0">
                  <a:pos x="239" y="110"/>
                </a:cxn>
                <a:cxn ang="0">
                  <a:pos x="239" y="68"/>
                </a:cxn>
                <a:cxn ang="0">
                  <a:pos x="224" y="57"/>
                </a:cxn>
                <a:cxn ang="0">
                  <a:pos x="194" y="43"/>
                </a:cxn>
                <a:cxn ang="0">
                  <a:pos x="159" y="28"/>
                </a:cxn>
                <a:cxn ang="0">
                  <a:pos x="128" y="20"/>
                </a:cxn>
                <a:cxn ang="0">
                  <a:pos x="92" y="10"/>
                </a:cxn>
                <a:cxn ang="0">
                  <a:pos x="56" y="3"/>
                </a:cxn>
                <a:cxn ang="0">
                  <a:pos x="30" y="0"/>
                </a:cxn>
                <a:cxn ang="0">
                  <a:pos x="0" y="0"/>
                </a:cxn>
              </a:cxnLst>
              <a:rect l="0" t="0" r="r" b="b"/>
              <a:pathLst>
                <a:path w="240" h="111">
                  <a:moveTo>
                    <a:pt x="0" y="0"/>
                  </a:moveTo>
                  <a:lnTo>
                    <a:pt x="0" y="34"/>
                  </a:lnTo>
                  <a:lnTo>
                    <a:pt x="15" y="37"/>
                  </a:lnTo>
                  <a:lnTo>
                    <a:pt x="31" y="40"/>
                  </a:lnTo>
                  <a:lnTo>
                    <a:pt x="46" y="43"/>
                  </a:lnTo>
                  <a:lnTo>
                    <a:pt x="61" y="47"/>
                  </a:lnTo>
                  <a:lnTo>
                    <a:pt x="79" y="51"/>
                  </a:lnTo>
                  <a:lnTo>
                    <a:pt x="99" y="56"/>
                  </a:lnTo>
                  <a:lnTo>
                    <a:pt x="123" y="64"/>
                  </a:lnTo>
                  <a:lnTo>
                    <a:pt x="147" y="70"/>
                  </a:lnTo>
                  <a:lnTo>
                    <a:pt x="162" y="75"/>
                  </a:lnTo>
                  <a:lnTo>
                    <a:pt x="180" y="83"/>
                  </a:lnTo>
                  <a:lnTo>
                    <a:pt x="200" y="91"/>
                  </a:lnTo>
                  <a:lnTo>
                    <a:pt x="218" y="99"/>
                  </a:lnTo>
                  <a:lnTo>
                    <a:pt x="231" y="105"/>
                  </a:lnTo>
                  <a:lnTo>
                    <a:pt x="239" y="110"/>
                  </a:lnTo>
                  <a:lnTo>
                    <a:pt x="239" y="68"/>
                  </a:lnTo>
                  <a:lnTo>
                    <a:pt x="224" y="57"/>
                  </a:lnTo>
                  <a:lnTo>
                    <a:pt x="194" y="43"/>
                  </a:lnTo>
                  <a:lnTo>
                    <a:pt x="159" y="28"/>
                  </a:lnTo>
                  <a:lnTo>
                    <a:pt x="128" y="20"/>
                  </a:lnTo>
                  <a:lnTo>
                    <a:pt x="92" y="10"/>
                  </a:lnTo>
                  <a:lnTo>
                    <a:pt x="56" y="3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grpFill/>
            <a:ln w="9525" cap="rnd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9966" name="Freeform 686"/>
            <p:cNvSpPr>
              <a:spLocks/>
            </p:cNvSpPr>
            <p:nvPr/>
          </p:nvSpPr>
          <p:spPr bwMode="auto">
            <a:xfrm>
              <a:off x="2583" y="1684"/>
              <a:ext cx="671" cy="33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77" y="0"/>
                </a:cxn>
                <a:cxn ang="0">
                  <a:pos x="118" y="2"/>
                </a:cxn>
                <a:cxn ang="0">
                  <a:pos x="157" y="8"/>
                </a:cxn>
                <a:cxn ang="0">
                  <a:pos x="202" y="18"/>
                </a:cxn>
                <a:cxn ang="0">
                  <a:pos x="245" y="32"/>
                </a:cxn>
                <a:cxn ang="0">
                  <a:pos x="290" y="50"/>
                </a:cxn>
                <a:cxn ang="0">
                  <a:pos x="330" y="69"/>
                </a:cxn>
                <a:cxn ang="0">
                  <a:pos x="369" y="88"/>
                </a:cxn>
                <a:cxn ang="0">
                  <a:pos x="408" y="110"/>
                </a:cxn>
                <a:cxn ang="0">
                  <a:pos x="444" y="135"/>
                </a:cxn>
                <a:cxn ang="0">
                  <a:pos x="480" y="163"/>
                </a:cxn>
                <a:cxn ang="0">
                  <a:pos x="509" y="191"/>
                </a:cxn>
                <a:cxn ang="0">
                  <a:pos x="528" y="217"/>
                </a:cxn>
                <a:cxn ang="0">
                  <a:pos x="650" y="208"/>
                </a:cxn>
                <a:cxn ang="0">
                  <a:pos x="608" y="227"/>
                </a:cxn>
                <a:cxn ang="0">
                  <a:pos x="580" y="241"/>
                </a:cxn>
                <a:cxn ang="0">
                  <a:pos x="556" y="256"/>
                </a:cxn>
                <a:cxn ang="0">
                  <a:pos x="532" y="275"/>
                </a:cxn>
                <a:cxn ang="0">
                  <a:pos x="505" y="299"/>
                </a:cxn>
                <a:cxn ang="0">
                  <a:pos x="480" y="324"/>
                </a:cxn>
                <a:cxn ang="0">
                  <a:pos x="458" y="330"/>
                </a:cxn>
                <a:cxn ang="0">
                  <a:pos x="435" y="319"/>
                </a:cxn>
                <a:cxn ang="0">
                  <a:pos x="407" y="307"/>
                </a:cxn>
                <a:cxn ang="0">
                  <a:pos x="381" y="299"/>
                </a:cxn>
                <a:cxn ang="0">
                  <a:pos x="352" y="291"/>
                </a:cxn>
                <a:cxn ang="0">
                  <a:pos x="322" y="283"/>
                </a:cxn>
                <a:cxn ang="0">
                  <a:pos x="293" y="277"/>
                </a:cxn>
                <a:cxn ang="0">
                  <a:pos x="265" y="271"/>
                </a:cxn>
                <a:cxn ang="0">
                  <a:pos x="228" y="265"/>
                </a:cxn>
                <a:cxn ang="0">
                  <a:pos x="365" y="221"/>
                </a:cxn>
                <a:cxn ang="0">
                  <a:pos x="332" y="179"/>
                </a:cxn>
                <a:cxn ang="0">
                  <a:pos x="308" y="154"/>
                </a:cxn>
                <a:cxn ang="0">
                  <a:pos x="273" y="121"/>
                </a:cxn>
                <a:cxn ang="0">
                  <a:pos x="242" y="96"/>
                </a:cxn>
                <a:cxn ang="0">
                  <a:pos x="218" y="76"/>
                </a:cxn>
                <a:cxn ang="0">
                  <a:pos x="187" y="57"/>
                </a:cxn>
                <a:cxn ang="0">
                  <a:pos x="156" y="41"/>
                </a:cxn>
                <a:cxn ang="0">
                  <a:pos x="118" y="28"/>
                </a:cxn>
                <a:cxn ang="0">
                  <a:pos x="78" y="18"/>
                </a:cxn>
                <a:cxn ang="0">
                  <a:pos x="35" y="10"/>
                </a:cxn>
              </a:cxnLst>
              <a:rect l="0" t="0" r="r" b="b"/>
              <a:pathLst>
                <a:path w="671" h="336">
                  <a:moveTo>
                    <a:pt x="0" y="2"/>
                  </a:moveTo>
                  <a:lnTo>
                    <a:pt x="36" y="0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98" y="1"/>
                  </a:lnTo>
                  <a:lnTo>
                    <a:pt x="118" y="2"/>
                  </a:lnTo>
                  <a:lnTo>
                    <a:pt x="139" y="5"/>
                  </a:lnTo>
                  <a:lnTo>
                    <a:pt x="157" y="8"/>
                  </a:lnTo>
                  <a:lnTo>
                    <a:pt x="177" y="12"/>
                  </a:lnTo>
                  <a:lnTo>
                    <a:pt x="202" y="18"/>
                  </a:lnTo>
                  <a:lnTo>
                    <a:pt x="224" y="25"/>
                  </a:lnTo>
                  <a:lnTo>
                    <a:pt x="245" y="32"/>
                  </a:lnTo>
                  <a:lnTo>
                    <a:pt x="268" y="40"/>
                  </a:lnTo>
                  <a:lnTo>
                    <a:pt x="290" y="50"/>
                  </a:lnTo>
                  <a:lnTo>
                    <a:pt x="312" y="60"/>
                  </a:lnTo>
                  <a:lnTo>
                    <a:pt x="330" y="69"/>
                  </a:lnTo>
                  <a:lnTo>
                    <a:pt x="351" y="79"/>
                  </a:lnTo>
                  <a:lnTo>
                    <a:pt x="369" y="88"/>
                  </a:lnTo>
                  <a:lnTo>
                    <a:pt x="388" y="99"/>
                  </a:lnTo>
                  <a:lnTo>
                    <a:pt x="408" y="110"/>
                  </a:lnTo>
                  <a:lnTo>
                    <a:pt x="427" y="124"/>
                  </a:lnTo>
                  <a:lnTo>
                    <a:pt x="444" y="135"/>
                  </a:lnTo>
                  <a:lnTo>
                    <a:pt x="463" y="149"/>
                  </a:lnTo>
                  <a:lnTo>
                    <a:pt x="480" y="163"/>
                  </a:lnTo>
                  <a:lnTo>
                    <a:pt x="496" y="176"/>
                  </a:lnTo>
                  <a:lnTo>
                    <a:pt x="509" y="191"/>
                  </a:lnTo>
                  <a:lnTo>
                    <a:pt x="520" y="203"/>
                  </a:lnTo>
                  <a:lnTo>
                    <a:pt x="528" y="217"/>
                  </a:lnTo>
                  <a:lnTo>
                    <a:pt x="670" y="199"/>
                  </a:lnTo>
                  <a:lnTo>
                    <a:pt x="650" y="208"/>
                  </a:lnTo>
                  <a:lnTo>
                    <a:pt x="627" y="218"/>
                  </a:lnTo>
                  <a:lnTo>
                    <a:pt x="608" y="227"/>
                  </a:lnTo>
                  <a:lnTo>
                    <a:pt x="595" y="233"/>
                  </a:lnTo>
                  <a:lnTo>
                    <a:pt x="580" y="241"/>
                  </a:lnTo>
                  <a:lnTo>
                    <a:pt x="567" y="249"/>
                  </a:lnTo>
                  <a:lnTo>
                    <a:pt x="556" y="256"/>
                  </a:lnTo>
                  <a:lnTo>
                    <a:pt x="544" y="266"/>
                  </a:lnTo>
                  <a:lnTo>
                    <a:pt x="532" y="275"/>
                  </a:lnTo>
                  <a:lnTo>
                    <a:pt x="518" y="287"/>
                  </a:lnTo>
                  <a:lnTo>
                    <a:pt x="505" y="299"/>
                  </a:lnTo>
                  <a:lnTo>
                    <a:pt x="493" y="310"/>
                  </a:lnTo>
                  <a:lnTo>
                    <a:pt x="480" y="324"/>
                  </a:lnTo>
                  <a:lnTo>
                    <a:pt x="469" y="335"/>
                  </a:lnTo>
                  <a:lnTo>
                    <a:pt x="458" y="330"/>
                  </a:lnTo>
                  <a:lnTo>
                    <a:pt x="447" y="324"/>
                  </a:lnTo>
                  <a:lnTo>
                    <a:pt x="435" y="319"/>
                  </a:lnTo>
                  <a:lnTo>
                    <a:pt x="421" y="313"/>
                  </a:lnTo>
                  <a:lnTo>
                    <a:pt x="407" y="307"/>
                  </a:lnTo>
                  <a:lnTo>
                    <a:pt x="394" y="303"/>
                  </a:lnTo>
                  <a:lnTo>
                    <a:pt x="381" y="299"/>
                  </a:lnTo>
                  <a:lnTo>
                    <a:pt x="367" y="295"/>
                  </a:lnTo>
                  <a:lnTo>
                    <a:pt x="352" y="291"/>
                  </a:lnTo>
                  <a:lnTo>
                    <a:pt x="336" y="287"/>
                  </a:lnTo>
                  <a:lnTo>
                    <a:pt x="322" y="283"/>
                  </a:lnTo>
                  <a:lnTo>
                    <a:pt x="308" y="280"/>
                  </a:lnTo>
                  <a:lnTo>
                    <a:pt x="293" y="277"/>
                  </a:lnTo>
                  <a:lnTo>
                    <a:pt x="279" y="274"/>
                  </a:lnTo>
                  <a:lnTo>
                    <a:pt x="265" y="271"/>
                  </a:lnTo>
                  <a:lnTo>
                    <a:pt x="249" y="268"/>
                  </a:lnTo>
                  <a:lnTo>
                    <a:pt x="228" y="265"/>
                  </a:lnTo>
                  <a:lnTo>
                    <a:pt x="375" y="240"/>
                  </a:lnTo>
                  <a:lnTo>
                    <a:pt x="365" y="221"/>
                  </a:lnTo>
                  <a:lnTo>
                    <a:pt x="354" y="206"/>
                  </a:lnTo>
                  <a:lnTo>
                    <a:pt x="332" y="179"/>
                  </a:lnTo>
                  <a:lnTo>
                    <a:pt x="320" y="166"/>
                  </a:lnTo>
                  <a:lnTo>
                    <a:pt x="308" y="154"/>
                  </a:lnTo>
                  <a:lnTo>
                    <a:pt x="286" y="133"/>
                  </a:lnTo>
                  <a:lnTo>
                    <a:pt x="273" y="121"/>
                  </a:lnTo>
                  <a:lnTo>
                    <a:pt x="257" y="107"/>
                  </a:lnTo>
                  <a:lnTo>
                    <a:pt x="242" y="96"/>
                  </a:lnTo>
                  <a:lnTo>
                    <a:pt x="230" y="86"/>
                  </a:lnTo>
                  <a:lnTo>
                    <a:pt x="218" y="76"/>
                  </a:lnTo>
                  <a:lnTo>
                    <a:pt x="203" y="67"/>
                  </a:lnTo>
                  <a:lnTo>
                    <a:pt x="187" y="57"/>
                  </a:lnTo>
                  <a:lnTo>
                    <a:pt x="171" y="50"/>
                  </a:lnTo>
                  <a:lnTo>
                    <a:pt x="156" y="41"/>
                  </a:lnTo>
                  <a:lnTo>
                    <a:pt x="136" y="34"/>
                  </a:lnTo>
                  <a:lnTo>
                    <a:pt x="118" y="28"/>
                  </a:lnTo>
                  <a:lnTo>
                    <a:pt x="98" y="23"/>
                  </a:lnTo>
                  <a:lnTo>
                    <a:pt x="78" y="18"/>
                  </a:lnTo>
                  <a:lnTo>
                    <a:pt x="57" y="13"/>
                  </a:lnTo>
                  <a:lnTo>
                    <a:pt x="35" y="10"/>
                  </a:lnTo>
                  <a:lnTo>
                    <a:pt x="0" y="2"/>
                  </a:lnTo>
                </a:path>
              </a:pathLst>
            </a:custGeom>
            <a:grpFill/>
            <a:ln w="9525" cap="rnd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87"/>
          <p:cNvGrpSpPr>
            <a:grpSpLocks/>
          </p:cNvGrpSpPr>
          <p:nvPr/>
        </p:nvGrpSpPr>
        <p:grpSpPr bwMode="auto">
          <a:xfrm flipH="1">
            <a:off x="4946650" y="4057650"/>
            <a:ext cx="1117600" cy="803275"/>
            <a:chOff x="1749" y="2131"/>
            <a:chExt cx="671" cy="374"/>
          </a:xfrm>
          <a:solidFill>
            <a:srgbClr val="E25457"/>
          </a:solidFill>
        </p:grpSpPr>
        <p:sp>
          <p:nvSpPr>
            <p:cNvPr id="609968" name="Freeform 688"/>
            <p:cNvSpPr>
              <a:spLocks/>
            </p:cNvSpPr>
            <p:nvPr/>
          </p:nvSpPr>
          <p:spPr bwMode="auto">
            <a:xfrm>
              <a:off x="1979" y="2202"/>
              <a:ext cx="146" cy="57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0" y="0"/>
                </a:cxn>
                <a:cxn ang="0">
                  <a:pos x="145" y="26"/>
                </a:cxn>
                <a:cxn ang="0">
                  <a:pos x="142" y="41"/>
                </a:cxn>
                <a:cxn ang="0">
                  <a:pos x="133" y="56"/>
                </a:cxn>
                <a:cxn ang="0">
                  <a:pos x="0" y="33"/>
                </a:cxn>
              </a:cxnLst>
              <a:rect l="0" t="0" r="r" b="b"/>
              <a:pathLst>
                <a:path w="146" h="57">
                  <a:moveTo>
                    <a:pt x="0" y="33"/>
                  </a:moveTo>
                  <a:lnTo>
                    <a:pt x="0" y="0"/>
                  </a:lnTo>
                  <a:lnTo>
                    <a:pt x="145" y="26"/>
                  </a:lnTo>
                  <a:lnTo>
                    <a:pt x="142" y="41"/>
                  </a:lnTo>
                  <a:lnTo>
                    <a:pt x="133" y="56"/>
                  </a:lnTo>
                  <a:lnTo>
                    <a:pt x="0" y="33"/>
                  </a:lnTo>
                </a:path>
              </a:pathLst>
            </a:custGeom>
            <a:grpFill/>
            <a:ln w="9525" cap="rnd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9969" name="Freeform 689"/>
            <p:cNvSpPr>
              <a:spLocks/>
            </p:cNvSpPr>
            <p:nvPr/>
          </p:nvSpPr>
          <p:spPr bwMode="auto">
            <a:xfrm>
              <a:off x="2279" y="2247"/>
              <a:ext cx="141" cy="56"/>
            </a:xfrm>
            <a:custGeom>
              <a:avLst/>
              <a:gdLst/>
              <a:ahLst/>
              <a:cxnLst>
                <a:cxn ang="0">
                  <a:pos x="140" y="55"/>
                </a:cxn>
                <a:cxn ang="0">
                  <a:pos x="140" y="24"/>
                </a:cxn>
                <a:cxn ang="0">
                  <a:pos x="0" y="0"/>
                </a:cxn>
                <a:cxn ang="0">
                  <a:pos x="0" y="39"/>
                </a:cxn>
                <a:cxn ang="0">
                  <a:pos x="140" y="55"/>
                </a:cxn>
              </a:cxnLst>
              <a:rect l="0" t="0" r="r" b="b"/>
              <a:pathLst>
                <a:path w="141" h="56">
                  <a:moveTo>
                    <a:pt x="140" y="55"/>
                  </a:moveTo>
                  <a:lnTo>
                    <a:pt x="140" y="24"/>
                  </a:lnTo>
                  <a:lnTo>
                    <a:pt x="0" y="0"/>
                  </a:lnTo>
                  <a:lnTo>
                    <a:pt x="0" y="39"/>
                  </a:lnTo>
                  <a:lnTo>
                    <a:pt x="140" y="55"/>
                  </a:lnTo>
                </a:path>
              </a:pathLst>
            </a:custGeom>
            <a:grpFill/>
            <a:ln w="9525" cap="rnd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690"/>
            <p:cNvGrpSpPr>
              <a:grpSpLocks/>
            </p:cNvGrpSpPr>
            <p:nvPr/>
          </p:nvGrpSpPr>
          <p:grpSpPr bwMode="auto">
            <a:xfrm>
              <a:off x="1749" y="2131"/>
              <a:ext cx="671" cy="374"/>
              <a:chOff x="1749" y="2131"/>
              <a:chExt cx="671" cy="374"/>
            </a:xfrm>
            <a:grpFill/>
          </p:grpSpPr>
          <p:sp>
            <p:nvSpPr>
              <p:cNvPr id="609971" name="Freeform 691"/>
              <p:cNvSpPr>
                <a:spLocks/>
              </p:cNvSpPr>
              <p:nvPr/>
            </p:nvSpPr>
            <p:spPr bwMode="auto">
              <a:xfrm>
                <a:off x="1749" y="2166"/>
                <a:ext cx="671" cy="339"/>
              </a:xfrm>
              <a:custGeom>
                <a:avLst/>
                <a:gdLst/>
                <a:ahLst/>
                <a:cxnLst>
                  <a:cxn ang="0">
                    <a:pos x="38" y="338"/>
                  </a:cxn>
                  <a:cxn ang="0">
                    <a:pos x="78" y="338"/>
                  </a:cxn>
                  <a:cxn ang="0">
                    <a:pos x="119" y="336"/>
                  </a:cxn>
                  <a:cxn ang="0">
                    <a:pos x="158" y="330"/>
                  </a:cxn>
                  <a:cxn ang="0">
                    <a:pos x="203" y="320"/>
                  </a:cxn>
                  <a:cxn ang="0">
                    <a:pos x="246" y="307"/>
                  </a:cxn>
                  <a:cxn ang="0">
                    <a:pos x="291" y="288"/>
                  </a:cxn>
                  <a:cxn ang="0">
                    <a:pos x="331" y="268"/>
                  </a:cxn>
                  <a:cxn ang="0">
                    <a:pos x="370" y="249"/>
                  </a:cxn>
                  <a:cxn ang="0">
                    <a:pos x="409" y="227"/>
                  </a:cxn>
                  <a:cxn ang="0">
                    <a:pos x="445" y="202"/>
                  </a:cxn>
                  <a:cxn ang="0">
                    <a:pos x="481" y="173"/>
                  </a:cxn>
                  <a:cxn ang="0">
                    <a:pos x="510" y="145"/>
                  </a:cxn>
                  <a:cxn ang="0">
                    <a:pos x="529" y="118"/>
                  </a:cxn>
                  <a:cxn ang="0">
                    <a:pos x="649" y="127"/>
                  </a:cxn>
                  <a:cxn ang="0">
                    <a:pos x="611" y="110"/>
                  </a:cxn>
                  <a:cxn ang="0">
                    <a:pos x="582" y="92"/>
                  </a:cxn>
                  <a:cxn ang="0">
                    <a:pos x="558" y="77"/>
                  </a:cxn>
                  <a:cxn ang="0">
                    <a:pos x="533" y="59"/>
                  </a:cxn>
                  <a:cxn ang="0">
                    <a:pos x="505" y="35"/>
                  </a:cxn>
                  <a:cxn ang="0">
                    <a:pos x="480" y="11"/>
                  </a:cxn>
                  <a:cxn ang="0">
                    <a:pos x="459" y="4"/>
                  </a:cxn>
                  <a:cxn ang="0">
                    <a:pos x="436" y="15"/>
                  </a:cxn>
                  <a:cxn ang="0">
                    <a:pos x="408" y="27"/>
                  </a:cxn>
                  <a:cxn ang="0">
                    <a:pos x="382" y="35"/>
                  </a:cxn>
                  <a:cxn ang="0">
                    <a:pos x="353" y="43"/>
                  </a:cxn>
                  <a:cxn ang="0">
                    <a:pos x="323" y="51"/>
                  </a:cxn>
                  <a:cxn ang="0">
                    <a:pos x="294" y="57"/>
                  </a:cxn>
                  <a:cxn ang="0">
                    <a:pos x="267" y="63"/>
                  </a:cxn>
                  <a:cxn ang="0">
                    <a:pos x="229" y="69"/>
                  </a:cxn>
                  <a:cxn ang="0">
                    <a:pos x="366" y="114"/>
                  </a:cxn>
                  <a:cxn ang="0">
                    <a:pos x="334" y="157"/>
                  </a:cxn>
                  <a:cxn ang="0">
                    <a:pos x="309" y="182"/>
                  </a:cxn>
                  <a:cxn ang="0">
                    <a:pos x="274" y="215"/>
                  </a:cxn>
                  <a:cxn ang="0">
                    <a:pos x="231" y="244"/>
                  </a:cxn>
                  <a:cxn ang="0">
                    <a:pos x="191" y="266"/>
                  </a:cxn>
                  <a:cxn ang="0">
                    <a:pos x="162" y="280"/>
                  </a:cxn>
                  <a:cxn ang="0">
                    <a:pos x="120" y="292"/>
                  </a:cxn>
                  <a:cxn ang="0">
                    <a:pos x="68" y="304"/>
                  </a:cxn>
                  <a:cxn ang="0">
                    <a:pos x="0" y="309"/>
                  </a:cxn>
                </a:cxnLst>
                <a:rect l="0" t="0" r="r" b="b"/>
                <a:pathLst>
                  <a:path w="671" h="339">
                    <a:moveTo>
                      <a:pt x="0" y="336"/>
                    </a:moveTo>
                    <a:lnTo>
                      <a:pt x="38" y="338"/>
                    </a:lnTo>
                    <a:lnTo>
                      <a:pt x="56" y="338"/>
                    </a:lnTo>
                    <a:lnTo>
                      <a:pt x="78" y="338"/>
                    </a:lnTo>
                    <a:lnTo>
                      <a:pt x="99" y="337"/>
                    </a:lnTo>
                    <a:lnTo>
                      <a:pt x="119" y="336"/>
                    </a:lnTo>
                    <a:lnTo>
                      <a:pt x="140" y="334"/>
                    </a:lnTo>
                    <a:lnTo>
                      <a:pt x="158" y="330"/>
                    </a:lnTo>
                    <a:lnTo>
                      <a:pt x="179" y="326"/>
                    </a:lnTo>
                    <a:lnTo>
                      <a:pt x="203" y="320"/>
                    </a:lnTo>
                    <a:lnTo>
                      <a:pt x="225" y="313"/>
                    </a:lnTo>
                    <a:lnTo>
                      <a:pt x="246" y="307"/>
                    </a:lnTo>
                    <a:lnTo>
                      <a:pt x="269" y="298"/>
                    </a:lnTo>
                    <a:lnTo>
                      <a:pt x="291" y="288"/>
                    </a:lnTo>
                    <a:lnTo>
                      <a:pt x="313" y="278"/>
                    </a:lnTo>
                    <a:lnTo>
                      <a:pt x="331" y="268"/>
                    </a:lnTo>
                    <a:lnTo>
                      <a:pt x="353" y="258"/>
                    </a:lnTo>
                    <a:lnTo>
                      <a:pt x="370" y="249"/>
                    </a:lnTo>
                    <a:lnTo>
                      <a:pt x="389" y="238"/>
                    </a:lnTo>
                    <a:lnTo>
                      <a:pt x="409" y="227"/>
                    </a:lnTo>
                    <a:lnTo>
                      <a:pt x="428" y="213"/>
                    </a:lnTo>
                    <a:lnTo>
                      <a:pt x="445" y="202"/>
                    </a:lnTo>
                    <a:lnTo>
                      <a:pt x="464" y="187"/>
                    </a:lnTo>
                    <a:lnTo>
                      <a:pt x="481" y="173"/>
                    </a:lnTo>
                    <a:lnTo>
                      <a:pt x="497" y="160"/>
                    </a:lnTo>
                    <a:lnTo>
                      <a:pt x="510" y="145"/>
                    </a:lnTo>
                    <a:lnTo>
                      <a:pt x="521" y="132"/>
                    </a:lnTo>
                    <a:lnTo>
                      <a:pt x="529" y="118"/>
                    </a:lnTo>
                    <a:lnTo>
                      <a:pt x="670" y="136"/>
                    </a:lnTo>
                    <a:lnTo>
                      <a:pt x="649" y="127"/>
                    </a:lnTo>
                    <a:lnTo>
                      <a:pt x="631" y="118"/>
                    </a:lnTo>
                    <a:lnTo>
                      <a:pt x="611" y="110"/>
                    </a:lnTo>
                    <a:lnTo>
                      <a:pt x="595" y="101"/>
                    </a:lnTo>
                    <a:lnTo>
                      <a:pt x="582" y="92"/>
                    </a:lnTo>
                    <a:lnTo>
                      <a:pt x="570" y="86"/>
                    </a:lnTo>
                    <a:lnTo>
                      <a:pt x="558" y="77"/>
                    </a:lnTo>
                    <a:lnTo>
                      <a:pt x="546" y="69"/>
                    </a:lnTo>
                    <a:lnTo>
                      <a:pt x="533" y="59"/>
                    </a:lnTo>
                    <a:lnTo>
                      <a:pt x="519" y="47"/>
                    </a:lnTo>
                    <a:lnTo>
                      <a:pt x="505" y="35"/>
                    </a:lnTo>
                    <a:lnTo>
                      <a:pt x="493" y="24"/>
                    </a:lnTo>
                    <a:lnTo>
                      <a:pt x="480" y="11"/>
                    </a:lnTo>
                    <a:lnTo>
                      <a:pt x="470" y="0"/>
                    </a:lnTo>
                    <a:lnTo>
                      <a:pt x="459" y="4"/>
                    </a:lnTo>
                    <a:lnTo>
                      <a:pt x="448" y="10"/>
                    </a:lnTo>
                    <a:lnTo>
                      <a:pt x="436" y="15"/>
                    </a:lnTo>
                    <a:lnTo>
                      <a:pt x="422" y="21"/>
                    </a:lnTo>
                    <a:lnTo>
                      <a:pt x="408" y="27"/>
                    </a:lnTo>
                    <a:lnTo>
                      <a:pt x="395" y="31"/>
                    </a:lnTo>
                    <a:lnTo>
                      <a:pt x="382" y="35"/>
                    </a:lnTo>
                    <a:lnTo>
                      <a:pt x="368" y="40"/>
                    </a:lnTo>
                    <a:lnTo>
                      <a:pt x="353" y="43"/>
                    </a:lnTo>
                    <a:lnTo>
                      <a:pt x="337" y="47"/>
                    </a:lnTo>
                    <a:lnTo>
                      <a:pt x="323" y="51"/>
                    </a:lnTo>
                    <a:lnTo>
                      <a:pt x="309" y="55"/>
                    </a:lnTo>
                    <a:lnTo>
                      <a:pt x="294" y="57"/>
                    </a:lnTo>
                    <a:lnTo>
                      <a:pt x="280" y="60"/>
                    </a:lnTo>
                    <a:lnTo>
                      <a:pt x="267" y="63"/>
                    </a:lnTo>
                    <a:lnTo>
                      <a:pt x="251" y="67"/>
                    </a:lnTo>
                    <a:lnTo>
                      <a:pt x="229" y="69"/>
                    </a:lnTo>
                    <a:lnTo>
                      <a:pt x="376" y="95"/>
                    </a:lnTo>
                    <a:lnTo>
                      <a:pt x="366" y="114"/>
                    </a:lnTo>
                    <a:lnTo>
                      <a:pt x="355" y="129"/>
                    </a:lnTo>
                    <a:lnTo>
                      <a:pt x="334" y="157"/>
                    </a:lnTo>
                    <a:lnTo>
                      <a:pt x="322" y="170"/>
                    </a:lnTo>
                    <a:lnTo>
                      <a:pt x="309" y="182"/>
                    </a:lnTo>
                    <a:lnTo>
                      <a:pt x="292" y="198"/>
                    </a:lnTo>
                    <a:lnTo>
                      <a:pt x="274" y="215"/>
                    </a:lnTo>
                    <a:lnTo>
                      <a:pt x="256" y="227"/>
                    </a:lnTo>
                    <a:lnTo>
                      <a:pt x="231" y="244"/>
                    </a:lnTo>
                    <a:lnTo>
                      <a:pt x="210" y="255"/>
                    </a:lnTo>
                    <a:lnTo>
                      <a:pt x="191" y="266"/>
                    </a:lnTo>
                    <a:lnTo>
                      <a:pt x="174" y="274"/>
                    </a:lnTo>
                    <a:lnTo>
                      <a:pt x="162" y="280"/>
                    </a:lnTo>
                    <a:lnTo>
                      <a:pt x="140" y="286"/>
                    </a:lnTo>
                    <a:lnTo>
                      <a:pt x="120" y="292"/>
                    </a:lnTo>
                    <a:lnTo>
                      <a:pt x="99" y="300"/>
                    </a:lnTo>
                    <a:lnTo>
                      <a:pt x="68" y="304"/>
                    </a:lnTo>
                    <a:lnTo>
                      <a:pt x="45" y="308"/>
                    </a:lnTo>
                    <a:lnTo>
                      <a:pt x="0" y="309"/>
                    </a:lnTo>
                    <a:lnTo>
                      <a:pt x="0" y="336"/>
                    </a:lnTo>
                  </a:path>
                </a:pathLst>
              </a:custGeom>
              <a:grpFill/>
              <a:ln w="9525" cap="rnd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972" name="Freeform 692"/>
              <p:cNvSpPr>
                <a:spLocks/>
              </p:cNvSpPr>
              <p:nvPr/>
            </p:nvSpPr>
            <p:spPr bwMode="auto">
              <a:xfrm>
                <a:off x="1749" y="2131"/>
                <a:ext cx="671" cy="349"/>
              </a:xfrm>
              <a:custGeom>
                <a:avLst/>
                <a:gdLst/>
                <a:ahLst/>
                <a:cxnLst>
                  <a:cxn ang="0">
                    <a:pos x="37" y="348"/>
                  </a:cxn>
                  <a:cxn ang="0">
                    <a:pos x="77" y="348"/>
                  </a:cxn>
                  <a:cxn ang="0">
                    <a:pos x="119" y="346"/>
                  </a:cxn>
                  <a:cxn ang="0">
                    <a:pos x="158" y="340"/>
                  </a:cxn>
                  <a:cxn ang="0">
                    <a:pos x="202" y="329"/>
                  </a:cxn>
                  <a:cxn ang="0">
                    <a:pos x="245" y="315"/>
                  </a:cxn>
                  <a:cxn ang="0">
                    <a:pos x="290" y="296"/>
                  </a:cxn>
                  <a:cxn ang="0">
                    <a:pos x="331" y="276"/>
                  </a:cxn>
                  <a:cxn ang="0">
                    <a:pos x="369" y="256"/>
                  </a:cxn>
                  <a:cxn ang="0">
                    <a:pos x="408" y="233"/>
                  </a:cxn>
                  <a:cxn ang="0">
                    <a:pos x="445" y="208"/>
                  </a:cxn>
                  <a:cxn ang="0">
                    <a:pos x="480" y="178"/>
                  </a:cxn>
                  <a:cxn ang="0">
                    <a:pos x="509" y="149"/>
                  </a:cxn>
                  <a:cxn ang="0">
                    <a:pos x="528" y="122"/>
                  </a:cxn>
                  <a:cxn ang="0">
                    <a:pos x="648" y="131"/>
                  </a:cxn>
                  <a:cxn ang="0">
                    <a:pos x="610" y="113"/>
                  </a:cxn>
                  <a:cxn ang="0">
                    <a:pos x="581" y="95"/>
                  </a:cxn>
                  <a:cxn ang="0">
                    <a:pos x="557" y="79"/>
                  </a:cxn>
                  <a:cxn ang="0">
                    <a:pos x="533" y="61"/>
                  </a:cxn>
                  <a:cxn ang="0">
                    <a:pos x="504" y="37"/>
                  </a:cxn>
                  <a:cxn ang="0">
                    <a:pos x="479" y="11"/>
                  </a:cxn>
                  <a:cxn ang="0">
                    <a:pos x="458" y="4"/>
                  </a:cxn>
                  <a:cxn ang="0">
                    <a:pos x="435" y="16"/>
                  </a:cxn>
                  <a:cxn ang="0">
                    <a:pos x="407" y="28"/>
                  </a:cxn>
                  <a:cxn ang="0">
                    <a:pos x="382" y="36"/>
                  </a:cxn>
                  <a:cxn ang="0">
                    <a:pos x="353" y="44"/>
                  </a:cxn>
                  <a:cxn ang="0">
                    <a:pos x="322" y="53"/>
                  </a:cxn>
                  <a:cxn ang="0">
                    <a:pos x="294" y="59"/>
                  </a:cxn>
                  <a:cxn ang="0">
                    <a:pos x="266" y="65"/>
                  </a:cxn>
                  <a:cxn ang="0">
                    <a:pos x="229" y="71"/>
                  </a:cxn>
                  <a:cxn ang="0">
                    <a:pos x="365" y="118"/>
                  </a:cxn>
                  <a:cxn ang="0">
                    <a:pos x="333" y="161"/>
                  </a:cxn>
                  <a:cxn ang="0">
                    <a:pos x="309" y="187"/>
                  </a:cxn>
                  <a:cxn ang="0">
                    <a:pos x="273" y="221"/>
                  </a:cxn>
                  <a:cxn ang="0">
                    <a:pos x="243" y="248"/>
                  </a:cxn>
                  <a:cxn ang="0">
                    <a:pos x="218" y="268"/>
                  </a:cxn>
                  <a:cxn ang="0">
                    <a:pos x="188" y="289"/>
                  </a:cxn>
                  <a:cxn ang="0">
                    <a:pos x="156" y="305"/>
                  </a:cxn>
                  <a:cxn ang="0">
                    <a:pos x="119" y="319"/>
                  </a:cxn>
                  <a:cxn ang="0">
                    <a:pos x="79" y="329"/>
                  </a:cxn>
                  <a:cxn ang="0">
                    <a:pos x="35" y="339"/>
                  </a:cxn>
                </a:cxnLst>
                <a:rect l="0" t="0" r="r" b="b"/>
                <a:pathLst>
                  <a:path w="671" h="349">
                    <a:moveTo>
                      <a:pt x="0" y="346"/>
                    </a:moveTo>
                    <a:lnTo>
                      <a:pt x="37" y="348"/>
                    </a:lnTo>
                    <a:lnTo>
                      <a:pt x="55" y="348"/>
                    </a:lnTo>
                    <a:lnTo>
                      <a:pt x="77" y="348"/>
                    </a:lnTo>
                    <a:lnTo>
                      <a:pt x="98" y="347"/>
                    </a:lnTo>
                    <a:lnTo>
                      <a:pt x="119" y="346"/>
                    </a:lnTo>
                    <a:lnTo>
                      <a:pt x="139" y="343"/>
                    </a:lnTo>
                    <a:lnTo>
                      <a:pt x="158" y="340"/>
                    </a:lnTo>
                    <a:lnTo>
                      <a:pt x="178" y="335"/>
                    </a:lnTo>
                    <a:lnTo>
                      <a:pt x="202" y="329"/>
                    </a:lnTo>
                    <a:lnTo>
                      <a:pt x="224" y="322"/>
                    </a:lnTo>
                    <a:lnTo>
                      <a:pt x="245" y="315"/>
                    </a:lnTo>
                    <a:lnTo>
                      <a:pt x="268" y="307"/>
                    </a:lnTo>
                    <a:lnTo>
                      <a:pt x="290" y="296"/>
                    </a:lnTo>
                    <a:lnTo>
                      <a:pt x="312" y="286"/>
                    </a:lnTo>
                    <a:lnTo>
                      <a:pt x="331" y="276"/>
                    </a:lnTo>
                    <a:lnTo>
                      <a:pt x="352" y="266"/>
                    </a:lnTo>
                    <a:lnTo>
                      <a:pt x="369" y="256"/>
                    </a:lnTo>
                    <a:lnTo>
                      <a:pt x="388" y="245"/>
                    </a:lnTo>
                    <a:lnTo>
                      <a:pt x="408" y="233"/>
                    </a:lnTo>
                    <a:lnTo>
                      <a:pt x="428" y="219"/>
                    </a:lnTo>
                    <a:lnTo>
                      <a:pt x="445" y="208"/>
                    </a:lnTo>
                    <a:lnTo>
                      <a:pt x="463" y="192"/>
                    </a:lnTo>
                    <a:lnTo>
                      <a:pt x="480" y="178"/>
                    </a:lnTo>
                    <a:lnTo>
                      <a:pt x="496" y="164"/>
                    </a:lnTo>
                    <a:lnTo>
                      <a:pt x="509" y="149"/>
                    </a:lnTo>
                    <a:lnTo>
                      <a:pt x="520" y="136"/>
                    </a:lnTo>
                    <a:lnTo>
                      <a:pt x="528" y="122"/>
                    </a:lnTo>
                    <a:lnTo>
                      <a:pt x="670" y="140"/>
                    </a:lnTo>
                    <a:lnTo>
                      <a:pt x="648" y="131"/>
                    </a:lnTo>
                    <a:lnTo>
                      <a:pt x="631" y="122"/>
                    </a:lnTo>
                    <a:lnTo>
                      <a:pt x="610" y="113"/>
                    </a:lnTo>
                    <a:lnTo>
                      <a:pt x="594" y="104"/>
                    </a:lnTo>
                    <a:lnTo>
                      <a:pt x="581" y="95"/>
                    </a:lnTo>
                    <a:lnTo>
                      <a:pt x="569" y="89"/>
                    </a:lnTo>
                    <a:lnTo>
                      <a:pt x="557" y="79"/>
                    </a:lnTo>
                    <a:lnTo>
                      <a:pt x="545" y="71"/>
                    </a:lnTo>
                    <a:lnTo>
                      <a:pt x="533" y="61"/>
                    </a:lnTo>
                    <a:lnTo>
                      <a:pt x="519" y="49"/>
                    </a:lnTo>
                    <a:lnTo>
                      <a:pt x="504" y="37"/>
                    </a:lnTo>
                    <a:lnTo>
                      <a:pt x="492" y="25"/>
                    </a:lnTo>
                    <a:lnTo>
                      <a:pt x="479" y="11"/>
                    </a:lnTo>
                    <a:lnTo>
                      <a:pt x="469" y="0"/>
                    </a:lnTo>
                    <a:lnTo>
                      <a:pt x="458" y="4"/>
                    </a:lnTo>
                    <a:lnTo>
                      <a:pt x="447" y="11"/>
                    </a:lnTo>
                    <a:lnTo>
                      <a:pt x="435" y="16"/>
                    </a:lnTo>
                    <a:lnTo>
                      <a:pt x="421" y="22"/>
                    </a:lnTo>
                    <a:lnTo>
                      <a:pt x="407" y="28"/>
                    </a:lnTo>
                    <a:lnTo>
                      <a:pt x="394" y="33"/>
                    </a:lnTo>
                    <a:lnTo>
                      <a:pt x="382" y="36"/>
                    </a:lnTo>
                    <a:lnTo>
                      <a:pt x="367" y="41"/>
                    </a:lnTo>
                    <a:lnTo>
                      <a:pt x="353" y="44"/>
                    </a:lnTo>
                    <a:lnTo>
                      <a:pt x="337" y="49"/>
                    </a:lnTo>
                    <a:lnTo>
                      <a:pt x="322" y="53"/>
                    </a:lnTo>
                    <a:lnTo>
                      <a:pt x="309" y="56"/>
                    </a:lnTo>
                    <a:lnTo>
                      <a:pt x="294" y="59"/>
                    </a:lnTo>
                    <a:lnTo>
                      <a:pt x="279" y="62"/>
                    </a:lnTo>
                    <a:lnTo>
                      <a:pt x="266" y="65"/>
                    </a:lnTo>
                    <a:lnTo>
                      <a:pt x="250" y="69"/>
                    </a:lnTo>
                    <a:lnTo>
                      <a:pt x="229" y="71"/>
                    </a:lnTo>
                    <a:lnTo>
                      <a:pt x="375" y="98"/>
                    </a:lnTo>
                    <a:lnTo>
                      <a:pt x="365" y="118"/>
                    </a:lnTo>
                    <a:lnTo>
                      <a:pt x="354" y="133"/>
                    </a:lnTo>
                    <a:lnTo>
                      <a:pt x="333" y="161"/>
                    </a:lnTo>
                    <a:lnTo>
                      <a:pt x="321" y="175"/>
                    </a:lnTo>
                    <a:lnTo>
                      <a:pt x="309" y="187"/>
                    </a:lnTo>
                    <a:lnTo>
                      <a:pt x="287" y="209"/>
                    </a:lnTo>
                    <a:lnTo>
                      <a:pt x="273" y="221"/>
                    </a:lnTo>
                    <a:lnTo>
                      <a:pt x="257" y="237"/>
                    </a:lnTo>
                    <a:lnTo>
                      <a:pt x="243" y="248"/>
                    </a:lnTo>
                    <a:lnTo>
                      <a:pt x="230" y="259"/>
                    </a:lnTo>
                    <a:lnTo>
                      <a:pt x="218" y="268"/>
                    </a:lnTo>
                    <a:lnTo>
                      <a:pt x="204" y="278"/>
                    </a:lnTo>
                    <a:lnTo>
                      <a:pt x="188" y="289"/>
                    </a:lnTo>
                    <a:lnTo>
                      <a:pt x="172" y="296"/>
                    </a:lnTo>
                    <a:lnTo>
                      <a:pt x="156" y="305"/>
                    </a:lnTo>
                    <a:lnTo>
                      <a:pt x="137" y="313"/>
                    </a:lnTo>
                    <a:lnTo>
                      <a:pt x="119" y="319"/>
                    </a:lnTo>
                    <a:lnTo>
                      <a:pt x="98" y="324"/>
                    </a:lnTo>
                    <a:lnTo>
                      <a:pt x="79" y="329"/>
                    </a:lnTo>
                    <a:lnTo>
                      <a:pt x="58" y="334"/>
                    </a:lnTo>
                    <a:lnTo>
                      <a:pt x="35" y="339"/>
                    </a:lnTo>
                    <a:lnTo>
                      <a:pt x="0" y="346"/>
                    </a:lnTo>
                  </a:path>
                </a:pathLst>
              </a:custGeom>
              <a:grpFill/>
              <a:ln w="9525" cap="rnd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09976" name="AutoShape 696"/>
          <p:cNvSpPr>
            <a:spLocks noChangeArrowheads="1"/>
          </p:cNvSpPr>
          <p:nvPr/>
        </p:nvSpPr>
        <p:spPr bwMode="auto">
          <a:xfrm flipH="1">
            <a:off x="7061200" y="3568700"/>
            <a:ext cx="1168400" cy="266700"/>
          </a:xfrm>
          <a:prstGeom prst="notchedRightArrow">
            <a:avLst>
              <a:gd name="adj1" fmla="val 50000"/>
              <a:gd name="adj2" fmla="val 109524"/>
            </a:avLst>
          </a:prstGeom>
          <a:solidFill>
            <a:srgbClr val="E25457"/>
          </a:solidFill>
          <a:ln w="9525" algn="ctr">
            <a:solidFill>
              <a:schemeClr val="hlink"/>
            </a:solidFill>
            <a:miter lim="800000"/>
            <a:headEnd/>
            <a:tailEnd type="none" w="lg" len="lg"/>
          </a:ln>
          <a:effectLst>
            <a:outerShdw dist="35921" dir="2700000" algn="ctr" rotWithShape="0">
              <a:srgbClr val="004E47">
                <a:alpha val="50000"/>
              </a:srgbClr>
            </a:outerShdw>
          </a:effectLst>
        </p:spPr>
        <p:txBody>
          <a:bodyPr wrap="none" lIns="274320" tIns="137160" bIns="41275" anchor="ctr"/>
          <a:lstStyle/>
          <a:p>
            <a:endParaRPr lang="en-US"/>
          </a:p>
        </p:txBody>
      </p:sp>
      <p:grpSp>
        <p:nvGrpSpPr>
          <p:cNvPr id="18" name="Group 697"/>
          <p:cNvGrpSpPr>
            <a:grpSpLocks/>
          </p:cNvGrpSpPr>
          <p:nvPr/>
        </p:nvGrpSpPr>
        <p:grpSpPr bwMode="auto">
          <a:xfrm flipH="1" flipV="1">
            <a:off x="6142038" y="3635375"/>
            <a:ext cx="806450" cy="1009650"/>
            <a:chOff x="1749" y="2131"/>
            <a:chExt cx="671" cy="374"/>
          </a:xfrm>
          <a:solidFill>
            <a:srgbClr val="E25457"/>
          </a:solidFill>
        </p:grpSpPr>
        <p:sp>
          <p:nvSpPr>
            <p:cNvPr id="609978" name="Freeform 698"/>
            <p:cNvSpPr>
              <a:spLocks/>
            </p:cNvSpPr>
            <p:nvPr/>
          </p:nvSpPr>
          <p:spPr bwMode="auto">
            <a:xfrm>
              <a:off x="1979" y="2202"/>
              <a:ext cx="146" cy="57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0" y="0"/>
                </a:cxn>
                <a:cxn ang="0">
                  <a:pos x="145" y="26"/>
                </a:cxn>
                <a:cxn ang="0">
                  <a:pos x="142" y="41"/>
                </a:cxn>
                <a:cxn ang="0">
                  <a:pos x="133" y="56"/>
                </a:cxn>
                <a:cxn ang="0">
                  <a:pos x="0" y="33"/>
                </a:cxn>
              </a:cxnLst>
              <a:rect l="0" t="0" r="r" b="b"/>
              <a:pathLst>
                <a:path w="146" h="57">
                  <a:moveTo>
                    <a:pt x="0" y="33"/>
                  </a:moveTo>
                  <a:lnTo>
                    <a:pt x="0" y="0"/>
                  </a:lnTo>
                  <a:lnTo>
                    <a:pt x="145" y="26"/>
                  </a:lnTo>
                  <a:lnTo>
                    <a:pt x="142" y="41"/>
                  </a:lnTo>
                  <a:lnTo>
                    <a:pt x="133" y="56"/>
                  </a:lnTo>
                  <a:lnTo>
                    <a:pt x="0" y="33"/>
                  </a:lnTo>
                </a:path>
              </a:pathLst>
            </a:custGeom>
            <a:grpFill/>
            <a:ln w="9525" cap="rnd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9979" name="Freeform 699"/>
            <p:cNvSpPr>
              <a:spLocks/>
            </p:cNvSpPr>
            <p:nvPr/>
          </p:nvSpPr>
          <p:spPr bwMode="auto">
            <a:xfrm>
              <a:off x="2279" y="2247"/>
              <a:ext cx="141" cy="56"/>
            </a:xfrm>
            <a:custGeom>
              <a:avLst/>
              <a:gdLst/>
              <a:ahLst/>
              <a:cxnLst>
                <a:cxn ang="0">
                  <a:pos x="140" y="55"/>
                </a:cxn>
                <a:cxn ang="0">
                  <a:pos x="140" y="24"/>
                </a:cxn>
                <a:cxn ang="0">
                  <a:pos x="0" y="0"/>
                </a:cxn>
                <a:cxn ang="0">
                  <a:pos x="0" y="39"/>
                </a:cxn>
                <a:cxn ang="0">
                  <a:pos x="140" y="55"/>
                </a:cxn>
              </a:cxnLst>
              <a:rect l="0" t="0" r="r" b="b"/>
              <a:pathLst>
                <a:path w="141" h="56">
                  <a:moveTo>
                    <a:pt x="140" y="55"/>
                  </a:moveTo>
                  <a:lnTo>
                    <a:pt x="140" y="24"/>
                  </a:lnTo>
                  <a:lnTo>
                    <a:pt x="0" y="0"/>
                  </a:lnTo>
                  <a:lnTo>
                    <a:pt x="0" y="39"/>
                  </a:lnTo>
                  <a:lnTo>
                    <a:pt x="140" y="55"/>
                  </a:lnTo>
                </a:path>
              </a:pathLst>
            </a:custGeom>
            <a:grpFill/>
            <a:ln w="9525" cap="rnd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700"/>
            <p:cNvGrpSpPr>
              <a:grpSpLocks/>
            </p:cNvGrpSpPr>
            <p:nvPr/>
          </p:nvGrpSpPr>
          <p:grpSpPr bwMode="auto">
            <a:xfrm>
              <a:off x="1749" y="2131"/>
              <a:ext cx="671" cy="374"/>
              <a:chOff x="1749" y="2131"/>
              <a:chExt cx="671" cy="374"/>
            </a:xfrm>
            <a:grpFill/>
          </p:grpSpPr>
          <p:sp>
            <p:nvSpPr>
              <p:cNvPr id="609981" name="Freeform 701"/>
              <p:cNvSpPr>
                <a:spLocks/>
              </p:cNvSpPr>
              <p:nvPr/>
            </p:nvSpPr>
            <p:spPr bwMode="auto">
              <a:xfrm>
                <a:off x="1749" y="2166"/>
                <a:ext cx="671" cy="339"/>
              </a:xfrm>
              <a:custGeom>
                <a:avLst/>
                <a:gdLst/>
                <a:ahLst/>
                <a:cxnLst>
                  <a:cxn ang="0">
                    <a:pos x="38" y="338"/>
                  </a:cxn>
                  <a:cxn ang="0">
                    <a:pos x="78" y="338"/>
                  </a:cxn>
                  <a:cxn ang="0">
                    <a:pos x="119" y="336"/>
                  </a:cxn>
                  <a:cxn ang="0">
                    <a:pos x="158" y="330"/>
                  </a:cxn>
                  <a:cxn ang="0">
                    <a:pos x="203" y="320"/>
                  </a:cxn>
                  <a:cxn ang="0">
                    <a:pos x="246" y="307"/>
                  </a:cxn>
                  <a:cxn ang="0">
                    <a:pos x="291" y="288"/>
                  </a:cxn>
                  <a:cxn ang="0">
                    <a:pos x="331" y="268"/>
                  </a:cxn>
                  <a:cxn ang="0">
                    <a:pos x="370" y="249"/>
                  </a:cxn>
                  <a:cxn ang="0">
                    <a:pos x="409" y="227"/>
                  </a:cxn>
                  <a:cxn ang="0">
                    <a:pos x="445" y="202"/>
                  </a:cxn>
                  <a:cxn ang="0">
                    <a:pos x="481" y="173"/>
                  </a:cxn>
                  <a:cxn ang="0">
                    <a:pos x="510" y="145"/>
                  </a:cxn>
                  <a:cxn ang="0">
                    <a:pos x="529" y="118"/>
                  </a:cxn>
                  <a:cxn ang="0">
                    <a:pos x="649" y="127"/>
                  </a:cxn>
                  <a:cxn ang="0">
                    <a:pos x="611" y="110"/>
                  </a:cxn>
                  <a:cxn ang="0">
                    <a:pos x="582" y="92"/>
                  </a:cxn>
                  <a:cxn ang="0">
                    <a:pos x="558" y="77"/>
                  </a:cxn>
                  <a:cxn ang="0">
                    <a:pos x="533" y="59"/>
                  </a:cxn>
                  <a:cxn ang="0">
                    <a:pos x="505" y="35"/>
                  </a:cxn>
                  <a:cxn ang="0">
                    <a:pos x="480" y="11"/>
                  </a:cxn>
                  <a:cxn ang="0">
                    <a:pos x="459" y="4"/>
                  </a:cxn>
                  <a:cxn ang="0">
                    <a:pos x="436" y="15"/>
                  </a:cxn>
                  <a:cxn ang="0">
                    <a:pos x="408" y="27"/>
                  </a:cxn>
                  <a:cxn ang="0">
                    <a:pos x="382" y="35"/>
                  </a:cxn>
                  <a:cxn ang="0">
                    <a:pos x="353" y="43"/>
                  </a:cxn>
                  <a:cxn ang="0">
                    <a:pos x="323" y="51"/>
                  </a:cxn>
                  <a:cxn ang="0">
                    <a:pos x="294" y="57"/>
                  </a:cxn>
                  <a:cxn ang="0">
                    <a:pos x="267" y="63"/>
                  </a:cxn>
                  <a:cxn ang="0">
                    <a:pos x="229" y="69"/>
                  </a:cxn>
                  <a:cxn ang="0">
                    <a:pos x="366" y="114"/>
                  </a:cxn>
                  <a:cxn ang="0">
                    <a:pos x="334" y="157"/>
                  </a:cxn>
                  <a:cxn ang="0">
                    <a:pos x="309" y="182"/>
                  </a:cxn>
                  <a:cxn ang="0">
                    <a:pos x="274" y="215"/>
                  </a:cxn>
                  <a:cxn ang="0">
                    <a:pos x="231" y="244"/>
                  </a:cxn>
                  <a:cxn ang="0">
                    <a:pos x="191" y="266"/>
                  </a:cxn>
                  <a:cxn ang="0">
                    <a:pos x="162" y="280"/>
                  </a:cxn>
                  <a:cxn ang="0">
                    <a:pos x="120" y="292"/>
                  </a:cxn>
                  <a:cxn ang="0">
                    <a:pos x="68" y="304"/>
                  </a:cxn>
                  <a:cxn ang="0">
                    <a:pos x="0" y="309"/>
                  </a:cxn>
                </a:cxnLst>
                <a:rect l="0" t="0" r="r" b="b"/>
                <a:pathLst>
                  <a:path w="671" h="339">
                    <a:moveTo>
                      <a:pt x="0" y="336"/>
                    </a:moveTo>
                    <a:lnTo>
                      <a:pt x="38" y="338"/>
                    </a:lnTo>
                    <a:lnTo>
                      <a:pt x="56" y="338"/>
                    </a:lnTo>
                    <a:lnTo>
                      <a:pt x="78" y="338"/>
                    </a:lnTo>
                    <a:lnTo>
                      <a:pt x="99" y="337"/>
                    </a:lnTo>
                    <a:lnTo>
                      <a:pt x="119" y="336"/>
                    </a:lnTo>
                    <a:lnTo>
                      <a:pt x="140" y="334"/>
                    </a:lnTo>
                    <a:lnTo>
                      <a:pt x="158" y="330"/>
                    </a:lnTo>
                    <a:lnTo>
                      <a:pt x="179" y="326"/>
                    </a:lnTo>
                    <a:lnTo>
                      <a:pt x="203" y="320"/>
                    </a:lnTo>
                    <a:lnTo>
                      <a:pt x="225" y="313"/>
                    </a:lnTo>
                    <a:lnTo>
                      <a:pt x="246" y="307"/>
                    </a:lnTo>
                    <a:lnTo>
                      <a:pt x="269" y="298"/>
                    </a:lnTo>
                    <a:lnTo>
                      <a:pt x="291" y="288"/>
                    </a:lnTo>
                    <a:lnTo>
                      <a:pt x="313" y="278"/>
                    </a:lnTo>
                    <a:lnTo>
                      <a:pt x="331" y="268"/>
                    </a:lnTo>
                    <a:lnTo>
                      <a:pt x="353" y="258"/>
                    </a:lnTo>
                    <a:lnTo>
                      <a:pt x="370" y="249"/>
                    </a:lnTo>
                    <a:lnTo>
                      <a:pt x="389" y="238"/>
                    </a:lnTo>
                    <a:lnTo>
                      <a:pt x="409" y="227"/>
                    </a:lnTo>
                    <a:lnTo>
                      <a:pt x="428" y="213"/>
                    </a:lnTo>
                    <a:lnTo>
                      <a:pt x="445" y="202"/>
                    </a:lnTo>
                    <a:lnTo>
                      <a:pt x="464" y="187"/>
                    </a:lnTo>
                    <a:lnTo>
                      <a:pt x="481" y="173"/>
                    </a:lnTo>
                    <a:lnTo>
                      <a:pt x="497" y="160"/>
                    </a:lnTo>
                    <a:lnTo>
                      <a:pt x="510" y="145"/>
                    </a:lnTo>
                    <a:lnTo>
                      <a:pt x="521" y="132"/>
                    </a:lnTo>
                    <a:lnTo>
                      <a:pt x="529" y="118"/>
                    </a:lnTo>
                    <a:lnTo>
                      <a:pt x="670" y="136"/>
                    </a:lnTo>
                    <a:lnTo>
                      <a:pt x="649" y="127"/>
                    </a:lnTo>
                    <a:lnTo>
                      <a:pt x="631" y="118"/>
                    </a:lnTo>
                    <a:lnTo>
                      <a:pt x="611" y="110"/>
                    </a:lnTo>
                    <a:lnTo>
                      <a:pt x="595" y="101"/>
                    </a:lnTo>
                    <a:lnTo>
                      <a:pt x="582" y="92"/>
                    </a:lnTo>
                    <a:lnTo>
                      <a:pt x="570" y="86"/>
                    </a:lnTo>
                    <a:lnTo>
                      <a:pt x="558" y="77"/>
                    </a:lnTo>
                    <a:lnTo>
                      <a:pt x="546" y="69"/>
                    </a:lnTo>
                    <a:lnTo>
                      <a:pt x="533" y="59"/>
                    </a:lnTo>
                    <a:lnTo>
                      <a:pt x="519" y="47"/>
                    </a:lnTo>
                    <a:lnTo>
                      <a:pt x="505" y="35"/>
                    </a:lnTo>
                    <a:lnTo>
                      <a:pt x="493" y="24"/>
                    </a:lnTo>
                    <a:lnTo>
                      <a:pt x="480" y="11"/>
                    </a:lnTo>
                    <a:lnTo>
                      <a:pt x="470" y="0"/>
                    </a:lnTo>
                    <a:lnTo>
                      <a:pt x="459" y="4"/>
                    </a:lnTo>
                    <a:lnTo>
                      <a:pt x="448" y="10"/>
                    </a:lnTo>
                    <a:lnTo>
                      <a:pt x="436" y="15"/>
                    </a:lnTo>
                    <a:lnTo>
                      <a:pt x="422" y="21"/>
                    </a:lnTo>
                    <a:lnTo>
                      <a:pt x="408" y="27"/>
                    </a:lnTo>
                    <a:lnTo>
                      <a:pt x="395" y="31"/>
                    </a:lnTo>
                    <a:lnTo>
                      <a:pt x="382" y="35"/>
                    </a:lnTo>
                    <a:lnTo>
                      <a:pt x="368" y="40"/>
                    </a:lnTo>
                    <a:lnTo>
                      <a:pt x="353" y="43"/>
                    </a:lnTo>
                    <a:lnTo>
                      <a:pt x="337" y="47"/>
                    </a:lnTo>
                    <a:lnTo>
                      <a:pt x="323" y="51"/>
                    </a:lnTo>
                    <a:lnTo>
                      <a:pt x="309" y="55"/>
                    </a:lnTo>
                    <a:lnTo>
                      <a:pt x="294" y="57"/>
                    </a:lnTo>
                    <a:lnTo>
                      <a:pt x="280" y="60"/>
                    </a:lnTo>
                    <a:lnTo>
                      <a:pt x="267" y="63"/>
                    </a:lnTo>
                    <a:lnTo>
                      <a:pt x="251" y="67"/>
                    </a:lnTo>
                    <a:lnTo>
                      <a:pt x="229" y="69"/>
                    </a:lnTo>
                    <a:lnTo>
                      <a:pt x="376" y="95"/>
                    </a:lnTo>
                    <a:lnTo>
                      <a:pt x="366" y="114"/>
                    </a:lnTo>
                    <a:lnTo>
                      <a:pt x="355" y="129"/>
                    </a:lnTo>
                    <a:lnTo>
                      <a:pt x="334" y="157"/>
                    </a:lnTo>
                    <a:lnTo>
                      <a:pt x="322" y="170"/>
                    </a:lnTo>
                    <a:lnTo>
                      <a:pt x="309" y="182"/>
                    </a:lnTo>
                    <a:lnTo>
                      <a:pt x="292" y="198"/>
                    </a:lnTo>
                    <a:lnTo>
                      <a:pt x="274" y="215"/>
                    </a:lnTo>
                    <a:lnTo>
                      <a:pt x="256" y="227"/>
                    </a:lnTo>
                    <a:lnTo>
                      <a:pt x="231" y="244"/>
                    </a:lnTo>
                    <a:lnTo>
                      <a:pt x="210" y="255"/>
                    </a:lnTo>
                    <a:lnTo>
                      <a:pt x="191" y="266"/>
                    </a:lnTo>
                    <a:lnTo>
                      <a:pt x="174" y="274"/>
                    </a:lnTo>
                    <a:lnTo>
                      <a:pt x="162" y="280"/>
                    </a:lnTo>
                    <a:lnTo>
                      <a:pt x="140" y="286"/>
                    </a:lnTo>
                    <a:lnTo>
                      <a:pt x="120" y="292"/>
                    </a:lnTo>
                    <a:lnTo>
                      <a:pt x="99" y="300"/>
                    </a:lnTo>
                    <a:lnTo>
                      <a:pt x="68" y="304"/>
                    </a:lnTo>
                    <a:lnTo>
                      <a:pt x="45" y="308"/>
                    </a:lnTo>
                    <a:lnTo>
                      <a:pt x="0" y="309"/>
                    </a:lnTo>
                    <a:lnTo>
                      <a:pt x="0" y="336"/>
                    </a:lnTo>
                  </a:path>
                </a:pathLst>
              </a:custGeom>
              <a:grpFill/>
              <a:ln w="9525" cap="rnd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982" name="Freeform 702"/>
              <p:cNvSpPr>
                <a:spLocks/>
              </p:cNvSpPr>
              <p:nvPr/>
            </p:nvSpPr>
            <p:spPr bwMode="auto">
              <a:xfrm>
                <a:off x="1749" y="2131"/>
                <a:ext cx="671" cy="349"/>
              </a:xfrm>
              <a:custGeom>
                <a:avLst/>
                <a:gdLst/>
                <a:ahLst/>
                <a:cxnLst>
                  <a:cxn ang="0">
                    <a:pos x="37" y="348"/>
                  </a:cxn>
                  <a:cxn ang="0">
                    <a:pos x="77" y="348"/>
                  </a:cxn>
                  <a:cxn ang="0">
                    <a:pos x="119" y="346"/>
                  </a:cxn>
                  <a:cxn ang="0">
                    <a:pos x="158" y="340"/>
                  </a:cxn>
                  <a:cxn ang="0">
                    <a:pos x="202" y="329"/>
                  </a:cxn>
                  <a:cxn ang="0">
                    <a:pos x="245" y="315"/>
                  </a:cxn>
                  <a:cxn ang="0">
                    <a:pos x="290" y="296"/>
                  </a:cxn>
                  <a:cxn ang="0">
                    <a:pos x="331" y="276"/>
                  </a:cxn>
                  <a:cxn ang="0">
                    <a:pos x="369" y="256"/>
                  </a:cxn>
                  <a:cxn ang="0">
                    <a:pos x="408" y="233"/>
                  </a:cxn>
                  <a:cxn ang="0">
                    <a:pos x="445" y="208"/>
                  </a:cxn>
                  <a:cxn ang="0">
                    <a:pos x="480" y="178"/>
                  </a:cxn>
                  <a:cxn ang="0">
                    <a:pos x="509" y="149"/>
                  </a:cxn>
                  <a:cxn ang="0">
                    <a:pos x="528" y="122"/>
                  </a:cxn>
                  <a:cxn ang="0">
                    <a:pos x="648" y="131"/>
                  </a:cxn>
                  <a:cxn ang="0">
                    <a:pos x="610" y="113"/>
                  </a:cxn>
                  <a:cxn ang="0">
                    <a:pos x="581" y="95"/>
                  </a:cxn>
                  <a:cxn ang="0">
                    <a:pos x="557" y="79"/>
                  </a:cxn>
                  <a:cxn ang="0">
                    <a:pos x="533" y="61"/>
                  </a:cxn>
                  <a:cxn ang="0">
                    <a:pos x="504" y="37"/>
                  </a:cxn>
                  <a:cxn ang="0">
                    <a:pos x="479" y="11"/>
                  </a:cxn>
                  <a:cxn ang="0">
                    <a:pos x="458" y="4"/>
                  </a:cxn>
                  <a:cxn ang="0">
                    <a:pos x="435" y="16"/>
                  </a:cxn>
                  <a:cxn ang="0">
                    <a:pos x="407" y="28"/>
                  </a:cxn>
                  <a:cxn ang="0">
                    <a:pos x="382" y="36"/>
                  </a:cxn>
                  <a:cxn ang="0">
                    <a:pos x="353" y="44"/>
                  </a:cxn>
                  <a:cxn ang="0">
                    <a:pos x="322" y="53"/>
                  </a:cxn>
                  <a:cxn ang="0">
                    <a:pos x="294" y="59"/>
                  </a:cxn>
                  <a:cxn ang="0">
                    <a:pos x="266" y="65"/>
                  </a:cxn>
                  <a:cxn ang="0">
                    <a:pos x="229" y="71"/>
                  </a:cxn>
                  <a:cxn ang="0">
                    <a:pos x="365" y="118"/>
                  </a:cxn>
                  <a:cxn ang="0">
                    <a:pos x="333" y="161"/>
                  </a:cxn>
                  <a:cxn ang="0">
                    <a:pos x="309" y="187"/>
                  </a:cxn>
                  <a:cxn ang="0">
                    <a:pos x="273" y="221"/>
                  </a:cxn>
                  <a:cxn ang="0">
                    <a:pos x="243" y="248"/>
                  </a:cxn>
                  <a:cxn ang="0">
                    <a:pos x="218" y="268"/>
                  </a:cxn>
                  <a:cxn ang="0">
                    <a:pos x="188" y="289"/>
                  </a:cxn>
                  <a:cxn ang="0">
                    <a:pos x="156" y="305"/>
                  </a:cxn>
                  <a:cxn ang="0">
                    <a:pos x="119" y="319"/>
                  </a:cxn>
                  <a:cxn ang="0">
                    <a:pos x="79" y="329"/>
                  </a:cxn>
                  <a:cxn ang="0">
                    <a:pos x="35" y="339"/>
                  </a:cxn>
                </a:cxnLst>
                <a:rect l="0" t="0" r="r" b="b"/>
                <a:pathLst>
                  <a:path w="671" h="349">
                    <a:moveTo>
                      <a:pt x="0" y="346"/>
                    </a:moveTo>
                    <a:lnTo>
                      <a:pt x="37" y="348"/>
                    </a:lnTo>
                    <a:lnTo>
                      <a:pt x="55" y="348"/>
                    </a:lnTo>
                    <a:lnTo>
                      <a:pt x="77" y="348"/>
                    </a:lnTo>
                    <a:lnTo>
                      <a:pt x="98" y="347"/>
                    </a:lnTo>
                    <a:lnTo>
                      <a:pt x="119" y="346"/>
                    </a:lnTo>
                    <a:lnTo>
                      <a:pt x="139" y="343"/>
                    </a:lnTo>
                    <a:lnTo>
                      <a:pt x="158" y="340"/>
                    </a:lnTo>
                    <a:lnTo>
                      <a:pt x="178" y="335"/>
                    </a:lnTo>
                    <a:lnTo>
                      <a:pt x="202" y="329"/>
                    </a:lnTo>
                    <a:lnTo>
                      <a:pt x="224" y="322"/>
                    </a:lnTo>
                    <a:lnTo>
                      <a:pt x="245" y="315"/>
                    </a:lnTo>
                    <a:lnTo>
                      <a:pt x="268" y="307"/>
                    </a:lnTo>
                    <a:lnTo>
                      <a:pt x="290" y="296"/>
                    </a:lnTo>
                    <a:lnTo>
                      <a:pt x="312" y="286"/>
                    </a:lnTo>
                    <a:lnTo>
                      <a:pt x="331" y="276"/>
                    </a:lnTo>
                    <a:lnTo>
                      <a:pt x="352" y="266"/>
                    </a:lnTo>
                    <a:lnTo>
                      <a:pt x="369" y="256"/>
                    </a:lnTo>
                    <a:lnTo>
                      <a:pt x="388" y="245"/>
                    </a:lnTo>
                    <a:lnTo>
                      <a:pt x="408" y="233"/>
                    </a:lnTo>
                    <a:lnTo>
                      <a:pt x="428" y="219"/>
                    </a:lnTo>
                    <a:lnTo>
                      <a:pt x="445" y="208"/>
                    </a:lnTo>
                    <a:lnTo>
                      <a:pt x="463" y="192"/>
                    </a:lnTo>
                    <a:lnTo>
                      <a:pt x="480" y="178"/>
                    </a:lnTo>
                    <a:lnTo>
                      <a:pt x="496" y="164"/>
                    </a:lnTo>
                    <a:lnTo>
                      <a:pt x="509" y="149"/>
                    </a:lnTo>
                    <a:lnTo>
                      <a:pt x="520" y="136"/>
                    </a:lnTo>
                    <a:lnTo>
                      <a:pt x="528" y="122"/>
                    </a:lnTo>
                    <a:lnTo>
                      <a:pt x="670" y="140"/>
                    </a:lnTo>
                    <a:lnTo>
                      <a:pt x="648" y="131"/>
                    </a:lnTo>
                    <a:lnTo>
                      <a:pt x="631" y="122"/>
                    </a:lnTo>
                    <a:lnTo>
                      <a:pt x="610" y="113"/>
                    </a:lnTo>
                    <a:lnTo>
                      <a:pt x="594" y="104"/>
                    </a:lnTo>
                    <a:lnTo>
                      <a:pt x="581" y="95"/>
                    </a:lnTo>
                    <a:lnTo>
                      <a:pt x="569" y="89"/>
                    </a:lnTo>
                    <a:lnTo>
                      <a:pt x="557" y="79"/>
                    </a:lnTo>
                    <a:lnTo>
                      <a:pt x="545" y="71"/>
                    </a:lnTo>
                    <a:lnTo>
                      <a:pt x="533" y="61"/>
                    </a:lnTo>
                    <a:lnTo>
                      <a:pt x="519" y="49"/>
                    </a:lnTo>
                    <a:lnTo>
                      <a:pt x="504" y="37"/>
                    </a:lnTo>
                    <a:lnTo>
                      <a:pt x="492" y="25"/>
                    </a:lnTo>
                    <a:lnTo>
                      <a:pt x="479" y="11"/>
                    </a:lnTo>
                    <a:lnTo>
                      <a:pt x="469" y="0"/>
                    </a:lnTo>
                    <a:lnTo>
                      <a:pt x="458" y="4"/>
                    </a:lnTo>
                    <a:lnTo>
                      <a:pt x="447" y="11"/>
                    </a:lnTo>
                    <a:lnTo>
                      <a:pt x="435" y="16"/>
                    </a:lnTo>
                    <a:lnTo>
                      <a:pt x="421" y="22"/>
                    </a:lnTo>
                    <a:lnTo>
                      <a:pt x="407" y="28"/>
                    </a:lnTo>
                    <a:lnTo>
                      <a:pt x="394" y="33"/>
                    </a:lnTo>
                    <a:lnTo>
                      <a:pt x="382" y="36"/>
                    </a:lnTo>
                    <a:lnTo>
                      <a:pt x="367" y="41"/>
                    </a:lnTo>
                    <a:lnTo>
                      <a:pt x="353" y="44"/>
                    </a:lnTo>
                    <a:lnTo>
                      <a:pt x="337" y="49"/>
                    </a:lnTo>
                    <a:lnTo>
                      <a:pt x="322" y="53"/>
                    </a:lnTo>
                    <a:lnTo>
                      <a:pt x="309" y="56"/>
                    </a:lnTo>
                    <a:lnTo>
                      <a:pt x="294" y="59"/>
                    </a:lnTo>
                    <a:lnTo>
                      <a:pt x="279" y="62"/>
                    </a:lnTo>
                    <a:lnTo>
                      <a:pt x="266" y="65"/>
                    </a:lnTo>
                    <a:lnTo>
                      <a:pt x="250" y="69"/>
                    </a:lnTo>
                    <a:lnTo>
                      <a:pt x="229" y="71"/>
                    </a:lnTo>
                    <a:lnTo>
                      <a:pt x="375" y="98"/>
                    </a:lnTo>
                    <a:lnTo>
                      <a:pt x="365" y="118"/>
                    </a:lnTo>
                    <a:lnTo>
                      <a:pt x="354" y="133"/>
                    </a:lnTo>
                    <a:lnTo>
                      <a:pt x="333" y="161"/>
                    </a:lnTo>
                    <a:lnTo>
                      <a:pt x="321" y="175"/>
                    </a:lnTo>
                    <a:lnTo>
                      <a:pt x="309" y="187"/>
                    </a:lnTo>
                    <a:lnTo>
                      <a:pt x="287" y="209"/>
                    </a:lnTo>
                    <a:lnTo>
                      <a:pt x="273" y="221"/>
                    </a:lnTo>
                    <a:lnTo>
                      <a:pt x="257" y="237"/>
                    </a:lnTo>
                    <a:lnTo>
                      <a:pt x="243" y="248"/>
                    </a:lnTo>
                    <a:lnTo>
                      <a:pt x="230" y="259"/>
                    </a:lnTo>
                    <a:lnTo>
                      <a:pt x="218" y="268"/>
                    </a:lnTo>
                    <a:lnTo>
                      <a:pt x="204" y="278"/>
                    </a:lnTo>
                    <a:lnTo>
                      <a:pt x="188" y="289"/>
                    </a:lnTo>
                    <a:lnTo>
                      <a:pt x="172" y="296"/>
                    </a:lnTo>
                    <a:lnTo>
                      <a:pt x="156" y="305"/>
                    </a:lnTo>
                    <a:lnTo>
                      <a:pt x="137" y="313"/>
                    </a:lnTo>
                    <a:lnTo>
                      <a:pt x="119" y="319"/>
                    </a:lnTo>
                    <a:lnTo>
                      <a:pt x="98" y="324"/>
                    </a:lnTo>
                    <a:lnTo>
                      <a:pt x="79" y="329"/>
                    </a:lnTo>
                    <a:lnTo>
                      <a:pt x="58" y="334"/>
                    </a:lnTo>
                    <a:lnTo>
                      <a:pt x="35" y="339"/>
                    </a:lnTo>
                    <a:lnTo>
                      <a:pt x="0" y="346"/>
                    </a:lnTo>
                  </a:path>
                </a:pathLst>
              </a:custGeom>
              <a:grpFill/>
              <a:ln w="9525" cap="rnd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703"/>
          <p:cNvGrpSpPr>
            <a:grpSpLocks/>
          </p:cNvGrpSpPr>
          <p:nvPr/>
        </p:nvGrpSpPr>
        <p:grpSpPr bwMode="auto">
          <a:xfrm rot="10800000" flipV="1">
            <a:off x="6162675" y="2767013"/>
            <a:ext cx="847725" cy="946150"/>
            <a:chOff x="1749" y="2131"/>
            <a:chExt cx="671" cy="374"/>
          </a:xfrm>
          <a:solidFill>
            <a:srgbClr val="E25457"/>
          </a:solidFill>
        </p:grpSpPr>
        <p:sp>
          <p:nvSpPr>
            <p:cNvPr id="609984" name="Freeform 704"/>
            <p:cNvSpPr>
              <a:spLocks/>
            </p:cNvSpPr>
            <p:nvPr/>
          </p:nvSpPr>
          <p:spPr bwMode="auto">
            <a:xfrm>
              <a:off x="1979" y="2202"/>
              <a:ext cx="146" cy="57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0" y="0"/>
                </a:cxn>
                <a:cxn ang="0">
                  <a:pos x="145" y="26"/>
                </a:cxn>
                <a:cxn ang="0">
                  <a:pos x="142" y="41"/>
                </a:cxn>
                <a:cxn ang="0">
                  <a:pos x="133" y="56"/>
                </a:cxn>
                <a:cxn ang="0">
                  <a:pos x="0" y="33"/>
                </a:cxn>
              </a:cxnLst>
              <a:rect l="0" t="0" r="r" b="b"/>
              <a:pathLst>
                <a:path w="146" h="57">
                  <a:moveTo>
                    <a:pt x="0" y="33"/>
                  </a:moveTo>
                  <a:lnTo>
                    <a:pt x="0" y="0"/>
                  </a:lnTo>
                  <a:lnTo>
                    <a:pt x="145" y="26"/>
                  </a:lnTo>
                  <a:lnTo>
                    <a:pt x="142" y="41"/>
                  </a:lnTo>
                  <a:lnTo>
                    <a:pt x="133" y="56"/>
                  </a:lnTo>
                  <a:lnTo>
                    <a:pt x="0" y="33"/>
                  </a:lnTo>
                </a:path>
              </a:pathLst>
            </a:custGeom>
            <a:grpFill/>
            <a:ln w="9525" cap="rnd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9985" name="Freeform 705"/>
            <p:cNvSpPr>
              <a:spLocks/>
            </p:cNvSpPr>
            <p:nvPr/>
          </p:nvSpPr>
          <p:spPr bwMode="auto">
            <a:xfrm>
              <a:off x="2279" y="2247"/>
              <a:ext cx="141" cy="56"/>
            </a:xfrm>
            <a:custGeom>
              <a:avLst/>
              <a:gdLst/>
              <a:ahLst/>
              <a:cxnLst>
                <a:cxn ang="0">
                  <a:pos x="140" y="55"/>
                </a:cxn>
                <a:cxn ang="0">
                  <a:pos x="140" y="24"/>
                </a:cxn>
                <a:cxn ang="0">
                  <a:pos x="0" y="0"/>
                </a:cxn>
                <a:cxn ang="0">
                  <a:pos x="0" y="39"/>
                </a:cxn>
                <a:cxn ang="0">
                  <a:pos x="140" y="55"/>
                </a:cxn>
              </a:cxnLst>
              <a:rect l="0" t="0" r="r" b="b"/>
              <a:pathLst>
                <a:path w="141" h="56">
                  <a:moveTo>
                    <a:pt x="140" y="55"/>
                  </a:moveTo>
                  <a:lnTo>
                    <a:pt x="140" y="24"/>
                  </a:lnTo>
                  <a:lnTo>
                    <a:pt x="0" y="0"/>
                  </a:lnTo>
                  <a:lnTo>
                    <a:pt x="0" y="39"/>
                  </a:lnTo>
                  <a:lnTo>
                    <a:pt x="140" y="55"/>
                  </a:lnTo>
                </a:path>
              </a:pathLst>
            </a:custGeom>
            <a:grpFill/>
            <a:ln w="9525" cap="rnd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706"/>
            <p:cNvGrpSpPr>
              <a:grpSpLocks/>
            </p:cNvGrpSpPr>
            <p:nvPr/>
          </p:nvGrpSpPr>
          <p:grpSpPr bwMode="auto">
            <a:xfrm>
              <a:off x="1749" y="2131"/>
              <a:ext cx="671" cy="374"/>
              <a:chOff x="1749" y="2131"/>
              <a:chExt cx="671" cy="374"/>
            </a:xfrm>
            <a:grpFill/>
          </p:grpSpPr>
          <p:sp>
            <p:nvSpPr>
              <p:cNvPr id="609987" name="Freeform 707"/>
              <p:cNvSpPr>
                <a:spLocks/>
              </p:cNvSpPr>
              <p:nvPr/>
            </p:nvSpPr>
            <p:spPr bwMode="auto">
              <a:xfrm>
                <a:off x="1749" y="2166"/>
                <a:ext cx="671" cy="339"/>
              </a:xfrm>
              <a:custGeom>
                <a:avLst/>
                <a:gdLst/>
                <a:ahLst/>
                <a:cxnLst>
                  <a:cxn ang="0">
                    <a:pos x="38" y="338"/>
                  </a:cxn>
                  <a:cxn ang="0">
                    <a:pos x="78" y="338"/>
                  </a:cxn>
                  <a:cxn ang="0">
                    <a:pos x="119" y="336"/>
                  </a:cxn>
                  <a:cxn ang="0">
                    <a:pos x="158" y="330"/>
                  </a:cxn>
                  <a:cxn ang="0">
                    <a:pos x="203" y="320"/>
                  </a:cxn>
                  <a:cxn ang="0">
                    <a:pos x="246" y="307"/>
                  </a:cxn>
                  <a:cxn ang="0">
                    <a:pos x="291" y="288"/>
                  </a:cxn>
                  <a:cxn ang="0">
                    <a:pos x="331" y="268"/>
                  </a:cxn>
                  <a:cxn ang="0">
                    <a:pos x="370" y="249"/>
                  </a:cxn>
                  <a:cxn ang="0">
                    <a:pos x="409" y="227"/>
                  </a:cxn>
                  <a:cxn ang="0">
                    <a:pos x="445" y="202"/>
                  </a:cxn>
                  <a:cxn ang="0">
                    <a:pos x="481" y="173"/>
                  </a:cxn>
                  <a:cxn ang="0">
                    <a:pos x="510" y="145"/>
                  </a:cxn>
                  <a:cxn ang="0">
                    <a:pos x="529" y="118"/>
                  </a:cxn>
                  <a:cxn ang="0">
                    <a:pos x="649" y="127"/>
                  </a:cxn>
                  <a:cxn ang="0">
                    <a:pos x="611" y="110"/>
                  </a:cxn>
                  <a:cxn ang="0">
                    <a:pos x="582" y="92"/>
                  </a:cxn>
                  <a:cxn ang="0">
                    <a:pos x="558" y="77"/>
                  </a:cxn>
                  <a:cxn ang="0">
                    <a:pos x="533" y="59"/>
                  </a:cxn>
                  <a:cxn ang="0">
                    <a:pos x="505" y="35"/>
                  </a:cxn>
                  <a:cxn ang="0">
                    <a:pos x="480" y="11"/>
                  </a:cxn>
                  <a:cxn ang="0">
                    <a:pos x="459" y="4"/>
                  </a:cxn>
                  <a:cxn ang="0">
                    <a:pos x="436" y="15"/>
                  </a:cxn>
                  <a:cxn ang="0">
                    <a:pos x="408" y="27"/>
                  </a:cxn>
                  <a:cxn ang="0">
                    <a:pos x="382" y="35"/>
                  </a:cxn>
                  <a:cxn ang="0">
                    <a:pos x="353" y="43"/>
                  </a:cxn>
                  <a:cxn ang="0">
                    <a:pos x="323" y="51"/>
                  </a:cxn>
                  <a:cxn ang="0">
                    <a:pos x="294" y="57"/>
                  </a:cxn>
                  <a:cxn ang="0">
                    <a:pos x="267" y="63"/>
                  </a:cxn>
                  <a:cxn ang="0">
                    <a:pos x="229" y="69"/>
                  </a:cxn>
                  <a:cxn ang="0">
                    <a:pos x="366" y="114"/>
                  </a:cxn>
                  <a:cxn ang="0">
                    <a:pos x="334" y="157"/>
                  </a:cxn>
                  <a:cxn ang="0">
                    <a:pos x="309" y="182"/>
                  </a:cxn>
                  <a:cxn ang="0">
                    <a:pos x="274" y="215"/>
                  </a:cxn>
                  <a:cxn ang="0">
                    <a:pos x="231" y="244"/>
                  </a:cxn>
                  <a:cxn ang="0">
                    <a:pos x="191" y="266"/>
                  </a:cxn>
                  <a:cxn ang="0">
                    <a:pos x="162" y="280"/>
                  </a:cxn>
                  <a:cxn ang="0">
                    <a:pos x="120" y="292"/>
                  </a:cxn>
                  <a:cxn ang="0">
                    <a:pos x="68" y="304"/>
                  </a:cxn>
                  <a:cxn ang="0">
                    <a:pos x="0" y="309"/>
                  </a:cxn>
                </a:cxnLst>
                <a:rect l="0" t="0" r="r" b="b"/>
                <a:pathLst>
                  <a:path w="671" h="339">
                    <a:moveTo>
                      <a:pt x="0" y="336"/>
                    </a:moveTo>
                    <a:lnTo>
                      <a:pt x="38" y="338"/>
                    </a:lnTo>
                    <a:lnTo>
                      <a:pt x="56" y="338"/>
                    </a:lnTo>
                    <a:lnTo>
                      <a:pt x="78" y="338"/>
                    </a:lnTo>
                    <a:lnTo>
                      <a:pt x="99" y="337"/>
                    </a:lnTo>
                    <a:lnTo>
                      <a:pt x="119" y="336"/>
                    </a:lnTo>
                    <a:lnTo>
                      <a:pt x="140" y="334"/>
                    </a:lnTo>
                    <a:lnTo>
                      <a:pt x="158" y="330"/>
                    </a:lnTo>
                    <a:lnTo>
                      <a:pt x="179" y="326"/>
                    </a:lnTo>
                    <a:lnTo>
                      <a:pt x="203" y="320"/>
                    </a:lnTo>
                    <a:lnTo>
                      <a:pt x="225" y="313"/>
                    </a:lnTo>
                    <a:lnTo>
                      <a:pt x="246" y="307"/>
                    </a:lnTo>
                    <a:lnTo>
                      <a:pt x="269" y="298"/>
                    </a:lnTo>
                    <a:lnTo>
                      <a:pt x="291" y="288"/>
                    </a:lnTo>
                    <a:lnTo>
                      <a:pt x="313" y="278"/>
                    </a:lnTo>
                    <a:lnTo>
                      <a:pt x="331" y="268"/>
                    </a:lnTo>
                    <a:lnTo>
                      <a:pt x="353" y="258"/>
                    </a:lnTo>
                    <a:lnTo>
                      <a:pt x="370" y="249"/>
                    </a:lnTo>
                    <a:lnTo>
                      <a:pt x="389" y="238"/>
                    </a:lnTo>
                    <a:lnTo>
                      <a:pt x="409" y="227"/>
                    </a:lnTo>
                    <a:lnTo>
                      <a:pt x="428" y="213"/>
                    </a:lnTo>
                    <a:lnTo>
                      <a:pt x="445" y="202"/>
                    </a:lnTo>
                    <a:lnTo>
                      <a:pt x="464" y="187"/>
                    </a:lnTo>
                    <a:lnTo>
                      <a:pt x="481" y="173"/>
                    </a:lnTo>
                    <a:lnTo>
                      <a:pt x="497" y="160"/>
                    </a:lnTo>
                    <a:lnTo>
                      <a:pt x="510" y="145"/>
                    </a:lnTo>
                    <a:lnTo>
                      <a:pt x="521" y="132"/>
                    </a:lnTo>
                    <a:lnTo>
                      <a:pt x="529" y="118"/>
                    </a:lnTo>
                    <a:lnTo>
                      <a:pt x="670" y="136"/>
                    </a:lnTo>
                    <a:lnTo>
                      <a:pt x="649" y="127"/>
                    </a:lnTo>
                    <a:lnTo>
                      <a:pt x="631" y="118"/>
                    </a:lnTo>
                    <a:lnTo>
                      <a:pt x="611" y="110"/>
                    </a:lnTo>
                    <a:lnTo>
                      <a:pt x="595" y="101"/>
                    </a:lnTo>
                    <a:lnTo>
                      <a:pt x="582" y="92"/>
                    </a:lnTo>
                    <a:lnTo>
                      <a:pt x="570" y="86"/>
                    </a:lnTo>
                    <a:lnTo>
                      <a:pt x="558" y="77"/>
                    </a:lnTo>
                    <a:lnTo>
                      <a:pt x="546" y="69"/>
                    </a:lnTo>
                    <a:lnTo>
                      <a:pt x="533" y="59"/>
                    </a:lnTo>
                    <a:lnTo>
                      <a:pt x="519" y="47"/>
                    </a:lnTo>
                    <a:lnTo>
                      <a:pt x="505" y="35"/>
                    </a:lnTo>
                    <a:lnTo>
                      <a:pt x="493" y="24"/>
                    </a:lnTo>
                    <a:lnTo>
                      <a:pt x="480" y="11"/>
                    </a:lnTo>
                    <a:lnTo>
                      <a:pt x="470" y="0"/>
                    </a:lnTo>
                    <a:lnTo>
                      <a:pt x="459" y="4"/>
                    </a:lnTo>
                    <a:lnTo>
                      <a:pt x="448" y="10"/>
                    </a:lnTo>
                    <a:lnTo>
                      <a:pt x="436" y="15"/>
                    </a:lnTo>
                    <a:lnTo>
                      <a:pt x="422" y="21"/>
                    </a:lnTo>
                    <a:lnTo>
                      <a:pt x="408" y="27"/>
                    </a:lnTo>
                    <a:lnTo>
                      <a:pt x="395" y="31"/>
                    </a:lnTo>
                    <a:lnTo>
                      <a:pt x="382" y="35"/>
                    </a:lnTo>
                    <a:lnTo>
                      <a:pt x="368" y="40"/>
                    </a:lnTo>
                    <a:lnTo>
                      <a:pt x="353" y="43"/>
                    </a:lnTo>
                    <a:lnTo>
                      <a:pt x="337" y="47"/>
                    </a:lnTo>
                    <a:lnTo>
                      <a:pt x="323" y="51"/>
                    </a:lnTo>
                    <a:lnTo>
                      <a:pt x="309" y="55"/>
                    </a:lnTo>
                    <a:lnTo>
                      <a:pt x="294" y="57"/>
                    </a:lnTo>
                    <a:lnTo>
                      <a:pt x="280" y="60"/>
                    </a:lnTo>
                    <a:lnTo>
                      <a:pt x="267" y="63"/>
                    </a:lnTo>
                    <a:lnTo>
                      <a:pt x="251" y="67"/>
                    </a:lnTo>
                    <a:lnTo>
                      <a:pt x="229" y="69"/>
                    </a:lnTo>
                    <a:lnTo>
                      <a:pt x="376" y="95"/>
                    </a:lnTo>
                    <a:lnTo>
                      <a:pt x="366" y="114"/>
                    </a:lnTo>
                    <a:lnTo>
                      <a:pt x="355" y="129"/>
                    </a:lnTo>
                    <a:lnTo>
                      <a:pt x="334" y="157"/>
                    </a:lnTo>
                    <a:lnTo>
                      <a:pt x="322" y="170"/>
                    </a:lnTo>
                    <a:lnTo>
                      <a:pt x="309" y="182"/>
                    </a:lnTo>
                    <a:lnTo>
                      <a:pt x="292" y="198"/>
                    </a:lnTo>
                    <a:lnTo>
                      <a:pt x="274" y="215"/>
                    </a:lnTo>
                    <a:lnTo>
                      <a:pt x="256" y="227"/>
                    </a:lnTo>
                    <a:lnTo>
                      <a:pt x="231" y="244"/>
                    </a:lnTo>
                    <a:lnTo>
                      <a:pt x="210" y="255"/>
                    </a:lnTo>
                    <a:lnTo>
                      <a:pt x="191" y="266"/>
                    </a:lnTo>
                    <a:lnTo>
                      <a:pt x="174" y="274"/>
                    </a:lnTo>
                    <a:lnTo>
                      <a:pt x="162" y="280"/>
                    </a:lnTo>
                    <a:lnTo>
                      <a:pt x="140" y="286"/>
                    </a:lnTo>
                    <a:lnTo>
                      <a:pt x="120" y="292"/>
                    </a:lnTo>
                    <a:lnTo>
                      <a:pt x="99" y="300"/>
                    </a:lnTo>
                    <a:lnTo>
                      <a:pt x="68" y="304"/>
                    </a:lnTo>
                    <a:lnTo>
                      <a:pt x="45" y="308"/>
                    </a:lnTo>
                    <a:lnTo>
                      <a:pt x="0" y="309"/>
                    </a:lnTo>
                    <a:lnTo>
                      <a:pt x="0" y="336"/>
                    </a:lnTo>
                  </a:path>
                </a:pathLst>
              </a:custGeom>
              <a:grpFill/>
              <a:ln w="9525" cap="rnd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988" name="Freeform 708"/>
              <p:cNvSpPr>
                <a:spLocks/>
              </p:cNvSpPr>
              <p:nvPr/>
            </p:nvSpPr>
            <p:spPr bwMode="auto">
              <a:xfrm>
                <a:off x="1749" y="2131"/>
                <a:ext cx="671" cy="349"/>
              </a:xfrm>
              <a:custGeom>
                <a:avLst/>
                <a:gdLst/>
                <a:ahLst/>
                <a:cxnLst>
                  <a:cxn ang="0">
                    <a:pos x="37" y="348"/>
                  </a:cxn>
                  <a:cxn ang="0">
                    <a:pos x="77" y="348"/>
                  </a:cxn>
                  <a:cxn ang="0">
                    <a:pos x="119" y="346"/>
                  </a:cxn>
                  <a:cxn ang="0">
                    <a:pos x="158" y="340"/>
                  </a:cxn>
                  <a:cxn ang="0">
                    <a:pos x="202" y="329"/>
                  </a:cxn>
                  <a:cxn ang="0">
                    <a:pos x="245" y="315"/>
                  </a:cxn>
                  <a:cxn ang="0">
                    <a:pos x="290" y="296"/>
                  </a:cxn>
                  <a:cxn ang="0">
                    <a:pos x="331" y="276"/>
                  </a:cxn>
                  <a:cxn ang="0">
                    <a:pos x="369" y="256"/>
                  </a:cxn>
                  <a:cxn ang="0">
                    <a:pos x="408" y="233"/>
                  </a:cxn>
                  <a:cxn ang="0">
                    <a:pos x="445" y="208"/>
                  </a:cxn>
                  <a:cxn ang="0">
                    <a:pos x="480" y="178"/>
                  </a:cxn>
                  <a:cxn ang="0">
                    <a:pos x="509" y="149"/>
                  </a:cxn>
                  <a:cxn ang="0">
                    <a:pos x="528" y="122"/>
                  </a:cxn>
                  <a:cxn ang="0">
                    <a:pos x="648" y="131"/>
                  </a:cxn>
                  <a:cxn ang="0">
                    <a:pos x="610" y="113"/>
                  </a:cxn>
                  <a:cxn ang="0">
                    <a:pos x="581" y="95"/>
                  </a:cxn>
                  <a:cxn ang="0">
                    <a:pos x="557" y="79"/>
                  </a:cxn>
                  <a:cxn ang="0">
                    <a:pos x="533" y="61"/>
                  </a:cxn>
                  <a:cxn ang="0">
                    <a:pos x="504" y="37"/>
                  </a:cxn>
                  <a:cxn ang="0">
                    <a:pos x="479" y="11"/>
                  </a:cxn>
                  <a:cxn ang="0">
                    <a:pos x="458" y="4"/>
                  </a:cxn>
                  <a:cxn ang="0">
                    <a:pos x="435" y="16"/>
                  </a:cxn>
                  <a:cxn ang="0">
                    <a:pos x="407" y="28"/>
                  </a:cxn>
                  <a:cxn ang="0">
                    <a:pos x="382" y="36"/>
                  </a:cxn>
                  <a:cxn ang="0">
                    <a:pos x="353" y="44"/>
                  </a:cxn>
                  <a:cxn ang="0">
                    <a:pos x="322" y="53"/>
                  </a:cxn>
                  <a:cxn ang="0">
                    <a:pos x="294" y="59"/>
                  </a:cxn>
                  <a:cxn ang="0">
                    <a:pos x="266" y="65"/>
                  </a:cxn>
                  <a:cxn ang="0">
                    <a:pos x="229" y="71"/>
                  </a:cxn>
                  <a:cxn ang="0">
                    <a:pos x="365" y="118"/>
                  </a:cxn>
                  <a:cxn ang="0">
                    <a:pos x="333" y="161"/>
                  </a:cxn>
                  <a:cxn ang="0">
                    <a:pos x="309" y="187"/>
                  </a:cxn>
                  <a:cxn ang="0">
                    <a:pos x="273" y="221"/>
                  </a:cxn>
                  <a:cxn ang="0">
                    <a:pos x="243" y="248"/>
                  </a:cxn>
                  <a:cxn ang="0">
                    <a:pos x="218" y="268"/>
                  </a:cxn>
                  <a:cxn ang="0">
                    <a:pos x="188" y="289"/>
                  </a:cxn>
                  <a:cxn ang="0">
                    <a:pos x="156" y="305"/>
                  </a:cxn>
                  <a:cxn ang="0">
                    <a:pos x="119" y="319"/>
                  </a:cxn>
                  <a:cxn ang="0">
                    <a:pos x="79" y="329"/>
                  </a:cxn>
                  <a:cxn ang="0">
                    <a:pos x="35" y="339"/>
                  </a:cxn>
                </a:cxnLst>
                <a:rect l="0" t="0" r="r" b="b"/>
                <a:pathLst>
                  <a:path w="671" h="349">
                    <a:moveTo>
                      <a:pt x="0" y="346"/>
                    </a:moveTo>
                    <a:lnTo>
                      <a:pt x="37" y="348"/>
                    </a:lnTo>
                    <a:lnTo>
                      <a:pt x="55" y="348"/>
                    </a:lnTo>
                    <a:lnTo>
                      <a:pt x="77" y="348"/>
                    </a:lnTo>
                    <a:lnTo>
                      <a:pt x="98" y="347"/>
                    </a:lnTo>
                    <a:lnTo>
                      <a:pt x="119" y="346"/>
                    </a:lnTo>
                    <a:lnTo>
                      <a:pt x="139" y="343"/>
                    </a:lnTo>
                    <a:lnTo>
                      <a:pt x="158" y="340"/>
                    </a:lnTo>
                    <a:lnTo>
                      <a:pt x="178" y="335"/>
                    </a:lnTo>
                    <a:lnTo>
                      <a:pt x="202" y="329"/>
                    </a:lnTo>
                    <a:lnTo>
                      <a:pt x="224" y="322"/>
                    </a:lnTo>
                    <a:lnTo>
                      <a:pt x="245" y="315"/>
                    </a:lnTo>
                    <a:lnTo>
                      <a:pt x="268" y="307"/>
                    </a:lnTo>
                    <a:lnTo>
                      <a:pt x="290" y="296"/>
                    </a:lnTo>
                    <a:lnTo>
                      <a:pt x="312" y="286"/>
                    </a:lnTo>
                    <a:lnTo>
                      <a:pt x="331" y="276"/>
                    </a:lnTo>
                    <a:lnTo>
                      <a:pt x="352" y="266"/>
                    </a:lnTo>
                    <a:lnTo>
                      <a:pt x="369" y="256"/>
                    </a:lnTo>
                    <a:lnTo>
                      <a:pt x="388" y="245"/>
                    </a:lnTo>
                    <a:lnTo>
                      <a:pt x="408" y="233"/>
                    </a:lnTo>
                    <a:lnTo>
                      <a:pt x="428" y="219"/>
                    </a:lnTo>
                    <a:lnTo>
                      <a:pt x="445" y="208"/>
                    </a:lnTo>
                    <a:lnTo>
                      <a:pt x="463" y="192"/>
                    </a:lnTo>
                    <a:lnTo>
                      <a:pt x="480" y="178"/>
                    </a:lnTo>
                    <a:lnTo>
                      <a:pt x="496" y="164"/>
                    </a:lnTo>
                    <a:lnTo>
                      <a:pt x="509" y="149"/>
                    </a:lnTo>
                    <a:lnTo>
                      <a:pt x="520" y="136"/>
                    </a:lnTo>
                    <a:lnTo>
                      <a:pt x="528" y="122"/>
                    </a:lnTo>
                    <a:lnTo>
                      <a:pt x="670" y="140"/>
                    </a:lnTo>
                    <a:lnTo>
                      <a:pt x="648" y="131"/>
                    </a:lnTo>
                    <a:lnTo>
                      <a:pt x="631" y="122"/>
                    </a:lnTo>
                    <a:lnTo>
                      <a:pt x="610" y="113"/>
                    </a:lnTo>
                    <a:lnTo>
                      <a:pt x="594" y="104"/>
                    </a:lnTo>
                    <a:lnTo>
                      <a:pt x="581" y="95"/>
                    </a:lnTo>
                    <a:lnTo>
                      <a:pt x="569" y="89"/>
                    </a:lnTo>
                    <a:lnTo>
                      <a:pt x="557" y="79"/>
                    </a:lnTo>
                    <a:lnTo>
                      <a:pt x="545" y="71"/>
                    </a:lnTo>
                    <a:lnTo>
                      <a:pt x="533" y="61"/>
                    </a:lnTo>
                    <a:lnTo>
                      <a:pt x="519" y="49"/>
                    </a:lnTo>
                    <a:lnTo>
                      <a:pt x="504" y="37"/>
                    </a:lnTo>
                    <a:lnTo>
                      <a:pt x="492" y="25"/>
                    </a:lnTo>
                    <a:lnTo>
                      <a:pt x="479" y="11"/>
                    </a:lnTo>
                    <a:lnTo>
                      <a:pt x="469" y="0"/>
                    </a:lnTo>
                    <a:lnTo>
                      <a:pt x="458" y="4"/>
                    </a:lnTo>
                    <a:lnTo>
                      <a:pt x="447" y="11"/>
                    </a:lnTo>
                    <a:lnTo>
                      <a:pt x="435" y="16"/>
                    </a:lnTo>
                    <a:lnTo>
                      <a:pt x="421" y="22"/>
                    </a:lnTo>
                    <a:lnTo>
                      <a:pt x="407" y="28"/>
                    </a:lnTo>
                    <a:lnTo>
                      <a:pt x="394" y="33"/>
                    </a:lnTo>
                    <a:lnTo>
                      <a:pt x="382" y="36"/>
                    </a:lnTo>
                    <a:lnTo>
                      <a:pt x="367" y="41"/>
                    </a:lnTo>
                    <a:lnTo>
                      <a:pt x="353" y="44"/>
                    </a:lnTo>
                    <a:lnTo>
                      <a:pt x="337" y="49"/>
                    </a:lnTo>
                    <a:lnTo>
                      <a:pt x="322" y="53"/>
                    </a:lnTo>
                    <a:lnTo>
                      <a:pt x="309" y="56"/>
                    </a:lnTo>
                    <a:lnTo>
                      <a:pt x="294" y="59"/>
                    </a:lnTo>
                    <a:lnTo>
                      <a:pt x="279" y="62"/>
                    </a:lnTo>
                    <a:lnTo>
                      <a:pt x="266" y="65"/>
                    </a:lnTo>
                    <a:lnTo>
                      <a:pt x="250" y="69"/>
                    </a:lnTo>
                    <a:lnTo>
                      <a:pt x="229" y="71"/>
                    </a:lnTo>
                    <a:lnTo>
                      <a:pt x="375" y="98"/>
                    </a:lnTo>
                    <a:lnTo>
                      <a:pt x="365" y="118"/>
                    </a:lnTo>
                    <a:lnTo>
                      <a:pt x="354" y="133"/>
                    </a:lnTo>
                    <a:lnTo>
                      <a:pt x="333" y="161"/>
                    </a:lnTo>
                    <a:lnTo>
                      <a:pt x="321" y="175"/>
                    </a:lnTo>
                    <a:lnTo>
                      <a:pt x="309" y="187"/>
                    </a:lnTo>
                    <a:lnTo>
                      <a:pt x="287" y="209"/>
                    </a:lnTo>
                    <a:lnTo>
                      <a:pt x="273" y="221"/>
                    </a:lnTo>
                    <a:lnTo>
                      <a:pt x="257" y="237"/>
                    </a:lnTo>
                    <a:lnTo>
                      <a:pt x="243" y="248"/>
                    </a:lnTo>
                    <a:lnTo>
                      <a:pt x="230" y="259"/>
                    </a:lnTo>
                    <a:lnTo>
                      <a:pt x="218" y="268"/>
                    </a:lnTo>
                    <a:lnTo>
                      <a:pt x="204" y="278"/>
                    </a:lnTo>
                    <a:lnTo>
                      <a:pt x="188" y="289"/>
                    </a:lnTo>
                    <a:lnTo>
                      <a:pt x="172" y="296"/>
                    </a:lnTo>
                    <a:lnTo>
                      <a:pt x="156" y="305"/>
                    </a:lnTo>
                    <a:lnTo>
                      <a:pt x="137" y="313"/>
                    </a:lnTo>
                    <a:lnTo>
                      <a:pt x="119" y="319"/>
                    </a:lnTo>
                    <a:lnTo>
                      <a:pt x="98" y="324"/>
                    </a:lnTo>
                    <a:lnTo>
                      <a:pt x="79" y="329"/>
                    </a:lnTo>
                    <a:lnTo>
                      <a:pt x="58" y="334"/>
                    </a:lnTo>
                    <a:lnTo>
                      <a:pt x="35" y="339"/>
                    </a:lnTo>
                    <a:lnTo>
                      <a:pt x="0" y="346"/>
                    </a:lnTo>
                  </a:path>
                </a:pathLst>
              </a:custGeom>
              <a:grpFill/>
              <a:ln w="9525" cap="rnd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715"/>
          <p:cNvGrpSpPr/>
          <p:nvPr/>
        </p:nvGrpSpPr>
        <p:grpSpPr>
          <a:xfrm>
            <a:off x="3295650" y="3053669"/>
            <a:ext cx="1895475" cy="1308100"/>
            <a:chOff x="3295650" y="2995613"/>
            <a:chExt cx="1895475" cy="1308100"/>
          </a:xfrm>
          <a:solidFill>
            <a:srgbClr val="E25457"/>
          </a:solidFill>
        </p:grpSpPr>
        <p:grpSp>
          <p:nvGrpSpPr>
            <p:cNvPr id="23" name="Group 693"/>
            <p:cNvGrpSpPr>
              <a:grpSpLocks/>
            </p:cNvGrpSpPr>
            <p:nvPr/>
          </p:nvGrpSpPr>
          <p:grpSpPr bwMode="auto">
            <a:xfrm flipH="1">
              <a:off x="3306763" y="2995613"/>
              <a:ext cx="1884362" cy="942975"/>
              <a:chOff x="3145" y="2049"/>
              <a:chExt cx="1078" cy="746"/>
            </a:xfrm>
            <a:grpFill/>
          </p:grpSpPr>
          <p:sp>
            <p:nvSpPr>
              <p:cNvPr id="609974" name="Freeform 694"/>
              <p:cNvSpPr>
                <a:spLocks/>
              </p:cNvSpPr>
              <p:nvPr/>
            </p:nvSpPr>
            <p:spPr bwMode="auto">
              <a:xfrm>
                <a:off x="3145" y="2049"/>
                <a:ext cx="1078" cy="74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4" y="112"/>
                  </a:cxn>
                  <a:cxn ang="0">
                    <a:pos x="83" y="185"/>
                  </a:cxn>
                  <a:cxn ang="0">
                    <a:pos x="141" y="252"/>
                  </a:cxn>
                  <a:cxn ang="0">
                    <a:pos x="209" y="324"/>
                  </a:cxn>
                  <a:cxn ang="0">
                    <a:pos x="287" y="394"/>
                  </a:cxn>
                  <a:cxn ang="0">
                    <a:pos x="387" y="466"/>
                  </a:cxn>
                  <a:cxn ang="0">
                    <a:pos x="480" y="525"/>
                  </a:cxn>
                  <a:cxn ang="0">
                    <a:pos x="586" y="566"/>
                  </a:cxn>
                  <a:cxn ang="0">
                    <a:pos x="690" y="590"/>
                  </a:cxn>
                  <a:cxn ang="0">
                    <a:pos x="760" y="590"/>
                  </a:cxn>
                  <a:cxn ang="0">
                    <a:pos x="817" y="583"/>
                  </a:cxn>
                  <a:cxn ang="0">
                    <a:pos x="839" y="740"/>
                  </a:cxn>
                  <a:cxn ang="0">
                    <a:pos x="903" y="651"/>
                  </a:cxn>
                  <a:cxn ang="0">
                    <a:pos x="985" y="560"/>
                  </a:cxn>
                  <a:cxn ang="0">
                    <a:pos x="1077" y="509"/>
                  </a:cxn>
                  <a:cxn ang="0">
                    <a:pos x="1029" y="449"/>
                  </a:cxn>
                  <a:cxn ang="0">
                    <a:pos x="927" y="383"/>
                  </a:cxn>
                  <a:cxn ang="0">
                    <a:pos x="863" y="321"/>
                  </a:cxn>
                  <a:cxn ang="0">
                    <a:pos x="837" y="420"/>
                  </a:cxn>
                  <a:cxn ang="0">
                    <a:pos x="745" y="432"/>
                  </a:cxn>
                  <a:cxn ang="0">
                    <a:pos x="643" y="421"/>
                  </a:cxn>
                  <a:cxn ang="0">
                    <a:pos x="534" y="394"/>
                  </a:cxn>
                  <a:cxn ang="0">
                    <a:pos x="402" y="342"/>
                  </a:cxn>
                  <a:cxn ang="0">
                    <a:pos x="294" y="279"/>
                  </a:cxn>
                  <a:cxn ang="0">
                    <a:pos x="243" y="248"/>
                  </a:cxn>
                  <a:cxn ang="0">
                    <a:pos x="202" y="217"/>
                  </a:cxn>
                  <a:cxn ang="0">
                    <a:pos x="140" y="167"/>
                  </a:cxn>
                  <a:cxn ang="0">
                    <a:pos x="102" y="130"/>
                  </a:cxn>
                  <a:cxn ang="0">
                    <a:pos x="68" y="93"/>
                  </a:cxn>
                  <a:cxn ang="0">
                    <a:pos x="32" y="48"/>
                  </a:cxn>
                  <a:cxn ang="0">
                    <a:pos x="0" y="0"/>
                  </a:cxn>
                </a:cxnLst>
                <a:rect l="0" t="0" r="r" b="b"/>
                <a:pathLst>
                  <a:path w="1078" h="741">
                    <a:moveTo>
                      <a:pt x="0" y="0"/>
                    </a:moveTo>
                    <a:lnTo>
                      <a:pt x="0" y="47"/>
                    </a:lnTo>
                    <a:lnTo>
                      <a:pt x="18" y="83"/>
                    </a:lnTo>
                    <a:lnTo>
                      <a:pt x="34" y="112"/>
                    </a:lnTo>
                    <a:lnTo>
                      <a:pt x="56" y="147"/>
                    </a:lnTo>
                    <a:lnTo>
                      <a:pt x="83" y="185"/>
                    </a:lnTo>
                    <a:lnTo>
                      <a:pt x="108" y="212"/>
                    </a:lnTo>
                    <a:lnTo>
                      <a:pt x="141" y="252"/>
                    </a:lnTo>
                    <a:lnTo>
                      <a:pt x="175" y="290"/>
                    </a:lnTo>
                    <a:lnTo>
                      <a:pt x="209" y="324"/>
                    </a:lnTo>
                    <a:lnTo>
                      <a:pt x="253" y="366"/>
                    </a:lnTo>
                    <a:lnTo>
                      <a:pt x="287" y="394"/>
                    </a:lnTo>
                    <a:lnTo>
                      <a:pt x="334" y="428"/>
                    </a:lnTo>
                    <a:lnTo>
                      <a:pt x="387" y="466"/>
                    </a:lnTo>
                    <a:lnTo>
                      <a:pt x="440" y="501"/>
                    </a:lnTo>
                    <a:lnTo>
                      <a:pt x="480" y="525"/>
                    </a:lnTo>
                    <a:lnTo>
                      <a:pt x="537" y="549"/>
                    </a:lnTo>
                    <a:lnTo>
                      <a:pt x="586" y="566"/>
                    </a:lnTo>
                    <a:lnTo>
                      <a:pt x="637" y="580"/>
                    </a:lnTo>
                    <a:lnTo>
                      <a:pt x="690" y="590"/>
                    </a:lnTo>
                    <a:lnTo>
                      <a:pt x="722" y="592"/>
                    </a:lnTo>
                    <a:lnTo>
                      <a:pt x="760" y="590"/>
                    </a:lnTo>
                    <a:lnTo>
                      <a:pt x="789" y="587"/>
                    </a:lnTo>
                    <a:lnTo>
                      <a:pt x="817" y="583"/>
                    </a:lnTo>
                    <a:lnTo>
                      <a:pt x="839" y="577"/>
                    </a:lnTo>
                    <a:lnTo>
                      <a:pt x="839" y="740"/>
                    </a:lnTo>
                    <a:lnTo>
                      <a:pt x="867" y="698"/>
                    </a:lnTo>
                    <a:lnTo>
                      <a:pt x="903" y="651"/>
                    </a:lnTo>
                    <a:lnTo>
                      <a:pt x="940" y="604"/>
                    </a:lnTo>
                    <a:lnTo>
                      <a:pt x="985" y="560"/>
                    </a:lnTo>
                    <a:lnTo>
                      <a:pt x="1018" y="535"/>
                    </a:lnTo>
                    <a:lnTo>
                      <a:pt x="1077" y="509"/>
                    </a:lnTo>
                    <a:lnTo>
                      <a:pt x="1077" y="473"/>
                    </a:lnTo>
                    <a:lnTo>
                      <a:pt x="1029" y="449"/>
                    </a:lnTo>
                    <a:lnTo>
                      <a:pt x="978" y="422"/>
                    </a:lnTo>
                    <a:lnTo>
                      <a:pt x="927" y="383"/>
                    </a:lnTo>
                    <a:lnTo>
                      <a:pt x="887" y="345"/>
                    </a:lnTo>
                    <a:lnTo>
                      <a:pt x="863" y="321"/>
                    </a:lnTo>
                    <a:lnTo>
                      <a:pt x="837" y="281"/>
                    </a:lnTo>
                    <a:lnTo>
                      <a:pt x="837" y="420"/>
                    </a:lnTo>
                    <a:lnTo>
                      <a:pt x="789" y="428"/>
                    </a:lnTo>
                    <a:lnTo>
                      <a:pt x="745" y="432"/>
                    </a:lnTo>
                    <a:lnTo>
                      <a:pt x="694" y="428"/>
                    </a:lnTo>
                    <a:lnTo>
                      <a:pt x="643" y="421"/>
                    </a:lnTo>
                    <a:lnTo>
                      <a:pt x="586" y="407"/>
                    </a:lnTo>
                    <a:lnTo>
                      <a:pt x="534" y="394"/>
                    </a:lnTo>
                    <a:lnTo>
                      <a:pt x="462" y="368"/>
                    </a:lnTo>
                    <a:lnTo>
                      <a:pt x="402" y="342"/>
                    </a:lnTo>
                    <a:lnTo>
                      <a:pt x="350" y="314"/>
                    </a:lnTo>
                    <a:lnTo>
                      <a:pt x="294" y="279"/>
                    </a:lnTo>
                    <a:lnTo>
                      <a:pt x="268" y="263"/>
                    </a:lnTo>
                    <a:lnTo>
                      <a:pt x="243" y="248"/>
                    </a:lnTo>
                    <a:lnTo>
                      <a:pt x="222" y="233"/>
                    </a:lnTo>
                    <a:lnTo>
                      <a:pt x="202" y="217"/>
                    </a:lnTo>
                    <a:lnTo>
                      <a:pt x="165" y="189"/>
                    </a:lnTo>
                    <a:lnTo>
                      <a:pt x="140" y="167"/>
                    </a:lnTo>
                    <a:lnTo>
                      <a:pt x="121" y="149"/>
                    </a:lnTo>
                    <a:lnTo>
                      <a:pt x="102" y="130"/>
                    </a:lnTo>
                    <a:lnTo>
                      <a:pt x="84" y="110"/>
                    </a:lnTo>
                    <a:lnTo>
                      <a:pt x="68" y="93"/>
                    </a:lnTo>
                    <a:lnTo>
                      <a:pt x="50" y="73"/>
                    </a:lnTo>
                    <a:lnTo>
                      <a:pt x="32" y="48"/>
                    </a:lnTo>
                    <a:lnTo>
                      <a:pt x="15" y="24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rnd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975" name="Freeform 695"/>
              <p:cNvSpPr>
                <a:spLocks/>
              </p:cNvSpPr>
              <p:nvPr/>
            </p:nvSpPr>
            <p:spPr bwMode="auto">
              <a:xfrm>
                <a:off x="3145" y="2093"/>
                <a:ext cx="1078" cy="7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40"/>
                  </a:cxn>
                  <a:cxn ang="0">
                    <a:pos x="27" y="71"/>
                  </a:cxn>
                  <a:cxn ang="0">
                    <a:pos x="41" y="98"/>
                  </a:cxn>
                  <a:cxn ang="0">
                    <a:pos x="58" y="128"/>
                  </a:cxn>
                  <a:cxn ang="0">
                    <a:pos x="82" y="170"/>
                  </a:cxn>
                  <a:cxn ang="0">
                    <a:pos x="109" y="208"/>
                  </a:cxn>
                  <a:cxn ang="0">
                    <a:pos x="142" y="247"/>
                  </a:cxn>
                  <a:cxn ang="0">
                    <a:pos x="176" y="284"/>
                  </a:cxn>
                  <a:cxn ang="0">
                    <a:pos x="210" y="318"/>
                  </a:cxn>
                  <a:cxn ang="0">
                    <a:pos x="254" y="359"/>
                  </a:cxn>
                  <a:cxn ang="0">
                    <a:pos x="287" y="386"/>
                  </a:cxn>
                  <a:cxn ang="0">
                    <a:pos x="335" y="420"/>
                  </a:cxn>
                  <a:cxn ang="0">
                    <a:pos x="388" y="457"/>
                  </a:cxn>
                  <a:cxn ang="0">
                    <a:pos x="440" y="491"/>
                  </a:cxn>
                  <a:cxn ang="0">
                    <a:pos x="480" y="515"/>
                  </a:cxn>
                  <a:cxn ang="0">
                    <a:pos x="538" y="538"/>
                  </a:cxn>
                  <a:cxn ang="0">
                    <a:pos x="586" y="555"/>
                  </a:cxn>
                  <a:cxn ang="0">
                    <a:pos x="637" y="569"/>
                  </a:cxn>
                  <a:cxn ang="0">
                    <a:pos x="691" y="579"/>
                  </a:cxn>
                  <a:cxn ang="0">
                    <a:pos x="723" y="581"/>
                  </a:cxn>
                  <a:cxn ang="0">
                    <a:pos x="761" y="579"/>
                  </a:cxn>
                  <a:cxn ang="0">
                    <a:pos x="789" y="576"/>
                  </a:cxn>
                  <a:cxn ang="0">
                    <a:pos x="817" y="572"/>
                  </a:cxn>
                  <a:cxn ang="0">
                    <a:pos x="840" y="565"/>
                  </a:cxn>
                  <a:cxn ang="0">
                    <a:pos x="840" y="701"/>
                  </a:cxn>
                  <a:cxn ang="0">
                    <a:pos x="870" y="658"/>
                  </a:cxn>
                  <a:cxn ang="0">
                    <a:pos x="901" y="619"/>
                  </a:cxn>
                  <a:cxn ang="0">
                    <a:pos x="942" y="569"/>
                  </a:cxn>
                  <a:cxn ang="0">
                    <a:pos x="986" y="528"/>
                  </a:cxn>
                  <a:cxn ang="0">
                    <a:pos x="1026" y="495"/>
                  </a:cxn>
                  <a:cxn ang="0">
                    <a:pos x="1077" y="464"/>
                  </a:cxn>
                  <a:cxn ang="0">
                    <a:pos x="1029" y="440"/>
                  </a:cxn>
                  <a:cxn ang="0">
                    <a:pos x="980" y="413"/>
                  </a:cxn>
                  <a:cxn ang="0">
                    <a:pos x="928" y="376"/>
                  </a:cxn>
                  <a:cxn ang="0">
                    <a:pos x="887" y="338"/>
                  </a:cxn>
                  <a:cxn ang="0">
                    <a:pos x="864" y="315"/>
                  </a:cxn>
                  <a:cxn ang="0">
                    <a:pos x="838" y="276"/>
                  </a:cxn>
                  <a:cxn ang="0">
                    <a:pos x="838" y="412"/>
                  </a:cxn>
                  <a:cxn ang="0">
                    <a:pos x="789" y="420"/>
                  </a:cxn>
                  <a:cxn ang="0">
                    <a:pos x="745" y="423"/>
                  </a:cxn>
                  <a:cxn ang="0">
                    <a:pos x="694" y="420"/>
                  </a:cxn>
                  <a:cxn ang="0">
                    <a:pos x="644" y="413"/>
                  </a:cxn>
                  <a:cxn ang="0">
                    <a:pos x="586" y="400"/>
                  </a:cxn>
                  <a:cxn ang="0">
                    <a:pos x="535" y="386"/>
                  </a:cxn>
                  <a:cxn ang="0">
                    <a:pos x="462" y="361"/>
                  </a:cxn>
                  <a:cxn ang="0">
                    <a:pos x="403" y="335"/>
                  </a:cxn>
                  <a:cxn ang="0">
                    <a:pos x="350" y="308"/>
                  </a:cxn>
                  <a:cxn ang="0">
                    <a:pos x="294" y="274"/>
                  </a:cxn>
                  <a:cxn ang="0">
                    <a:pos x="268" y="258"/>
                  </a:cxn>
                  <a:cxn ang="0">
                    <a:pos x="244" y="243"/>
                  </a:cxn>
                  <a:cxn ang="0">
                    <a:pos x="223" y="229"/>
                  </a:cxn>
                  <a:cxn ang="0">
                    <a:pos x="203" y="213"/>
                  </a:cxn>
                  <a:cxn ang="0">
                    <a:pos x="166" y="186"/>
                  </a:cxn>
                  <a:cxn ang="0">
                    <a:pos x="141" y="164"/>
                  </a:cxn>
                  <a:cxn ang="0">
                    <a:pos x="122" y="145"/>
                  </a:cxn>
                  <a:cxn ang="0">
                    <a:pos x="102" y="127"/>
                  </a:cxn>
                  <a:cxn ang="0">
                    <a:pos x="84" y="108"/>
                  </a:cxn>
                  <a:cxn ang="0">
                    <a:pos x="69" y="91"/>
                  </a:cxn>
                  <a:cxn ang="0">
                    <a:pos x="51" y="71"/>
                  </a:cxn>
                  <a:cxn ang="0">
                    <a:pos x="33" y="47"/>
                  </a:cxn>
                  <a:cxn ang="0">
                    <a:pos x="15" y="24"/>
                  </a:cxn>
                  <a:cxn ang="0">
                    <a:pos x="0" y="0"/>
                  </a:cxn>
                </a:cxnLst>
                <a:rect l="0" t="0" r="r" b="b"/>
                <a:pathLst>
                  <a:path w="1078" h="702">
                    <a:moveTo>
                      <a:pt x="0" y="0"/>
                    </a:moveTo>
                    <a:lnTo>
                      <a:pt x="14" y="40"/>
                    </a:lnTo>
                    <a:lnTo>
                      <a:pt x="27" y="71"/>
                    </a:lnTo>
                    <a:lnTo>
                      <a:pt x="41" y="98"/>
                    </a:lnTo>
                    <a:lnTo>
                      <a:pt x="58" y="128"/>
                    </a:lnTo>
                    <a:lnTo>
                      <a:pt x="82" y="170"/>
                    </a:lnTo>
                    <a:lnTo>
                      <a:pt x="109" y="208"/>
                    </a:lnTo>
                    <a:lnTo>
                      <a:pt x="142" y="247"/>
                    </a:lnTo>
                    <a:lnTo>
                      <a:pt x="176" y="284"/>
                    </a:lnTo>
                    <a:lnTo>
                      <a:pt x="210" y="318"/>
                    </a:lnTo>
                    <a:lnTo>
                      <a:pt x="254" y="359"/>
                    </a:lnTo>
                    <a:lnTo>
                      <a:pt x="287" y="386"/>
                    </a:lnTo>
                    <a:lnTo>
                      <a:pt x="335" y="420"/>
                    </a:lnTo>
                    <a:lnTo>
                      <a:pt x="388" y="457"/>
                    </a:lnTo>
                    <a:lnTo>
                      <a:pt x="440" y="491"/>
                    </a:lnTo>
                    <a:lnTo>
                      <a:pt x="480" y="515"/>
                    </a:lnTo>
                    <a:lnTo>
                      <a:pt x="538" y="538"/>
                    </a:lnTo>
                    <a:lnTo>
                      <a:pt x="586" y="555"/>
                    </a:lnTo>
                    <a:lnTo>
                      <a:pt x="637" y="569"/>
                    </a:lnTo>
                    <a:lnTo>
                      <a:pt x="691" y="579"/>
                    </a:lnTo>
                    <a:lnTo>
                      <a:pt x="723" y="581"/>
                    </a:lnTo>
                    <a:lnTo>
                      <a:pt x="761" y="579"/>
                    </a:lnTo>
                    <a:lnTo>
                      <a:pt x="789" y="576"/>
                    </a:lnTo>
                    <a:lnTo>
                      <a:pt x="817" y="572"/>
                    </a:lnTo>
                    <a:lnTo>
                      <a:pt x="840" y="565"/>
                    </a:lnTo>
                    <a:lnTo>
                      <a:pt x="840" y="701"/>
                    </a:lnTo>
                    <a:lnTo>
                      <a:pt x="870" y="658"/>
                    </a:lnTo>
                    <a:lnTo>
                      <a:pt x="901" y="619"/>
                    </a:lnTo>
                    <a:lnTo>
                      <a:pt x="942" y="569"/>
                    </a:lnTo>
                    <a:lnTo>
                      <a:pt x="986" y="528"/>
                    </a:lnTo>
                    <a:lnTo>
                      <a:pt x="1026" y="495"/>
                    </a:lnTo>
                    <a:lnTo>
                      <a:pt x="1077" y="464"/>
                    </a:lnTo>
                    <a:lnTo>
                      <a:pt x="1029" y="440"/>
                    </a:lnTo>
                    <a:lnTo>
                      <a:pt x="980" y="413"/>
                    </a:lnTo>
                    <a:lnTo>
                      <a:pt x="928" y="376"/>
                    </a:lnTo>
                    <a:lnTo>
                      <a:pt x="887" y="338"/>
                    </a:lnTo>
                    <a:lnTo>
                      <a:pt x="864" y="315"/>
                    </a:lnTo>
                    <a:lnTo>
                      <a:pt x="838" y="276"/>
                    </a:lnTo>
                    <a:lnTo>
                      <a:pt x="838" y="412"/>
                    </a:lnTo>
                    <a:lnTo>
                      <a:pt x="789" y="420"/>
                    </a:lnTo>
                    <a:lnTo>
                      <a:pt x="745" y="423"/>
                    </a:lnTo>
                    <a:lnTo>
                      <a:pt x="694" y="420"/>
                    </a:lnTo>
                    <a:lnTo>
                      <a:pt x="644" y="413"/>
                    </a:lnTo>
                    <a:lnTo>
                      <a:pt x="586" y="400"/>
                    </a:lnTo>
                    <a:lnTo>
                      <a:pt x="535" y="386"/>
                    </a:lnTo>
                    <a:lnTo>
                      <a:pt x="462" y="361"/>
                    </a:lnTo>
                    <a:lnTo>
                      <a:pt x="403" y="335"/>
                    </a:lnTo>
                    <a:lnTo>
                      <a:pt x="350" y="308"/>
                    </a:lnTo>
                    <a:lnTo>
                      <a:pt x="294" y="274"/>
                    </a:lnTo>
                    <a:lnTo>
                      <a:pt x="268" y="258"/>
                    </a:lnTo>
                    <a:lnTo>
                      <a:pt x="244" y="243"/>
                    </a:lnTo>
                    <a:lnTo>
                      <a:pt x="223" y="229"/>
                    </a:lnTo>
                    <a:lnTo>
                      <a:pt x="203" y="213"/>
                    </a:lnTo>
                    <a:lnTo>
                      <a:pt x="166" y="186"/>
                    </a:lnTo>
                    <a:lnTo>
                      <a:pt x="141" y="164"/>
                    </a:lnTo>
                    <a:lnTo>
                      <a:pt x="122" y="145"/>
                    </a:lnTo>
                    <a:lnTo>
                      <a:pt x="102" y="127"/>
                    </a:lnTo>
                    <a:lnTo>
                      <a:pt x="84" y="108"/>
                    </a:lnTo>
                    <a:lnTo>
                      <a:pt x="69" y="91"/>
                    </a:lnTo>
                    <a:lnTo>
                      <a:pt x="51" y="71"/>
                    </a:lnTo>
                    <a:lnTo>
                      <a:pt x="33" y="47"/>
                    </a:lnTo>
                    <a:lnTo>
                      <a:pt x="15" y="24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rnd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709"/>
            <p:cNvGrpSpPr>
              <a:grpSpLocks/>
            </p:cNvGrpSpPr>
            <p:nvPr/>
          </p:nvGrpSpPr>
          <p:grpSpPr bwMode="auto">
            <a:xfrm flipH="1" flipV="1">
              <a:off x="3295650" y="3354388"/>
              <a:ext cx="1895475" cy="949325"/>
              <a:chOff x="3145" y="2049"/>
              <a:chExt cx="1078" cy="746"/>
            </a:xfrm>
            <a:grpFill/>
          </p:grpSpPr>
          <p:sp>
            <p:nvSpPr>
              <p:cNvPr id="609990" name="Freeform 710"/>
              <p:cNvSpPr>
                <a:spLocks/>
              </p:cNvSpPr>
              <p:nvPr/>
            </p:nvSpPr>
            <p:spPr bwMode="auto">
              <a:xfrm>
                <a:off x="3145" y="2049"/>
                <a:ext cx="1078" cy="741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4" y="112"/>
                  </a:cxn>
                  <a:cxn ang="0">
                    <a:pos x="83" y="185"/>
                  </a:cxn>
                  <a:cxn ang="0">
                    <a:pos x="141" y="252"/>
                  </a:cxn>
                  <a:cxn ang="0">
                    <a:pos x="209" y="324"/>
                  </a:cxn>
                  <a:cxn ang="0">
                    <a:pos x="287" y="394"/>
                  </a:cxn>
                  <a:cxn ang="0">
                    <a:pos x="387" y="466"/>
                  </a:cxn>
                  <a:cxn ang="0">
                    <a:pos x="480" y="525"/>
                  </a:cxn>
                  <a:cxn ang="0">
                    <a:pos x="586" y="566"/>
                  </a:cxn>
                  <a:cxn ang="0">
                    <a:pos x="690" y="590"/>
                  </a:cxn>
                  <a:cxn ang="0">
                    <a:pos x="760" y="590"/>
                  </a:cxn>
                  <a:cxn ang="0">
                    <a:pos x="817" y="583"/>
                  </a:cxn>
                  <a:cxn ang="0">
                    <a:pos x="839" y="740"/>
                  </a:cxn>
                  <a:cxn ang="0">
                    <a:pos x="903" y="651"/>
                  </a:cxn>
                  <a:cxn ang="0">
                    <a:pos x="985" y="560"/>
                  </a:cxn>
                  <a:cxn ang="0">
                    <a:pos x="1077" y="509"/>
                  </a:cxn>
                  <a:cxn ang="0">
                    <a:pos x="1029" y="449"/>
                  </a:cxn>
                  <a:cxn ang="0">
                    <a:pos x="927" y="383"/>
                  </a:cxn>
                  <a:cxn ang="0">
                    <a:pos x="863" y="321"/>
                  </a:cxn>
                  <a:cxn ang="0">
                    <a:pos x="837" y="420"/>
                  </a:cxn>
                  <a:cxn ang="0">
                    <a:pos x="745" y="432"/>
                  </a:cxn>
                  <a:cxn ang="0">
                    <a:pos x="643" y="421"/>
                  </a:cxn>
                  <a:cxn ang="0">
                    <a:pos x="534" y="394"/>
                  </a:cxn>
                  <a:cxn ang="0">
                    <a:pos x="402" y="342"/>
                  </a:cxn>
                  <a:cxn ang="0">
                    <a:pos x="294" y="279"/>
                  </a:cxn>
                  <a:cxn ang="0">
                    <a:pos x="243" y="248"/>
                  </a:cxn>
                  <a:cxn ang="0">
                    <a:pos x="202" y="217"/>
                  </a:cxn>
                  <a:cxn ang="0">
                    <a:pos x="140" y="167"/>
                  </a:cxn>
                  <a:cxn ang="0">
                    <a:pos x="102" y="130"/>
                  </a:cxn>
                  <a:cxn ang="0">
                    <a:pos x="68" y="93"/>
                  </a:cxn>
                  <a:cxn ang="0">
                    <a:pos x="32" y="48"/>
                  </a:cxn>
                  <a:cxn ang="0">
                    <a:pos x="0" y="0"/>
                  </a:cxn>
                </a:cxnLst>
                <a:rect l="0" t="0" r="r" b="b"/>
                <a:pathLst>
                  <a:path w="1078" h="741">
                    <a:moveTo>
                      <a:pt x="0" y="0"/>
                    </a:moveTo>
                    <a:lnTo>
                      <a:pt x="0" y="47"/>
                    </a:lnTo>
                    <a:lnTo>
                      <a:pt x="18" y="83"/>
                    </a:lnTo>
                    <a:lnTo>
                      <a:pt x="34" y="112"/>
                    </a:lnTo>
                    <a:lnTo>
                      <a:pt x="56" y="147"/>
                    </a:lnTo>
                    <a:lnTo>
                      <a:pt x="83" y="185"/>
                    </a:lnTo>
                    <a:lnTo>
                      <a:pt x="108" y="212"/>
                    </a:lnTo>
                    <a:lnTo>
                      <a:pt x="141" y="252"/>
                    </a:lnTo>
                    <a:lnTo>
                      <a:pt x="175" y="290"/>
                    </a:lnTo>
                    <a:lnTo>
                      <a:pt x="209" y="324"/>
                    </a:lnTo>
                    <a:lnTo>
                      <a:pt x="253" y="366"/>
                    </a:lnTo>
                    <a:lnTo>
                      <a:pt x="287" y="394"/>
                    </a:lnTo>
                    <a:lnTo>
                      <a:pt x="334" y="428"/>
                    </a:lnTo>
                    <a:lnTo>
                      <a:pt x="387" y="466"/>
                    </a:lnTo>
                    <a:lnTo>
                      <a:pt x="440" y="501"/>
                    </a:lnTo>
                    <a:lnTo>
                      <a:pt x="480" y="525"/>
                    </a:lnTo>
                    <a:lnTo>
                      <a:pt x="537" y="549"/>
                    </a:lnTo>
                    <a:lnTo>
                      <a:pt x="586" y="566"/>
                    </a:lnTo>
                    <a:lnTo>
                      <a:pt x="637" y="580"/>
                    </a:lnTo>
                    <a:lnTo>
                      <a:pt x="690" y="590"/>
                    </a:lnTo>
                    <a:lnTo>
                      <a:pt x="722" y="592"/>
                    </a:lnTo>
                    <a:lnTo>
                      <a:pt x="760" y="590"/>
                    </a:lnTo>
                    <a:lnTo>
                      <a:pt x="789" y="587"/>
                    </a:lnTo>
                    <a:lnTo>
                      <a:pt x="817" y="583"/>
                    </a:lnTo>
                    <a:lnTo>
                      <a:pt x="839" y="577"/>
                    </a:lnTo>
                    <a:lnTo>
                      <a:pt x="839" y="740"/>
                    </a:lnTo>
                    <a:lnTo>
                      <a:pt x="867" y="698"/>
                    </a:lnTo>
                    <a:lnTo>
                      <a:pt x="903" y="651"/>
                    </a:lnTo>
                    <a:lnTo>
                      <a:pt x="940" y="604"/>
                    </a:lnTo>
                    <a:lnTo>
                      <a:pt x="985" y="560"/>
                    </a:lnTo>
                    <a:lnTo>
                      <a:pt x="1018" y="535"/>
                    </a:lnTo>
                    <a:lnTo>
                      <a:pt x="1077" y="509"/>
                    </a:lnTo>
                    <a:lnTo>
                      <a:pt x="1077" y="473"/>
                    </a:lnTo>
                    <a:lnTo>
                      <a:pt x="1029" y="449"/>
                    </a:lnTo>
                    <a:lnTo>
                      <a:pt x="978" y="422"/>
                    </a:lnTo>
                    <a:lnTo>
                      <a:pt x="927" y="383"/>
                    </a:lnTo>
                    <a:lnTo>
                      <a:pt x="887" y="345"/>
                    </a:lnTo>
                    <a:lnTo>
                      <a:pt x="863" y="321"/>
                    </a:lnTo>
                    <a:lnTo>
                      <a:pt x="837" y="281"/>
                    </a:lnTo>
                    <a:lnTo>
                      <a:pt x="837" y="420"/>
                    </a:lnTo>
                    <a:lnTo>
                      <a:pt x="789" y="428"/>
                    </a:lnTo>
                    <a:lnTo>
                      <a:pt x="745" y="432"/>
                    </a:lnTo>
                    <a:lnTo>
                      <a:pt x="694" y="428"/>
                    </a:lnTo>
                    <a:lnTo>
                      <a:pt x="643" y="421"/>
                    </a:lnTo>
                    <a:lnTo>
                      <a:pt x="586" y="407"/>
                    </a:lnTo>
                    <a:lnTo>
                      <a:pt x="534" y="394"/>
                    </a:lnTo>
                    <a:lnTo>
                      <a:pt x="462" y="368"/>
                    </a:lnTo>
                    <a:lnTo>
                      <a:pt x="402" y="342"/>
                    </a:lnTo>
                    <a:lnTo>
                      <a:pt x="350" y="314"/>
                    </a:lnTo>
                    <a:lnTo>
                      <a:pt x="294" y="279"/>
                    </a:lnTo>
                    <a:lnTo>
                      <a:pt x="268" y="263"/>
                    </a:lnTo>
                    <a:lnTo>
                      <a:pt x="243" y="248"/>
                    </a:lnTo>
                    <a:lnTo>
                      <a:pt x="222" y="233"/>
                    </a:lnTo>
                    <a:lnTo>
                      <a:pt x="202" y="217"/>
                    </a:lnTo>
                    <a:lnTo>
                      <a:pt x="165" y="189"/>
                    </a:lnTo>
                    <a:lnTo>
                      <a:pt x="140" y="167"/>
                    </a:lnTo>
                    <a:lnTo>
                      <a:pt x="121" y="149"/>
                    </a:lnTo>
                    <a:lnTo>
                      <a:pt x="102" y="130"/>
                    </a:lnTo>
                    <a:lnTo>
                      <a:pt x="84" y="110"/>
                    </a:lnTo>
                    <a:lnTo>
                      <a:pt x="68" y="93"/>
                    </a:lnTo>
                    <a:lnTo>
                      <a:pt x="50" y="73"/>
                    </a:lnTo>
                    <a:lnTo>
                      <a:pt x="32" y="48"/>
                    </a:lnTo>
                    <a:lnTo>
                      <a:pt x="15" y="24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rnd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991" name="Freeform 711"/>
              <p:cNvSpPr>
                <a:spLocks/>
              </p:cNvSpPr>
              <p:nvPr/>
            </p:nvSpPr>
            <p:spPr bwMode="auto">
              <a:xfrm>
                <a:off x="3145" y="2093"/>
                <a:ext cx="1078" cy="7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40"/>
                  </a:cxn>
                  <a:cxn ang="0">
                    <a:pos x="27" y="71"/>
                  </a:cxn>
                  <a:cxn ang="0">
                    <a:pos x="41" y="98"/>
                  </a:cxn>
                  <a:cxn ang="0">
                    <a:pos x="58" y="128"/>
                  </a:cxn>
                  <a:cxn ang="0">
                    <a:pos x="82" y="170"/>
                  </a:cxn>
                  <a:cxn ang="0">
                    <a:pos x="109" y="208"/>
                  </a:cxn>
                  <a:cxn ang="0">
                    <a:pos x="142" y="247"/>
                  </a:cxn>
                  <a:cxn ang="0">
                    <a:pos x="176" y="284"/>
                  </a:cxn>
                  <a:cxn ang="0">
                    <a:pos x="210" y="318"/>
                  </a:cxn>
                  <a:cxn ang="0">
                    <a:pos x="254" y="359"/>
                  </a:cxn>
                  <a:cxn ang="0">
                    <a:pos x="287" y="386"/>
                  </a:cxn>
                  <a:cxn ang="0">
                    <a:pos x="335" y="420"/>
                  </a:cxn>
                  <a:cxn ang="0">
                    <a:pos x="388" y="457"/>
                  </a:cxn>
                  <a:cxn ang="0">
                    <a:pos x="440" y="491"/>
                  </a:cxn>
                  <a:cxn ang="0">
                    <a:pos x="480" y="515"/>
                  </a:cxn>
                  <a:cxn ang="0">
                    <a:pos x="538" y="538"/>
                  </a:cxn>
                  <a:cxn ang="0">
                    <a:pos x="586" y="555"/>
                  </a:cxn>
                  <a:cxn ang="0">
                    <a:pos x="637" y="569"/>
                  </a:cxn>
                  <a:cxn ang="0">
                    <a:pos x="691" y="579"/>
                  </a:cxn>
                  <a:cxn ang="0">
                    <a:pos x="723" y="581"/>
                  </a:cxn>
                  <a:cxn ang="0">
                    <a:pos x="761" y="579"/>
                  </a:cxn>
                  <a:cxn ang="0">
                    <a:pos x="789" y="576"/>
                  </a:cxn>
                  <a:cxn ang="0">
                    <a:pos x="817" y="572"/>
                  </a:cxn>
                  <a:cxn ang="0">
                    <a:pos x="840" y="565"/>
                  </a:cxn>
                  <a:cxn ang="0">
                    <a:pos x="840" y="701"/>
                  </a:cxn>
                  <a:cxn ang="0">
                    <a:pos x="870" y="658"/>
                  </a:cxn>
                  <a:cxn ang="0">
                    <a:pos x="901" y="619"/>
                  </a:cxn>
                  <a:cxn ang="0">
                    <a:pos x="942" y="569"/>
                  </a:cxn>
                  <a:cxn ang="0">
                    <a:pos x="986" y="528"/>
                  </a:cxn>
                  <a:cxn ang="0">
                    <a:pos x="1026" y="495"/>
                  </a:cxn>
                  <a:cxn ang="0">
                    <a:pos x="1077" y="464"/>
                  </a:cxn>
                  <a:cxn ang="0">
                    <a:pos x="1029" y="440"/>
                  </a:cxn>
                  <a:cxn ang="0">
                    <a:pos x="980" y="413"/>
                  </a:cxn>
                  <a:cxn ang="0">
                    <a:pos x="928" y="376"/>
                  </a:cxn>
                  <a:cxn ang="0">
                    <a:pos x="887" y="338"/>
                  </a:cxn>
                  <a:cxn ang="0">
                    <a:pos x="864" y="315"/>
                  </a:cxn>
                  <a:cxn ang="0">
                    <a:pos x="838" y="276"/>
                  </a:cxn>
                  <a:cxn ang="0">
                    <a:pos x="838" y="412"/>
                  </a:cxn>
                  <a:cxn ang="0">
                    <a:pos x="789" y="420"/>
                  </a:cxn>
                  <a:cxn ang="0">
                    <a:pos x="745" y="423"/>
                  </a:cxn>
                  <a:cxn ang="0">
                    <a:pos x="694" y="420"/>
                  </a:cxn>
                  <a:cxn ang="0">
                    <a:pos x="644" y="413"/>
                  </a:cxn>
                  <a:cxn ang="0">
                    <a:pos x="586" y="400"/>
                  </a:cxn>
                  <a:cxn ang="0">
                    <a:pos x="535" y="386"/>
                  </a:cxn>
                  <a:cxn ang="0">
                    <a:pos x="462" y="361"/>
                  </a:cxn>
                  <a:cxn ang="0">
                    <a:pos x="403" y="335"/>
                  </a:cxn>
                  <a:cxn ang="0">
                    <a:pos x="350" y="308"/>
                  </a:cxn>
                  <a:cxn ang="0">
                    <a:pos x="294" y="274"/>
                  </a:cxn>
                  <a:cxn ang="0">
                    <a:pos x="268" y="258"/>
                  </a:cxn>
                  <a:cxn ang="0">
                    <a:pos x="244" y="243"/>
                  </a:cxn>
                  <a:cxn ang="0">
                    <a:pos x="223" y="229"/>
                  </a:cxn>
                  <a:cxn ang="0">
                    <a:pos x="203" y="213"/>
                  </a:cxn>
                  <a:cxn ang="0">
                    <a:pos x="166" y="186"/>
                  </a:cxn>
                  <a:cxn ang="0">
                    <a:pos x="141" y="164"/>
                  </a:cxn>
                  <a:cxn ang="0">
                    <a:pos x="122" y="145"/>
                  </a:cxn>
                  <a:cxn ang="0">
                    <a:pos x="102" y="127"/>
                  </a:cxn>
                  <a:cxn ang="0">
                    <a:pos x="84" y="108"/>
                  </a:cxn>
                  <a:cxn ang="0">
                    <a:pos x="69" y="91"/>
                  </a:cxn>
                  <a:cxn ang="0">
                    <a:pos x="51" y="71"/>
                  </a:cxn>
                  <a:cxn ang="0">
                    <a:pos x="33" y="47"/>
                  </a:cxn>
                  <a:cxn ang="0">
                    <a:pos x="15" y="24"/>
                  </a:cxn>
                  <a:cxn ang="0">
                    <a:pos x="0" y="0"/>
                  </a:cxn>
                </a:cxnLst>
                <a:rect l="0" t="0" r="r" b="b"/>
                <a:pathLst>
                  <a:path w="1078" h="702">
                    <a:moveTo>
                      <a:pt x="0" y="0"/>
                    </a:moveTo>
                    <a:lnTo>
                      <a:pt x="14" y="40"/>
                    </a:lnTo>
                    <a:lnTo>
                      <a:pt x="27" y="71"/>
                    </a:lnTo>
                    <a:lnTo>
                      <a:pt x="41" y="98"/>
                    </a:lnTo>
                    <a:lnTo>
                      <a:pt x="58" y="128"/>
                    </a:lnTo>
                    <a:lnTo>
                      <a:pt x="82" y="170"/>
                    </a:lnTo>
                    <a:lnTo>
                      <a:pt x="109" y="208"/>
                    </a:lnTo>
                    <a:lnTo>
                      <a:pt x="142" y="247"/>
                    </a:lnTo>
                    <a:lnTo>
                      <a:pt x="176" y="284"/>
                    </a:lnTo>
                    <a:lnTo>
                      <a:pt x="210" y="318"/>
                    </a:lnTo>
                    <a:lnTo>
                      <a:pt x="254" y="359"/>
                    </a:lnTo>
                    <a:lnTo>
                      <a:pt x="287" y="386"/>
                    </a:lnTo>
                    <a:lnTo>
                      <a:pt x="335" y="420"/>
                    </a:lnTo>
                    <a:lnTo>
                      <a:pt x="388" y="457"/>
                    </a:lnTo>
                    <a:lnTo>
                      <a:pt x="440" y="491"/>
                    </a:lnTo>
                    <a:lnTo>
                      <a:pt x="480" y="515"/>
                    </a:lnTo>
                    <a:lnTo>
                      <a:pt x="538" y="538"/>
                    </a:lnTo>
                    <a:lnTo>
                      <a:pt x="586" y="555"/>
                    </a:lnTo>
                    <a:lnTo>
                      <a:pt x="637" y="569"/>
                    </a:lnTo>
                    <a:lnTo>
                      <a:pt x="691" y="579"/>
                    </a:lnTo>
                    <a:lnTo>
                      <a:pt x="723" y="581"/>
                    </a:lnTo>
                    <a:lnTo>
                      <a:pt x="761" y="579"/>
                    </a:lnTo>
                    <a:lnTo>
                      <a:pt x="789" y="576"/>
                    </a:lnTo>
                    <a:lnTo>
                      <a:pt x="817" y="572"/>
                    </a:lnTo>
                    <a:lnTo>
                      <a:pt x="840" y="565"/>
                    </a:lnTo>
                    <a:lnTo>
                      <a:pt x="840" y="701"/>
                    </a:lnTo>
                    <a:lnTo>
                      <a:pt x="870" y="658"/>
                    </a:lnTo>
                    <a:lnTo>
                      <a:pt x="901" y="619"/>
                    </a:lnTo>
                    <a:lnTo>
                      <a:pt x="942" y="569"/>
                    </a:lnTo>
                    <a:lnTo>
                      <a:pt x="986" y="528"/>
                    </a:lnTo>
                    <a:lnTo>
                      <a:pt x="1026" y="495"/>
                    </a:lnTo>
                    <a:lnTo>
                      <a:pt x="1077" y="464"/>
                    </a:lnTo>
                    <a:lnTo>
                      <a:pt x="1029" y="440"/>
                    </a:lnTo>
                    <a:lnTo>
                      <a:pt x="980" y="413"/>
                    </a:lnTo>
                    <a:lnTo>
                      <a:pt x="928" y="376"/>
                    </a:lnTo>
                    <a:lnTo>
                      <a:pt x="887" y="338"/>
                    </a:lnTo>
                    <a:lnTo>
                      <a:pt x="864" y="315"/>
                    </a:lnTo>
                    <a:lnTo>
                      <a:pt x="838" y="276"/>
                    </a:lnTo>
                    <a:lnTo>
                      <a:pt x="838" y="412"/>
                    </a:lnTo>
                    <a:lnTo>
                      <a:pt x="789" y="420"/>
                    </a:lnTo>
                    <a:lnTo>
                      <a:pt x="745" y="423"/>
                    </a:lnTo>
                    <a:lnTo>
                      <a:pt x="694" y="420"/>
                    </a:lnTo>
                    <a:lnTo>
                      <a:pt x="644" y="413"/>
                    </a:lnTo>
                    <a:lnTo>
                      <a:pt x="586" y="400"/>
                    </a:lnTo>
                    <a:lnTo>
                      <a:pt x="535" y="386"/>
                    </a:lnTo>
                    <a:lnTo>
                      <a:pt x="462" y="361"/>
                    </a:lnTo>
                    <a:lnTo>
                      <a:pt x="403" y="335"/>
                    </a:lnTo>
                    <a:lnTo>
                      <a:pt x="350" y="308"/>
                    </a:lnTo>
                    <a:lnTo>
                      <a:pt x="294" y="274"/>
                    </a:lnTo>
                    <a:lnTo>
                      <a:pt x="268" y="258"/>
                    </a:lnTo>
                    <a:lnTo>
                      <a:pt x="244" y="243"/>
                    </a:lnTo>
                    <a:lnTo>
                      <a:pt x="223" y="229"/>
                    </a:lnTo>
                    <a:lnTo>
                      <a:pt x="203" y="213"/>
                    </a:lnTo>
                    <a:lnTo>
                      <a:pt x="166" y="186"/>
                    </a:lnTo>
                    <a:lnTo>
                      <a:pt x="141" y="164"/>
                    </a:lnTo>
                    <a:lnTo>
                      <a:pt x="122" y="145"/>
                    </a:lnTo>
                    <a:lnTo>
                      <a:pt x="102" y="127"/>
                    </a:lnTo>
                    <a:lnTo>
                      <a:pt x="84" y="108"/>
                    </a:lnTo>
                    <a:lnTo>
                      <a:pt x="69" y="91"/>
                    </a:lnTo>
                    <a:lnTo>
                      <a:pt x="51" y="71"/>
                    </a:lnTo>
                    <a:lnTo>
                      <a:pt x="33" y="47"/>
                    </a:lnTo>
                    <a:lnTo>
                      <a:pt x="15" y="24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rnd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09992" name="Text Box 712"/>
          <p:cNvSpPr txBox="1">
            <a:spLocks noChangeArrowheads="1"/>
          </p:cNvSpPr>
          <p:nvPr/>
        </p:nvSpPr>
        <p:spPr bwMode="auto">
          <a:xfrm>
            <a:off x="304800" y="1447800"/>
            <a:ext cx="85344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Arial" pitchFamily="34" charset="0"/>
              </a:rPr>
              <a:t>Heating Mode</a:t>
            </a:r>
            <a:endParaRPr lang="en-US" b="1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25" name="Group 716"/>
          <p:cNvGrpSpPr>
            <a:grpSpLocks/>
          </p:cNvGrpSpPr>
          <p:nvPr/>
        </p:nvGrpSpPr>
        <p:grpSpPr bwMode="auto">
          <a:xfrm>
            <a:off x="5964238" y="2684463"/>
            <a:ext cx="282575" cy="1998662"/>
            <a:chOff x="3757" y="1691"/>
            <a:chExt cx="178" cy="1259"/>
          </a:xfrm>
        </p:grpSpPr>
        <p:sp>
          <p:nvSpPr>
            <p:cNvPr id="609993" name="Line 713"/>
            <p:cNvSpPr>
              <a:spLocks noChangeShapeType="1"/>
            </p:cNvSpPr>
            <p:nvPr/>
          </p:nvSpPr>
          <p:spPr bwMode="auto">
            <a:xfrm>
              <a:off x="3757" y="1691"/>
              <a:ext cx="178" cy="36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  <p:sp>
          <p:nvSpPr>
            <p:cNvPr id="609994" name="Line 714"/>
            <p:cNvSpPr>
              <a:spLocks noChangeShapeType="1"/>
            </p:cNvSpPr>
            <p:nvPr/>
          </p:nvSpPr>
          <p:spPr bwMode="auto">
            <a:xfrm flipH="1">
              <a:off x="3767" y="2603"/>
              <a:ext cx="164" cy="34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lIns="274320" tIns="137160" bIns="41275"/>
            <a:lstStyle/>
            <a:p>
              <a:endParaRPr lang="en-US"/>
            </a:p>
          </p:txBody>
        </p:sp>
      </p:grpSp>
      <p:sp>
        <p:nvSpPr>
          <p:cNvPr id="715" name="Line 672"/>
          <p:cNvSpPr>
            <a:spLocks noChangeShapeType="1"/>
          </p:cNvSpPr>
          <p:nvPr/>
        </p:nvSpPr>
        <p:spPr bwMode="auto">
          <a:xfrm flipH="1">
            <a:off x="2903538" y="3322638"/>
            <a:ext cx="309562" cy="7286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lIns="274320" tIns="137160" bIns="41275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2FA6E-D44B-43FD-A199-B219E124C0B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0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39306E-6 L -0.14531 4.39306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953" grpId="0" animBg="1"/>
      <p:bldP spid="609976" grpId="0" animBg="1"/>
      <p:bldP spid="7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Bi-directional Flow and Filtration</a:t>
            </a:r>
          </a:p>
        </p:txBody>
      </p:sp>
      <p:pic>
        <p:nvPicPr>
          <p:cNvPr id="660485" name="Picture 5" descr="Biflow_Howdoesitwo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675"/>
            <a:ext cx="9144000" cy="2163763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2FA6E-D44B-43FD-A199-B219E124C0B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the numbers?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209675"/>
            <a:ext cx="4373563" cy="3867150"/>
          </a:xfrm>
        </p:spPr>
        <p:txBody>
          <a:bodyPr/>
          <a:lstStyle/>
          <a:p>
            <a:pPr>
              <a:lnSpc>
                <a:spcPct val="90000"/>
              </a:lnSpc>
              <a:buFont typeface="Times"/>
              <a:buNone/>
            </a:pPr>
            <a:r>
              <a:rPr lang="en-US" sz="2400"/>
              <a:t>The first two numbers indicate the Drier size.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</a:rPr>
              <a:t>03</a:t>
            </a:r>
            <a:r>
              <a:rPr lang="en-US" sz="2400"/>
              <a:t>2 is </a:t>
            </a:r>
            <a:r>
              <a:rPr lang="en-US" sz="2400">
                <a:solidFill>
                  <a:srgbClr val="FF0000"/>
                </a:solidFill>
              </a:rPr>
              <a:t>3</a:t>
            </a:r>
            <a:r>
              <a:rPr lang="en-US" sz="2400"/>
              <a:t> cubic inch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</a:rPr>
              <a:t>05</a:t>
            </a:r>
            <a:r>
              <a:rPr lang="en-US" sz="2400"/>
              <a:t>3 is </a:t>
            </a:r>
            <a:r>
              <a:rPr lang="en-US" sz="2400">
                <a:solidFill>
                  <a:srgbClr val="FF0000"/>
                </a:solidFill>
              </a:rPr>
              <a:t>5</a:t>
            </a:r>
            <a:r>
              <a:rPr lang="en-US" sz="2400"/>
              <a:t> cubic inch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</a:rPr>
              <a:t>08</a:t>
            </a:r>
            <a:r>
              <a:rPr lang="en-US" sz="2400"/>
              <a:t>4S is </a:t>
            </a:r>
            <a:r>
              <a:rPr lang="en-US" sz="2400">
                <a:solidFill>
                  <a:srgbClr val="FF0000"/>
                </a:solidFill>
              </a:rPr>
              <a:t>8</a:t>
            </a:r>
            <a:r>
              <a:rPr lang="en-US" sz="2400"/>
              <a:t> cubic inch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</a:rPr>
              <a:t>16</a:t>
            </a:r>
            <a:r>
              <a:rPr lang="en-US" sz="2400"/>
              <a:t>5 is </a:t>
            </a:r>
            <a:r>
              <a:rPr lang="en-US" sz="2400">
                <a:solidFill>
                  <a:srgbClr val="FF0000"/>
                </a:solidFill>
              </a:rPr>
              <a:t>16</a:t>
            </a:r>
            <a:r>
              <a:rPr lang="en-US" sz="2400"/>
              <a:t> cubic inch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</a:rPr>
              <a:t>30</a:t>
            </a:r>
            <a:r>
              <a:rPr lang="en-US" sz="2400"/>
              <a:t>7S is </a:t>
            </a:r>
            <a:r>
              <a:rPr lang="en-US" sz="2400">
                <a:solidFill>
                  <a:schemeClr val="hlink"/>
                </a:solidFill>
              </a:rPr>
              <a:t>30</a:t>
            </a:r>
            <a:r>
              <a:rPr lang="en-US" sz="2400"/>
              <a:t> cubic inch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hlink"/>
                </a:solidFill>
              </a:rPr>
              <a:t>41</a:t>
            </a:r>
            <a:r>
              <a:rPr lang="en-US" sz="2400"/>
              <a:t>5 is </a:t>
            </a:r>
            <a:r>
              <a:rPr lang="en-US" sz="2400">
                <a:solidFill>
                  <a:schemeClr val="hlink"/>
                </a:solidFill>
              </a:rPr>
              <a:t>41</a:t>
            </a:r>
            <a:r>
              <a:rPr lang="en-US" sz="2400"/>
              <a:t> cubic inch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</a:rPr>
              <a:t>75</a:t>
            </a:r>
            <a:r>
              <a:rPr lang="en-US" sz="2400"/>
              <a:t>9S is </a:t>
            </a:r>
            <a:r>
              <a:rPr lang="en-US" sz="2400">
                <a:solidFill>
                  <a:srgbClr val="FF0000"/>
                </a:solidFill>
              </a:rPr>
              <a:t>75</a:t>
            </a:r>
            <a:r>
              <a:rPr lang="en-US" sz="2400"/>
              <a:t> cubic inch</a:t>
            </a:r>
          </a:p>
        </p:txBody>
      </p:sp>
      <p:sp>
        <p:nvSpPr>
          <p:cNvPr id="43520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343400" y="1219200"/>
            <a:ext cx="4572000" cy="3636963"/>
          </a:xfrm>
          <a:noFill/>
          <a:ln/>
        </p:spPr>
        <p:txBody>
          <a:bodyPr lIns="82550" tIns="41275" rIns="82550" bIns="41275"/>
          <a:lstStyle/>
          <a:p>
            <a:pPr>
              <a:buFont typeface="Times"/>
              <a:buNone/>
            </a:pPr>
            <a:r>
              <a:rPr lang="en-US" sz="2400" dirty="0"/>
              <a:t>The last number indicates the connection in 8’ths.</a:t>
            </a:r>
          </a:p>
          <a:p>
            <a:r>
              <a:rPr lang="en-US" sz="2400" dirty="0"/>
              <a:t>03</a:t>
            </a:r>
            <a:r>
              <a:rPr lang="en-US" sz="2400" dirty="0">
                <a:solidFill>
                  <a:srgbClr val="FF0000"/>
                </a:solidFill>
              </a:rPr>
              <a:t>2</a:t>
            </a:r>
            <a:r>
              <a:rPr lang="en-US" sz="2400" dirty="0"/>
              <a:t> is a </a:t>
            </a:r>
            <a:r>
              <a:rPr lang="en-US" sz="2400" dirty="0">
                <a:solidFill>
                  <a:srgbClr val="FF0000"/>
                </a:solidFill>
              </a:rPr>
              <a:t>2/8"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FF0000"/>
                </a:solidFill>
              </a:rPr>
              <a:t>1/4"</a:t>
            </a:r>
            <a:r>
              <a:rPr lang="en-US" sz="2400" dirty="0"/>
              <a:t> SAE flare</a:t>
            </a:r>
          </a:p>
          <a:p>
            <a:r>
              <a:rPr lang="en-US" sz="2400" dirty="0"/>
              <a:t>05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/>
              <a:t> is a </a:t>
            </a:r>
            <a:r>
              <a:rPr lang="en-US" sz="2400" dirty="0">
                <a:solidFill>
                  <a:srgbClr val="FF0000"/>
                </a:solidFill>
              </a:rPr>
              <a:t>3/8"</a:t>
            </a:r>
            <a:r>
              <a:rPr lang="en-US" sz="2400" dirty="0"/>
              <a:t> SAE flare</a:t>
            </a:r>
          </a:p>
          <a:p>
            <a:r>
              <a:rPr lang="en-US" sz="2400" dirty="0"/>
              <a:t>08</a:t>
            </a:r>
            <a:r>
              <a:rPr lang="en-US" sz="2400" dirty="0">
                <a:solidFill>
                  <a:srgbClr val="FF0000"/>
                </a:solidFill>
              </a:rPr>
              <a:t>4S</a:t>
            </a:r>
            <a:r>
              <a:rPr lang="en-US" sz="2400" dirty="0"/>
              <a:t> is a </a:t>
            </a:r>
            <a:r>
              <a:rPr lang="en-US" sz="2400" dirty="0">
                <a:solidFill>
                  <a:srgbClr val="FF0000"/>
                </a:solidFill>
              </a:rPr>
              <a:t>4/8"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FF0000"/>
                </a:solidFill>
              </a:rPr>
              <a:t>1/2"</a:t>
            </a:r>
            <a:r>
              <a:rPr lang="en-US" sz="2400" dirty="0"/>
              <a:t> Sweat</a:t>
            </a:r>
          </a:p>
          <a:p>
            <a:r>
              <a:rPr lang="en-US" sz="2400" dirty="0"/>
              <a:t>16</a:t>
            </a:r>
            <a:r>
              <a:rPr lang="en-US" sz="2400" dirty="0">
                <a:solidFill>
                  <a:schemeClr val="hlink"/>
                </a:solidFill>
              </a:rPr>
              <a:t>5</a:t>
            </a:r>
            <a:r>
              <a:rPr lang="en-US" sz="2400" dirty="0"/>
              <a:t> is a </a:t>
            </a:r>
            <a:r>
              <a:rPr lang="en-US" sz="2400" dirty="0">
                <a:solidFill>
                  <a:srgbClr val="FF0000"/>
                </a:solidFill>
              </a:rPr>
              <a:t>5/8"</a:t>
            </a:r>
            <a:r>
              <a:rPr lang="en-US" sz="2400" dirty="0"/>
              <a:t> SAE flare</a:t>
            </a:r>
          </a:p>
          <a:p>
            <a:r>
              <a:rPr lang="en-US" sz="2400" dirty="0"/>
              <a:t>30</a:t>
            </a:r>
            <a:r>
              <a:rPr lang="en-US" sz="2400" dirty="0">
                <a:solidFill>
                  <a:schemeClr val="hlink"/>
                </a:solidFill>
              </a:rPr>
              <a:t>7S</a:t>
            </a:r>
            <a:r>
              <a:rPr lang="en-US" sz="2400" dirty="0"/>
              <a:t> is a </a:t>
            </a:r>
            <a:r>
              <a:rPr lang="en-US" sz="2400" dirty="0">
                <a:solidFill>
                  <a:schemeClr val="hlink"/>
                </a:solidFill>
              </a:rPr>
              <a:t>7</a:t>
            </a:r>
            <a:r>
              <a:rPr lang="en-US" sz="2400" dirty="0">
                <a:solidFill>
                  <a:srgbClr val="FF0000"/>
                </a:solidFill>
              </a:rPr>
              <a:t>/8"</a:t>
            </a:r>
            <a:r>
              <a:rPr lang="en-US" sz="2400" dirty="0"/>
              <a:t> Sweat</a:t>
            </a:r>
          </a:p>
          <a:p>
            <a:r>
              <a:rPr lang="en-US" sz="2400" dirty="0"/>
              <a:t>75</a:t>
            </a:r>
            <a:r>
              <a:rPr lang="en-US" sz="2400" dirty="0">
                <a:solidFill>
                  <a:schemeClr val="hlink"/>
                </a:solidFill>
              </a:rPr>
              <a:t>9S</a:t>
            </a:r>
            <a:r>
              <a:rPr lang="en-US" sz="2400" dirty="0"/>
              <a:t> is a 9</a:t>
            </a:r>
            <a:r>
              <a:rPr lang="en-US" sz="2400" dirty="0">
                <a:solidFill>
                  <a:srgbClr val="FF0000"/>
                </a:solidFill>
              </a:rPr>
              <a:t>/8"</a:t>
            </a:r>
            <a:r>
              <a:rPr lang="en-US" sz="2400" dirty="0"/>
              <a:t> or 1-1/8”Sweat</a:t>
            </a:r>
          </a:p>
        </p:txBody>
      </p:sp>
      <p:sp>
        <p:nvSpPr>
          <p:cNvPr id="435205" name="Rectangle 5"/>
          <p:cNvSpPr>
            <a:spLocks noChangeArrowheads="1"/>
          </p:cNvSpPr>
          <p:nvPr/>
        </p:nvSpPr>
        <p:spPr bwMode="auto">
          <a:xfrm>
            <a:off x="322263" y="5053013"/>
            <a:ext cx="8455025" cy="141128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/>
          </a:ln>
          <a:effectLst/>
        </p:spPr>
        <p:txBody>
          <a:bodyPr lIns="82550" tIns="41275" rIns="82550" bIns="41275"/>
          <a:lstStyle/>
          <a:p>
            <a:pPr marL="285750" indent="-285750" defTabSz="822325" eaLnBrk="1" hangingPunct="1">
              <a:lnSpc>
                <a:spcPct val="104000"/>
              </a:lnSpc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itchFamily="2" charset="2"/>
              <a:buNone/>
              <a:tabLst>
                <a:tab pos="2514600" algn="l"/>
                <a:tab pos="3703638" algn="l"/>
                <a:tab pos="4937125" algn="l"/>
                <a:tab pos="6172200" algn="l"/>
              </a:tabLst>
            </a:pPr>
            <a:r>
              <a:rPr lang="en-US" sz="2800" b="1">
                <a:solidFill>
                  <a:srgbClr val="0000CC"/>
                </a:solidFill>
                <a:latin typeface="Arial" pitchFamily="34" charset="0"/>
              </a:rPr>
              <a:t>When an alphabetical letter follows such as 759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</a:rPr>
              <a:t>S</a:t>
            </a:r>
            <a:r>
              <a:rPr lang="en-US" sz="2800" b="1">
                <a:solidFill>
                  <a:srgbClr val="0000CC"/>
                </a:solidFill>
                <a:latin typeface="Arial" pitchFamily="34" charset="0"/>
              </a:rPr>
              <a:t> it identifies the Drier as having a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</a:rPr>
              <a:t>Sweat Connection</a:t>
            </a:r>
            <a:r>
              <a:rPr lang="en-US" sz="2800" b="1">
                <a:solidFill>
                  <a:srgbClr val="0000CC"/>
                </a:solidFill>
                <a:latin typeface="Arial" pitchFamily="34" charset="0"/>
              </a:rPr>
              <a:t> (ODS).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3B08A0-178F-44CE-A7AF-F8E8A98FD09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35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4" grpId="0" autoUpdateAnimBg="0"/>
      <p:bldP spid="435205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5088"/>
            <a:ext cx="9144000" cy="492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Bi-directional Flow and Filtration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2FA6E-D44B-43FD-A199-B219E124C0B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38" name="Picture 14" descr="Pcx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3321050"/>
            <a:ext cx="3556000" cy="3027363"/>
          </a:xfrm>
          <a:prstGeom prst="rect">
            <a:avLst/>
          </a:prstGeom>
          <a:noFill/>
        </p:spPr>
      </p:pic>
      <p:pic>
        <p:nvPicPr>
          <p:cNvPr id="436239" name="Picture 15" descr="Z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0713" y="3308350"/>
            <a:ext cx="3443287" cy="2933700"/>
          </a:xfrm>
          <a:prstGeom prst="rect">
            <a:avLst/>
          </a:prstGeom>
          <a:noFill/>
        </p:spPr>
      </p:pic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Filter Driers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219200"/>
            <a:ext cx="9067800" cy="4375150"/>
          </a:xfrm>
        </p:spPr>
        <p:txBody>
          <a:bodyPr anchor="ctr" anchorCtr="1"/>
          <a:lstStyle/>
          <a:p>
            <a:pPr marL="533400" indent="-533400">
              <a:buFont typeface="Times"/>
              <a:buNone/>
            </a:pPr>
            <a:r>
              <a:rPr lang="en-US" sz="4400"/>
              <a:t>Questions?</a:t>
            </a:r>
          </a:p>
        </p:txBody>
      </p:sp>
      <p:pic>
        <p:nvPicPr>
          <p:cNvPr id="43624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02645">
            <a:off x="3455988" y="4411663"/>
            <a:ext cx="2657475" cy="117475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pic>
        <p:nvPicPr>
          <p:cNvPr id="436241" name="Picture 17" descr="BF163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791881">
            <a:off x="355600" y="1233488"/>
            <a:ext cx="3538538" cy="2319337"/>
          </a:xfrm>
          <a:prstGeom prst="rect">
            <a:avLst/>
          </a:prstGeom>
          <a:noFill/>
        </p:spPr>
      </p:pic>
      <p:pic>
        <p:nvPicPr>
          <p:cNvPr id="436242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51107">
            <a:off x="4992688" y="1419128"/>
            <a:ext cx="3481387" cy="1948055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37" name="Tit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Parker Corporate Overview</a:t>
            </a:r>
            <a:endParaRPr lang="en-US" sz="2800"/>
          </a:p>
        </p:txBody>
      </p:sp>
      <p:grpSp>
        <p:nvGrpSpPr>
          <p:cNvPr id="9" name="Group 8"/>
          <p:cNvGrpSpPr/>
          <p:nvPr/>
        </p:nvGrpSpPr>
        <p:grpSpPr>
          <a:xfrm>
            <a:off x="5547257" y="1207008"/>
            <a:ext cx="1083671" cy="1231519"/>
            <a:chOff x="5380432" y="1207008"/>
            <a:chExt cx="1083671" cy="1231519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0432" y="1207008"/>
              <a:ext cx="1083671" cy="950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5527" name="Text Box 7"/>
            <p:cNvSpPr txBox="1">
              <a:spLocks noChangeArrowheads="1"/>
            </p:cNvSpPr>
            <p:nvPr/>
          </p:nvSpPr>
          <p:spPr bwMode="auto">
            <a:xfrm>
              <a:off x="5390823" y="2130552"/>
              <a:ext cx="1066801" cy="3079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</a:rPr>
                <a:t>Filtration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53493" y="1207008"/>
            <a:ext cx="1083670" cy="1231321"/>
            <a:chOff x="6694807" y="1207008"/>
            <a:chExt cx="1083670" cy="1231321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807" y="1207008"/>
              <a:ext cx="1083670" cy="950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5533" name="Text Box 13"/>
            <p:cNvSpPr txBox="1">
              <a:spLocks noChangeArrowheads="1"/>
            </p:cNvSpPr>
            <p:nvPr/>
          </p:nvSpPr>
          <p:spPr bwMode="auto">
            <a:xfrm>
              <a:off x="6694807" y="2130552"/>
              <a:ext cx="10836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</a:rPr>
                <a:t>Seal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997" y="2985600"/>
            <a:ext cx="1335343" cy="13989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7D831FC-B75B-4CDB-89E2-57B0AC49D3CD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67877" y="1205579"/>
            <a:ext cx="1085007" cy="1230010"/>
            <a:chOff x="76200" y="1205579"/>
            <a:chExt cx="1085007" cy="1230010"/>
          </a:xfrm>
        </p:grpSpPr>
        <p:sp>
          <p:nvSpPr>
            <p:cNvPr id="875562" name="Text Box 42"/>
            <p:cNvSpPr txBox="1">
              <a:spLocks noChangeArrowheads="1"/>
            </p:cNvSpPr>
            <p:nvPr/>
          </p:nvSpPr>
          <p:spPr bwMode="auto">
            <a:xfrm>
              <a:off x="76200" y="2127614"/>
              <a:ext cx="10414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</a:rPr>
                <a:t>Aerospace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1" y="1205579"/>
              <a:ext cx="1085006" cy="950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575449" y="1205581"/>
            <a:ext cx="1199504" cy="1232748"/>
            <a:chOff x="1335375" y="1205581"/>
            <a:chExt cx="1199504" cy="1232748"/>
          </a:xfrm>
        </p:grpSpPr>
        <p:sp>
          <p:nvSpPr>
            <p:cNvPr id="875559" name="Text Box 39"/>
            <p:cNvSpPr txBox="1">
              <a:spLocks noChangeArrowheads="1"/>
            </p:cNvSpPr>
            <p:nvPr/>
          </p:nvSpPr>
          <p:spPr bwMode="auto">
            <a:xfrm>
              <a:off x="1335375" y="2130552"/>
              <a:ext cx="1199504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</a:rPr>
                <a:t>Automation</a:t>
              </a: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097" y="1205581"/>
              <a:ext cx="1083686" cy="94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897518" y="1207008"/>
            <a:ext cx="1527174" cy="1231519"/>
            <a:chOff x="3846154" y="1207008"/>
            <a:chExt cx="1527174" cy="1231519"/>
          </a:xfrm>
        </p:grpSpPr>
        <p:sp>
          <p:nvSpPr>
            <p:cNvPr id="875530" name="Text Box 10"/>
            <p:cNvSpPr txBox="1">
              <a:spLocks noChangeArrowheads="1"/>
            </p:cNvSpPr>
            <p:nvPr/>
          </p:nvSpPr>
          <p:spPr bwMode="auto">
            <a:xfrm>
              <a:off x="3846154" y="2130552"/>
              <a:ext cx="1527174" cy="3079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</a:rPr>
                <a:t>Instrumentation</a:t>
              </a: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884" y="1207008"/>
              <a:ext cx="1083671" cy="950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959726" y="1207008"/>
            <a:ext cx="1125050" cy="1231420"/>
            <a:chOff x="7959726" y="1207008"/>
            <a:chExt cx="1125050" cy="1231420"/>
          </a:xfrm>
        </p:grpSpPr>
        <p:sp>
          <p:nvSpPr>
            <p:cNvPr id="875536" name="Text Box 16"/>
            <p:cNvSpPr txBox="1">
              <a:spLocks noChangeArrowheads="1"/>
            </p:cNvSpPr>
            <p:nvPr/>
          </p:nvSpPr>
          <p:spPr bwMode="auto">
            <a:xfrm>
              <a:off x="7959726" y="2130651"/>
              <a:ext cx="11250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</a:rPr>
                <a:t>Hydraulics</a:t>
              </a: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005" y="1207008"/>
              <a:ext cx="1097771" cy="950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90287" y="1205579"/>
            <a:ext cx="1155025" cy="1448193"/>
            <a:chOff x="2718451" y="1205579"/>
            <a:chExt cx="1155025" cy="1448193"/>
          </a:xfrm>
        </p:grpSpPr>
        <p:sp>
          <p:nvSpPr>
            <p:cNvPr id="875524" name="Text Box 4"/>
            <p:cNvSpPr txBox="1">
              <a:spLocks noChangeArrowheads="1"/>
            </p:cNvSpPr>
            <p:nvPr/>
          </p:nvSpPr>
          <p:spPr bwMode="auto">
            <a:xfrm>
              <a:off x="2769369" y="2130552"/>
              <a:ext cx="1104107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</a:rPr>
                <a:t>Fluid Connectors</a:t>
              </a:r>
            </a:p>
          </p:txBody>
        </p: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8451" y="1205579"/>
              <a:ext cx="1090919" cy="950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 bwMode="auto">
          <a:xfrm>
            <a:off x="3846154" y="1138425"/>
            <a:ext cx="1489371" cy="125373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74320" tIns="137160" rIns="91440" bIns="41275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60256" y="2391821"/>
            <a:ext cx="6450413" cy="4030661"/>
            <a:chOff x="1660256" y="2391821"/>
            <a:chExt cx="6450413" cy="4030661"/>
          </a:xfrm>
        </p:grpSpPr>
        <p:grpSp>
          <p:nvGrpSpPr>
            <p:cNvPr id="19" name="Group 18"/>
            <p:cNvGrpSpPr/>
            <p:nvPr/>
          </p:nvGrpSpPr>
          <p:grpSpPr>
            <a:xfrm>
              <a:off x="1660256" y="2391821"/>
              <a:ext cx="6450413" cy="4030661"/>
              <a:chOff x="1660256" y="2391821"/>
              <a:chExt cx="6450413" cy="4030661"/>
            </a:xfrm>
          </p:grpSpPr>
          <p:grpSp>
            <p:nvGrpSpPr>
              <p:cNvPr id="875564" name="Group 44"/>
              <p:cNvGrpSpPr>
                <a:grpSpLocks/>
              </p:cNvGrpSpPr>
              <p:nvPr/>
            </p:nvGrpSpPr>
            <p:grpSpPr bwMode="auto">
              <a:xfrm>
                <a:off x="2093403" y="2391821"/>
                <a:ext cx="5010151" cy="4030661"/>
                <a:chOff x="2926" y="1513"/>
                <a:chExt cx="3156" cy="2539"/>
              </a:xfrm>
            </p:grpSpPr>
            <p:pic>
              <p:nvPicPr>
                <p:cNvPr id="875568" name="Picture 48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5453" y="2405"/>
                  <a:ext cx="505" cy="4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7556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4499" y="1513"/>
                  <a:ext cx="0" cy="279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875566" name="Picture 46" descr="vert rec cope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5584" y="3058"/>
                  <a:ext cx="498" cy="689"/>
                </a:xfrm>
                <a:prstGeom prst="rect">
                  <a:avLst/>
                </a:prstGeom>
                <a:noFill/>
              </p:spPr>
            </p:pic>
            <p:pic>
              <p:nvPicPr>
                <p:cNvPr id="875567" name="Picture 47" descr="TUBES1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3607" y="2168"/>
                  <a:ext cx="1007" cy="567"/>
                </a:xfrm>
                <a:prstGeom prst="rect">
                  <a:avLst/>
                </a:prstGeom>
                <a:noFill/>
              </p:spPr>
            </p:pic>
            <p:pic>
              <p:nvPicPr>
                <p:cNvPr id="875569" name="Picture 49" descr="COP620DRY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469" y="2214"/>
                  <a:ext cx="717" cy="2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875571" name="Picture 51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235" y="1941"/>
                  <a:ext cx="539" cy="397"/>
                </a:xfrm>
                <a:prstGeom prst="rect">
                  <a:avLst/>
                </a:prstGeom>
                <a:noFill/>
              </p:spPr>
            </p:pic>
            <p:pic>
              <p:nvPicPr>
                <p:cNvPr id="875572" name="Picture 52" descr="BYRON2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4555" y="3050"/>
                  <a:ext cx="323" cy="39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75574" name="Picture 54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3146" y="2022"/>
                  <a:ext cx="343" cy="4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75575" name="Rectangle 55"/>
                <p:cNvSpPr>
                  <a:spLocks noChangeArrowheads="1"/>
                </p:cNvSpPr>
                <p:nvPr/>
              </p:nvSpPr>
              <p:spPr bwMode="auto">
                <a:xfrm>
                  <a:off x="3997" y="1826"/>
                  <a:ext cx="1008" cy="213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033CC"/>
                      </a:solidFill>
                      <a:latin typeface="Arial" charset="0"/>
                    </a:rPr>
                    <a:t>Sporlan</a:t>
                  </a:r>
                </a:p>
              </p:txBody>
            </p:sp>
            <p:pic>
              <p:nvPicPr>
                <p:cNvPr id="875577" name="Picture 57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684" y="3408"/>
                  <a:ext cx="346" cy="4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75578" name="Rectangle 58"/>
                <p:cNvSpPr>
                  <a:spLocks noChangeArrowheads="1"/>
                </p:cNvSpPr>
                <p:nvPr/>
              </p:nvSpPr>
              <p:spPr bwMode="auto">
                <a:xfrm>
                  <a:off x="4221" y="3587"/>
                  <a:ext cx="1213" cy="465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0033CC"/>
                      </a:solidFill>
                      <a:latin typeface="Arial" charset="0"/>
                    </a:rPr>
                    <a:t>Washington, MO (3)   </a:t>
                  </a:r>
                </a:p>
                <a:p>
                  <a:pPr algn="ctr"/>
                  <a:r>
                    <a:rPr lang="en-US" sz="1400" b="1" dirty="0">
                      <a:solidFill>
                        <a:srgbClr val="0033CC"/>
                      </a:solidFill>
                      <a:latin typeface="Arial" charset="0"/>
                    </a:rPr>
                    <a:t>Greenfield, TN (1)</a:t>
                  </a:r>
                </a:p>
                <a:p>
                  <a:pPr algn="ctr"/>
                  <a:r>
                    <a:rPr lang="en-US" sz="1400" b="1" dirty="0">
                      <a:solidFill>
                        <a:srgbClr val="0033CC"/>
                      </a:solidFill>
                      <a:latin typeface="Arial" charset="0"/>
                    </a:rPr>
                    <a:t>Owensville, MO (2)</a:t>
                  </a:r>
                </a:p>
              </p:txBody>
            </p:sp>
            <p:pic>
              <p:nvPicPr>
                <p:cNvPr id="875576" name="Picture 56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rot="19829724">
                  <a:off x="2926" y="3162"/>
                  <a:ext cx="669" cy="48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0256" y="4285993"/>
                <a:ext cx="915193" cy="58680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5328" y="5339402"/>
                <a:ext cx="815341" cy="82224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521" y="4276568"/>
                <a:ext cx="1246863" cy="881880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1127" y="4140057"/>
              <a:ext cx="801336" cy="7029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503" name="Picture 23" descr="Z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0575" y="3856038"/>
            <a:ext cx="3055938" cy="2603500"/>
          </a:xfrm>
          <a:prstGeom prst="rect">
            <a:avLst/>
          </a:prstGeom>
          <a:noFill/>
        </p:spPr>
      </p:pic>
      <p:sp>
        <p:nvSpPr>
          <p:cNvPr id="40448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Filter Driers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62100"/>
            <a:ext cx="6457950" cy="2692400"/>
          </a:xfrm>
        </p:spPr>
        <p:txBody>
          <a:bodyPr/>
          <a:lstStyle/>
          <a:p>
            <a:pPr marL="533400" indent="-533400">
              <a:buFont typeface="Times"/>
              <a:buNone/>
            </a:pPr>
            <a:r>
              <a:rPr lang="en-US" dirty="0"/>
              <a:t>A Drier in a HVACR system has two Functions:</a:t>
            </a:r>
          </a:p>
          <a:p>
            <a:pPr marL="992188" lvl="1" indent="-534988">
              <a:buFont typeface="Wingdings" pitchFamily="2" charset="2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chemeClr val="tx1"/>
                </a:solidFill>
                <a:hlinkClick r:id="rId3" action="ppaction://hlinkpres?slideindex=1&amp;slidetitle="/>
              </a:rPr>
              <a:t>adsorb</a:t>
            </a:r>
            <a:r>
              <a:rPr lang="en-US" dirty="0">
                <a:solidFill>
                  <a:schemeClr val="tx1"/>
                </a:solidFill>
              </a:rPr>
              <a:t> system contaminants (water &amp; acid).</a:t>
            </a:r>
          </a:p>
          <a:p>
            <a:pPr marL="992188" lvl="1" indent="-534988">
              <a:buFont typeface="Wingdings" pitchFamily="2" charset="2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To provide physical filtration.</a:t>
            </a:r>
          </a:p>
        </p:txBody>
      </p:sp>
      <p:pic>
        <p:nvPicPr>
          <p:cNvPr id="404502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8" y="4818063"/>
            <a:ext cx="2657475" cy="117475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pic>
        <p:nvPicPr>
          <p:cNvPr id="404504" name="Picture 24" descr="BiF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5425" y="1524000"/>
            <a:ext cx="2378075" cy="178593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4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4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79" name="Picture 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1208088"/>
            <a:ext cx="3068637" cy="27051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406559" name="Text Box 31"/>
          <p:cNvSpPr txBox="1">
            <a:spLocks noChangeArrowheads="1"/>
          </p:cNvSpPr>
          <p:nvPr/>
        </p:nvSpPr>
        <p:spPr bwMode="auto">
          <a:xfrm>
            <a:off x="3633788" y="3727450"/>
            <a:ext cx="3424237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algn="ctr"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3399"/>
                </a:solidFill>
                <a:latin typeface="Arial" pitchFamily="34" charset="0"/>
              </a:rPr>
              <a:t>Foreign Matter</a:t>
            </a:r>
          </a:p>
        </p:txBody>
      </p:sp>
      <p:sp>
        <p:nvSpPr>
          <p:cNvPr id="406561" name="Text Box 33"/>
          <p:cNvSpPr txBox="1">
            <a:spLocks noChangeArrowheads="1"/>
          </p:cNvSpPr>
          <p:nvPr/>
        </p:nvSpPr>
        <p:spPr bwMode="auto">
          <a:xfrm>
            <a:off x="1582738" y="3794125"/>
            <a:ext cx="1579562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algn="ctr"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800" b="1">
                <a:solidFill>
                  <a:srgbClr val="003399"/>
                </a:solidFill>
                <a:latin typeface="Arial" pitchFamily="34" charset="0"/>
              </a:rPr>
              <a:t>Acid</a:t>
            </a:r>
          </a:p>
        </p:txBody>
      </p:sp>
      <p:sp>
        <p:nvSpPr>
          <p:cNvPr id="406563" name="Text Box 35"/>
          <p:cNvSpPr txBox="1">
            <a:spLocks noChangeArrowheads="1"/>
          </p:cNvSpPr>
          <p:nvPr/>
        </p:nvSpPr>
        <p:spPr bwMode="auto">
          <a:xfrm>
            <a:off x="7188200" y="4975225"/>
            <a:ext cx="1855788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algn="ctr"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800" b="1">
                <a:solidFill>
                  <a:srgbClr val="003399"/>
                </a:solidFill>
                <a:latin typeface="Arial" pitchFamily="34" charset="0"/>
              </a:rPr>
              <a:t>Moisture</a:t>
            </a:r>
          </a:p>
        </p:txBody>
      </p:sp>
      <p:sp>
        <p:nvSpPr>
          <p:cNvPr id="406564" name="Text Box 36"/>
          <p:cNvSpPr txBox="1">
            <a:spLocks noChangeArrowheads="1"/>
          </p:cNvSpPr>
          <p:nvPr/>
        </p:nvSpPr>
        <p:spPr bwMode="auto">
          <a:xfrm>
            <a:off x="2532063" y="6062663"/>
            <a:ext cx="3424237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algn="ctr"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800" b="1">
                <a:solidFill>
                  <a:srgbClr val="003399"/>
                </a:solidFill>
                <a:latin typeface="Arial" pitchFamily="34" charset="0"/>
              </a:rPr>
              <a:t>Sludge &amp; Varnish</a:t>
            </a:r>
          </a:p>
        </p:txBody>
      </p:sp>
      <p:sp>
        <p:nvSpPr>
          <p:cNvPr id="406565" name="Text Box 37"/>
          <p:cNvSpPr txBox="1">
            <a:spLocks noChangeArrowheads="1"/>
          </p:cNvSpPr>
          <p:nvPr/>
        </p:nvSpPr>
        <p:spPr bwMode="auto">
          <a:xfrm>
            <a:off x="82550" y="5265738"/>
            <a:ext cx="1317625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 type="none" w="lg" len="lg"/>
          </a:ln>
          <a:effectLst/>
        </p:spPr>
        <p:txBody>
          <a:bodyPr lIns="274320" tIns="137160" bIns="41275">
            <a:spAutoFit/>
          </a:bodyPr>
          <a:lstStyle/>
          <a:p>
            <a:pPr algn="ctr" defTabSz="822325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800" b="1">
                <a:solidFill>
                  <a:srgbClr val="003399"/>
                </a:solidFill>
                <a:latin typeface="Arial" pitchFamily="34" charset="0"/>
              </a:rPr>
              <a:t>Wax</a:t>
            </a:r>
          </a:p>
        </p:txBody>
      </p:sp>
      <p:sp>
        <p:nvSpPr>
          <p:cNvPr id="406568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Contaminates</a:t>
            </a:r>
          </a:p>
        </p:txBody>
      </p:sp>
      <p:pic>
        <p:nvPicPr>
          <p:cNvPr id="406577" name="Picture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113" y="2717800"/>
            <a:ext cx="1181100" cy="2590800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pic>
        <p:nvPicPr>
          <p:cNvPr id="406578" name="Picture 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9475" y="1203325"/>
            <a:ext cx="1587500" cy="2473325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pic>
        <p:nvPicPr>
          <p:cNvPr id="406580" name="Picture 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0113" y="2244725"/>
            <a:ext cx="1603375" cy="2689225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pic>
        <p:nvPicPr>
          <p:cNvPr id="406581" name="Picture 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5113" y="4754563"/>
            <a:ext cx="3065462" cy="1387475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C86BE-0E1F-4387-9C40-299AE97D396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Contaminants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295850"/>
            <a:ext cx="8915400" cy="135234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Contaminant Types </a:t>
            </a:r>
          </a:p>
          <a:p>
            <a:pPr marL="182880" indent="-182880"/>
            <a:r>
              <a:rPr lang="en-US" sz="2400" dirty="0"/>
              <a:t>Anything circulating in the system other than refrigerant and oil</a:t>
            </a:r>
            <a:endParaRPr lang="en-US" sz="2400" dirty="0">
              <a:solidFill>
                <a:srgbClr val="FF0000"/>
              </a:solidFill>
              <a:latin typeface="DINOT-Black" pitchFamily="50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1371600"/>
            <a:ext cx="8610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-"/>
              <a:defRPr sz="26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rgbClr val="C00000"/>
                </a:solidFill>
                <a:latin typeface="+mn-lt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rgbClr val="006600"/>
                </a:solidFill>
                <a:latin typeface="+mn-lt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/>
              <a:t>Contaminants introduced or generated in a system: </a:t>
            </a:r>
          </a:p>
          <a:p>
            <a:pPr lvl="1"/>
            <a:r>
              <a:rPr lang="en-US" sz="2200" dirty="0"/>
              <a:t>From installation or service </a:t>
            </a:r>
          </a:p>
          <a:p>
            <a:pPr lvl="1"/>
            <a:r>
              <a:rPr lang="en-US" sz="2200" dirty="0"/>
              <a:t>From adverse operating conditions </a:t>
            </a:r>
            <a:endParaRPr lang="en-US" sz="2000" dirty="0">
              <a:latin typeface="DINOT-Regular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4572000"/>
            <a:ext cx="1021080" cy="159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77" y="4724400"/>
            <a:ext cx="1653223" cy="1457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96" y="4724400"/>
            <a:ext cx="869304" cy="1457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995" y="5181600"/>
            <a:ext cx="1952205" cy="883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794" y="4343400"/>
            <a:ext cx="878606" cy="192726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6200" y="617220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-"/>
              <a:defRPr sz="26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rgbClr val="C00000"/>
                </a:solidFill>
                <a:latin typeface="+mn-lt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rgbClr val="006600"/>
                </a:solidFill>
                <a:latin typeface="+mn-lt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0" defTabSz="1371600">
              <a:buFont typeface="Times"/>
              <a:buNone/>
            </a:pPr>
            <a:r>
              <a:rPr lang="en-US" sz="1800" b="1" dirty="0">
                <a:solidFill>
                  <a:srgbClr val="FF0000"/>
                </a:solidFill>
              </a:rPr>
              <a:t>  Acid	 Moisture	     Foreign Matter	Wax	Sludge &amp; Varnish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5FB7-F1B8-4A57-A96F-8937CA756C0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29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Contaminants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1"/>
            <a:ext cx="5257800" cy="35051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Lubricant</a:t>
            </a:r>
            <a:r>
              <a:rPr lang="en-US" sz="2400" dirty="0"/>
              <a:t> – reacts with moisture to form acid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Refrigerant</a:t>
            </a:r>
            <a:r>
              <a:rPr lang="en-US" sz="2400" dirty="0"/>
              <a:t> – reacts with moisture to form acid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Moisture</a:t>
            </a:r>
            <a:r>
              <a:rPr lang="en-US" sz="2400" dirty="0"/>
              <a:t> – causes copper plating and corrosion</a:t>
            </a:r>
            <a:endParaRPr lang="en-US" sz="2400" dirty="0">
              <a:solidFill>
                <a:srgbClr val="FF0000"/>
              </a:solidFill>
              <a:latin typeface="DINOT-Black" pitchFamily="50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13716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-"/>
              <a:defRPr sz="26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rgbClr val="C00000"/>
                </a:solidFill>
                <a:latin typeface="+mn-lt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rgbClr val="006600"/>
                </a:solidFill>
                <a:latin typeface="+mn-lt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b="1" dirty="0"/>
              <a:t>Water or Moisture </a:t>
            </a:r>
            <a:endParaRPr lang="en-US" sz="4000" dirty="0">
              <a:latin typeface="DINOT-Regular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705276"/>
            <a:ext cx="2164704" cy="362937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5FB7-F1B8-4A57-A96F-8937CA756C0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28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Foreign Matter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1219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-"/>
              <a:defRPr sz="26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rgbClr val="C00000"/>
                </a:solidFill>
                <a:latin typeface="+mn-lt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rgbClr val="006600"/>
                </a:solidFill>
                <a:latin typeface="+mn-lt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000"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2700" b="1" dirty="0">
                <a:solidFill>
                  <a:srgbClr val="FF0000"/>
                </a:solidFill>
              </a:rPr>
              <a:t>Oxide Scale </a:t>
            </a:r>
            <a:r>
              <a:rPr lang="pt-BR" sz="2700" b="1" dirty="0"/>
              <a:t>– </a:t>
            </a:r>
            <a:r>
              <a:rPr lang="pt-BR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Dirt</a:t>
            </a:r>
            <a:r>
              <a:rPr lang="pt-BR" sz="2700" b="1" dirty="0"/>
              <a:t> – </a:t>
            </a:r>
            <a:r>
              <a:rPr lang="pt-BR" sz="2700" b="1" dirty="0">
                <a:solidFill>
                  <a:srgbClr val="CC00FF"/>
                </a:solidFill>
              </a:rPr>
              <a:t>Metallic Particles </a:t>
            </a:r>
            <a:r>
              <a:rPr lang="pt-BR" sz="2700" b="1" dirty="0"/>
              <a:t>– </a:t>
            </a:r>
            <a:r>
              <a:rPr lang="pt-BR" sz="2700" b="1" dirty="0">
                <a:solidFill>
                  <a:schemeClr val="tx2"/>
                </a:solidFill>
              </a:rPr>
              <a:t>Sludge</a:t>
            </a:r>
            <a:r>
              <a:rPr lang="pt-BR" sz="2700" b="1" dirty="0"/>
              <a:t> – </a:t>
            </a:r>
            <a:r>
              <a:rPr lang="pt-BR" sz="2700" b="1" dirty="0">
                <a:solidFill>
                  <a:srgbClr val="C00000"/>
                </a:solidFill>
              </a:rPr>
              <a:t>Flux</a:t>
            </a:r>
            <a:r>
              <a:rPr lang="pt-BR" sz="2700" b="1" dirty="0"/>
              <a:t>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1876217"/>
            <a:ext cx="6096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700" dirty="0">
                <a:latin typeface="+mn-lt"/>
              </a:rPr>
              <a:t>Damages compressor components </a:t>
            </a:r>
          </a:p>
          <a:p>
            <a:pPr marL="182880" indent="-18288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700" dirty="0">
                <a:latin typeface="+mn-lt"/>
              </a:rPr>
              <a:t>Affects valve operation </a:t>
            </a:r>
          </a:p>
          <a:p>
            <a:pPr marL="182880" indent="-18288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700" dirty="0">
                <a:latin typeface="+mn-lt"/>
              </a:rPr>
              <a:t>Plugs capillary tubes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96" y="2436579"/>
            <a:ext cx="4157663" cy="2745021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4800" y="5370493"/>
            <a:ext cx="807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POE lubricant suspends and circulates large amounts of debris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5FB7-F1B8-4A57-A96F-8937CA756C0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062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Sporlan\LOCALS~1\Temp\articulate\presenter\imgtemp\ogC0VQl1_files\slide0001_image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Sporlan\LOCALS~1\Temp\articulate\presenter\imgtemp\1suxalhQ_files\slide0001_image001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3c18ebde-11f9-44ca-bad5-7639e272aff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e29f0036-9892-4d8c-92cf-4a5cc380d9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DOCUME~1\Sporlan\LOCALS~1\Temp\articulate\presenter\imgtemp\urriFKBo_files\slide0001_image001.png"/>
</p:tagLst>
</file>

<file path=ppt/theme/theme1.xml><?xml version="1.0" encoding="utf-8"?>
<a:theme xmlns:a="http://schemas.openxmlformats.org/drawingml/2006/main" name="Parker Training_2014">
  <a:themeElements>
    <a:clrScheme name="Parker Corporate">
      <a:dk1>
        <a:srgbClr val="000000"/>
      </a:dk1>
      <a:lt1>
        <a:srgbClr val="FFFFFF"/>
      </a:lt1>
      <a:dk2>
        <a:srgbClr val="121F9F"/>
      </a:dk2>
      <a:lt2>
        <a:srgbClr val="999999"/>
      </a:lt2>
      <a:accent1>
        <a:srgbClr val="FFB91D"/>
      </a:accent1>
      <a:accent2>
        <a:srgbClr val="001342"/>
      </a:accent2>
      <a:accent3>
        <a:srgbClr val="696055"/>
      </a:accent3>
      <a:accent4>
        <a:srgbClr val="FDD880"/>
      </a:accent4>
      <a:accent5>
        <a:srgbClr val="A5A095"/>
      </a:accent5>
      <a:accent6>
        <a:srgbClr val="BFCCDD"/>
      </a:accent6>
      <a:hlink>
        <a:srgbClr val="0076CC"/>
      </a:hlink>
      <a:folHlink>
        <a:srgbClr val="FF6600"/>
      </a:folHlink>
    </a:clrScheme>
    <a:fontScheme name="1_Parker blank 20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274320" tIns="137160" rIns="91440" bIns="41275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274320" tIns="137160" rIns="91440" bIns="41275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000" dirty="0" smtClean="0">
            <a:latin typeface="+mn-lt"/>
          </a:defRPr>
        </a:defPPr>
      </a:lstStyle>
    </a:txDef>
  </a:objectDefaults>
  <a:extraClrSchemeLst>
    <a:extraClrScheme>
      <a:clrScheme name="1_Parker blank 2000 1">
        <a:dk1>
          <a:srgbClr val="000000"/>
        </a:dk1>
        <a:lt1>
          <a:srgbClr val="FFFFFF"/>
        </a:lt1>
        <a:dk2>
          <a:srgbClr val="070C3C"/>
        </a:dk2>
        <a:lt2>
          <a:srgbClr val="999999"/>
        </a:lt2>
        <a:accent1>
          <a:srgbClr val="8C7B70"/>
        </a:accent1>
        <a:accent2>
          <a:srgbClr val="00A3F0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0093D9"/>
        </a:accent6>
        <a:hlink>
          <a:srgbClr val="FF660F"/>
        </a:hlink>
        <a:folHlink>
          <a:srgbClr val="0070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">
  <a:themeElements>
    <a:clrScheme name="Default Design 1">
      <a:dk1>
        <a:srgbClr val="000000"/>
      </a:dk1>
      <a:lt1>
        <a:srgbClr val="FFFFFF"/>
      </a:lt1>
      <a:dk2>
        <a:srgbClr val="070C3C"/>
      </a:dk2>
      <a:lt2>
        <a:srgbClr val="999999"/>
      </a:lt2>
      <a:accent1>
        <a:srgbClr val="8C7B70"/>
      </a:accent1>
      <a:accent2>
        <a:srgbClr val="00A3F0"/>
      </a:accent2>
      <a:accent3>
        <a:srgbClr val="FFFFFF"/>
      </a:accent3>
      <a:accent4>
        <a:srgbClr val="000000"/>
      </a:accent4>
      <a:accent5>
        <a:srgbClr val="C5BFBB"/>
      </a:accent5>
      <a:accent6>
        <a:srgbClr val="0093D9"/>
      </a:accent6>
      <a:hlink>
        <a:srgbClr val="FF660F"/>
      </a:hlink>
      <a:folHlink>
        <a:srgbClr val="00707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70C3C"/>
        </a:dk2>
        <a:lt2>
          <a:srgbClr val="999999"/>
        </a:lt2>
        <a:accent1>
          <a:srgbClr val="8C7B70"/>
        </a:accent1>
        <a:accent2>
          <a:srgbClr val="00A3F0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0093D9"/>
        </a:accent6>
        <a:hlink>
          <a:srgbClr val="FF660F"/>
        </a:hlink>
        <a:folHlink>
          <a:srgbClr val="0070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Parker Gold 2011</Template>
  <TotalTime>8219</TotalTime>
  <Words>1417</Words>
  <Application>Microsoft Office PowerPoint</Application>
  <PresentationFormat>On-screen Show (4:3)</PresentationFormat>
  <Paragraphs>320</Paragraphs>
  <Slides>37</Slides>
  <Notes>7</Notes>
  <HiddenSlides>4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ＭＳ Ｐゴシック</vt:lpstr>
      <vt:lpstr>Arial</vt:lpstr>
      <vt:lpstr>Arial Black</vt:lpstr>
      <vt:lpstr>Calibri</vt:lpstr>
      <vt:lpstr>DINOT-Black</vt:lpstr>
      <vt:lpstr>DINOT-Medium</vt:lpstr>
      <vt:lpstr>DINOT-Regular</vt:lpstr>
      <vt:lpstr>HelveticaNeueLT Std Blk</vt:lpstr>
      <vt:lpstr>HelveticaNeueLT Std Med</vt:lpstr>
      <vt:lpstr>Tahoma</vt:lpstr>
      <vt:lpstr>Times</vt:lpstr>
      <vt:lpstr>Times New Roman</vt:lpstr>
      <vt:lpstr>Wingdings</vt:lpstr>
      <vt:lpstr>Wingdings 3</vt:lpstr>
      <vt:lpstr>Parker Training_2014</vt:lpstr>
      <vt:lpstr>2_blank</vt:lpstr>
      <vt:lpstr>Title page</vt:lpstr>
      <vt:lpstr>Today’s Topics</vt:lpstr>
      <vt:lpstr>Parker Diversity</vt:lpstr>
      <vt:lpstr>Parker Corporate Overview</vt:lpstr>
      <vt:lpstr>Filter Driers</vt:lpstr>
      <vt:lpstr>Contaminates</vt:lpstr>
      <vt:lpstr>Contaminants </vt:lpstr>
      <vt:lpstr>Contaminants </vt:lpstr>
      <vt:lpstr>Foreign Matter </vt:lpstr>
      <vt:lpstr>Wax</vt:lpstr>
      <vt:lpstr>Sludge and Varnish</vt:lpstr>
      <vt:lpstr>Solution</vt:lpstr>
      <vt:lpstr>Filter-Driers</vt:lpstr>
      <vt:lpstr>Driers / Desiccants</vt:lpstr>
      <vt:lpstr>Silica Gel</vt:lpstr>
      <vt:lpstr>Activated Alumina</vt:lpstr>
      <vt:lpstr>Activated Alumina</vt:lpstr>
      <vt:lpstr>Molecular sieves</vt:lpstr>
      <vt:lpstr>Molecular sieves</vt:lpstr>
      <vt:lpstr>Desiccant / Dry Down</vt:lpstr>
      <vt:lpstr>Desiccants</vt:lpstr>
      <vt:lpstr>Liquid Line Filter Driers</vt:lpstr>
      <vt:lpstr>Liquid Line Filter-Drier</vt:lpstr>
      <vt:lpstr>Liquid Line Filter Driers</vt:lpstr>
      <vt:lpstr>PowerPoint Presentation</vt:lpstr>
      <vt:lpstr>SS Series</vt:lpstr>
      <vt:lpstr>Suction Line Filter Driers</vt:lpstr>
      <vt:lpstr>Suction Line Filter Driers</vt:lpstr>
      <vt:lpstr>Steel Bi-Flow Filter Driers</vt:lpstr>
      <vt:lpstr>SSBF Series</vt:lpstr>
      <vt:lpstr>Bi-directional Flow and Filtration</vt:lpstr>
      <vt:lpstr>Bi-directional Flow and Filtration</vt:lpstr>
      <vt:lpstr>Bi-directional Flow and Filtration</vt:lpstr>
      <vt:lpstr>Bi-directional Flow and Filtration</vt:lpstr>
      <vt:lpstr>What about the numbers?</vt:lpstr>
      <vt:lpstr>Bi-directional Flow and Filtration</vt:lpstr>
      <vt:lpstr>Filter Driers</vt:lpstr>
    </vt:vector>
  </TitlesOfParts>
  <Company>Parker Hannifin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Driers and Stuff</dc:title>
  <dc:subject>Filter-Drier Training</dc:subject>
  <dc:creator>Steve Maxson</dc:creator>
  <cp:lastModifiedBy>Christopher  Morley</cp:lastModifiedBy>
  <cp:revision>216</cp:revision>
  <dcterms:created xsi:type="dcterms:W3CDTF">2002-11-20T14:36:34Z</dcterms:created>
  <dcterms:modified xsi:type="dcterms:W3CDTF">2024-09-03T18:12:30Z</dcterms:modified>
</cp:coreProperties>
</file>