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20608" y="6457950"/>
            <a:ext cx="923391" cy="4000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846" y="-2032"/>
            <a:ext cx="8044307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247648"/>
            <a:ext cx="6835775" cy="3463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6" Type="http://schemas.openxmlformats.org/officeDocument/2006/relationships/image" Target="../media/image17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7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3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16.png"/><Relationship Id="rId7" Type="http://schemas.openxmlformats.org/officeDocument/2006/relationships/image" Target="../media/image17.jpg"/><Relationship Id="rId8" Type="http://schemas.openxmlformats.org/officeDocument/2006/relationships/image" Target="../media/image14.jpg"/><Relationship Id="rId9" Type="http://schemas.openxmlformats.org/officeDocument/2006/relationships/image" Target="../media/image15.jpg"/><Relationship Id="rId10" Type="http://schemas.openxmlformats.org/officeDocument/2006/relationships/image" Target="../media/image30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7.jpg"/><Relationship Id="rId8" Type="http://schemas.openxmlformats.org/officeDocument/2006/relationships/image" Target="../media/image14.jpg"/><Relationship Id="rId9" Type="http://schemas.openxmlformats.org/officeDocument/2006/relationships/image" Target="../media/image44.jpg"/><Relationship Id="rId10" Type="http://schemas.openxmlformats.org/officeDocument/2006/relationships/image" Target="../media/image30.jpg"/><Relationship Id="rId11" Type="http://schemas.openxmlformats.org/officeDocument/2006/relationships/image" Target="../media/image4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24.png"/><Relationship Id="rId6" Type="http://schemas.openxmlformats.org/officeDocument/2006/relationships/image" Target="../media/image17.jpg"/><Relationship Id="rId7" Type="http://schemas.openxmlformats.org/officeDocument/2006/relationships/image" Target="../media/image14.jpg"/><Relationship Id="rId8" Type="http://schemas.openxmlformats.org/officeDocument/2006/relationships/image" Target="../media/image30.jp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47.png"/><Relationship Id="rId4" Type="http://schemas.openxmlformats.org/officeDocument/2006/relationships/image" Target="../media/image5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24.png"/><Relationship Id="rId4" Type="http://schemas.openxmlformats.org/officeDocument/2006/relationships/image" Target="../media/image17.jpg"/><Relationship Id="rId5" Type="http://schemas.openxmlformats.org/officeDocument/2006/relationships/image" Target="../media/image14.jpg"/><Relationship Id="rId6" Type="http://schemas.openxmlformats.org/officeDocument/2006/relationships/image" Target="../media/image30.jpg"/><Relationship Id="rId7" Type="http://schemas.openxmlformats.org/officeDocument/2006/relationships/image" Target="../media/image52.png"/><Relationship Id="rId8" Type="http://schemas.openxmlformats.org/officeDocument/2006/relationships/image" Target="../media/image58.png"/><Relationship Id="rId9" Type="http://schemas.openxmlformats.org/officeDocument/2006/relationships/image" Target="../media/image59.jpg"/><Relationship Id="rId10" Type="http://schemas.openxmlformats.org/officeDocument/2006/relationships/image" Target="../media/image60.jpg"/><Relationship Id="rId11" Type="http://schemas.openxmlformats.org/officeDocument/2006/relationships/image" Target="../media/image61.jpg"/><Relationship Id="rId12" Type="http://schemas.openxmlformats.org/officeDocument/2006/relationships/image" Target="../media/image6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5" Type="http://schemas.openxmlformats.org/officeDocument/2006/relationships/image" Target="../media/image44.jpg"/><Relationship Id="rId6" Type="http://schemas.openxmlformats.org/officeDocument/2006/relationships/image" Target="../media/image52.png"/><Relationship Id="rId7" Type="http://schemas.openxmlformats.org/officeDocument/2006/relationships/image" Target="../media/image30.jpg"/><Relationship Id="rId8" Type="http://schemas.openxmlformats.org/officeDocument/2006/relationships/image" Target="../media/image45.png"/><Relationship Id="rId9" Type="http://schemas.openxmlformats.org/officeDocument/2006/relationships/image" Target="../media/image6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5" Type="http://schemas.openxmlformats.org/officeDocument/2006/relationships/image" Target="../media/image52.png"/><Relationship Id="rId6" Type="http://schemas.openxmlformats.org/officeDocument/2006/relationships/image" Target="../media/image69.jpg"/><Relationship Id="rId7" Type="http://schemas.openxmlformats.org/officeDocument/2006/relationships/image" Target="../media/image70.png"/><Relationship Id="rId8" Type="http://schemas.openxmlformats.org/officeDocument/2006/relationships/image" Target="../media/image54.jpg"/><Relationship Id="rId9" Type="http://schemas.openxmlformats.org/officeDocument/2006/relationships/image" Target="../media/image71.png"/><Relationship Id="rId10" Type="http://schemas.openxmlformats.org/officeDocument/2006/relationships/image" Target="../media/image7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24.png"/><Relationship Id="rId4" Type="http://schemas.openxmlformats.org/officeDocument/2006/relationships/image" Target="../media/image17.jpg"/><Relationship Id="rId5" Type="http://schemas.openxmlformats.org/officeDocument/2006/relationships/image" Target="../media/image14.jpg"/><Relationship Id="rId6" Type="http://schemas.openxmlformats.org/officeDocument/2006/relationships/image" Target="../media/image30.jpg"/><Relationship Id="rId7" Type="http://schemas.openxmlformats.org/officeDocument/2006/relationships/image" Target="../media/image52.png"/><Relationship Id="rId8" Type="http://schemas.openxmlformats.org/officeDocument/2006/relationships/image" Target="../media/image58.png"/><Relationship Id="rId9" Type="http://schemas.openxmlformats.org/officeDocument/2006/relationships/image" Target="../media/image75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hyperlink" Target="http://www.hpac.com/" TargetMode="External"/><Relationship Id="rId4" Type="http://schemas.openxmlformats.org/officeDocument/2006/relationships/hyperlink" Target="http://www.esmagazine.com/" TargetMode="External"/><Relationship Id="rId5" Type="http://schemas.openxmlformats.org/officeDocument/2006/relationships/hyperlink" Target="http://www.ashrae.org/" TargetMode="External"/><Relationship Id="rId6" Type="http://schemas.openxmlformats.org/officeDocument/2006/relationships/hyperlink" Target="http://www.usgbc.org/" TargetMode="External"/><Relationship Id="rId7" Type="http://schemas.openxmlformats.org/officeDocument/2006/relationships/hyperlink" Target="http://www.air-conditioner-selection.com/air-conditioning-articles.html" TargetMode="External"/><Relationship Id="rId8" Type="http://schemas.openxmlformats.org/officeDocument/2006/relationships/hyperlink" Target="http://www.seattle.gov/dpd/" TargetMode="External"/><Relationship Id="rId9" Type="http://schemas.openxmlformats.org/officeDocument/2006/relationships/hyperlink" Target="http://www.sbcc.wa.gov/sbccindx.html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7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jpg"/><Relationship Id="rId3" Type="http://schemas.openxmlformats.org/officeDocument/2006/relationships/image" Target="../media/image109.jpg"/><Relationship Id="rId4" Type="http://schemas.openxmlformats.org/officeDocument/2006/relationships/image" Target="../media/image110.png"/><Relationship Id="rId5" Type="http://schemas.openxmlformats.org/officeDocument/2006/relationships/image" Target="../media/image111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4767" y="472439"/>
            <a:ext cx="4507991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4194" y="577405"/>
            <a:ext cx="3992879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Presentation</a:t>
            </a:r>
            <a:r>
              <a:rPr dirty="0" spc="-125"/>
              <a:t> </a:t>
            </a:r>
            <a:r>
              <a:rPr dirty="0" spc="-10"/>
              <a:t>Outline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66737" y="1125537"/>
            <a:ext cx="8077200" cy="5167630"/>
          </a:xfrm>
          <a:custGeom>
            <a:avLst/>
            <a:gdLst/>
            <a:ahLst/>
            <a:cxnLst/>
            <a:rect l="l" t="t" r="r" b="b"/>
            <a:pathLst>
              <a:path w="8077200" h="5167630">
                <a:moveTo>
                  <a:pt x="8077200" y="0"/>
                </a:moveTo>
                <a:lnTo>
                  <a:pt x="0" y="0"/>
                </a:lnTo>
                <a:lnTo>
                  <a:pt x="0" y="5167312"/>
                </a:lnTo>
                <a:lnTo>
                  <a:pt x="8077200" y="5167312"/>
                </a:lnTo>
                <a:lnTo>
                  <a:pt x="80772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5477" y="1063420"/>
            <a:ext cx="5367020" cy="431736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Common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Terms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/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Concepts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HVAC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Building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Blocks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30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Plant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Level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Building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Blocks</a:t>
            </a:r>
            <a:endParaRPr sz="24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2000" b="1">
                <a:latin typeface="Arial"/>
                <a:cs typeface="Arial"/>
              </a:rPr>
              <a:t>Description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/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Application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2000" b="1">
                <a:latin typeface="Arial"/>
                <a:cs typeface="Arial"/>
              </a:rPr>
              <a:t>Green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opportunities</a:t>
            </a:r>
            <a:endParaRPr sz="20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2000" b="1">
                <a:latin typeface="Arial"/>
                <a:cs typeface="Arial"/>
              </a:rPr>
              <a:t>Selection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Criteria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Air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Distribution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Building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Blocks</a:t>
            </a:r>
            <a:endParaRPr sz="24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2000" spc="-20" b="1">
                <a:latin typeface="Arial"/>
                <a:cs typeface="Arial"/>
              </a:rPr>
              <a:t>same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8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Zone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Building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Blocks</a:t>
            </a:r>
            <a:endParaRPr sz="24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245"/>
              </a:spcBef>
              <a:buChar char="•"/>
              <a:tabLst>
                <a:tab pos="1155065" algn="l"/>
              </a:tabLst>
            </a:pPr>
            <a:r>
              <a:rPr dirty="0" sz="2000" spc="-20">
                <a:latin typeface="Arial"/>
                <a:cs typeface="Arial"/>
              </a:rPr>
              <a:t>Same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10" b="1">
                <a:latin typeface="Arial"/>
                <a:cs typeface="Arial"/>
              </a:rPr>
              <a:t>Links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0037" y="472439"/>
            <a:ext cx="8456930" cy="6249035"/>
            <a:chOff x="300037" y="472439"/>
            <a:chExt cx="8456930" cy="6249035"/>
          </a:xfrm>
        </p:grpSpPr>
        <p:sp>
          <p:nvSpPr>
            <p:cNvPr id="3" name="object 3" descr=""/>
            <p:cNvSpPr/>
            <p:nvPr/>
          </p:nvSpPr>
          <p:spPr>
            <a:xfrm>
              <a:off x="304800" y="1100137"/>
              <a:ext cx="8447405" cy="5616575"/>
            </a:xfrm>
            <a:custGeom>
              <a:avLst/>
              <a:gdLst/>
              <a:ahLst/>
              <a:cxnLst/>
              <a:rect l="l" t="t" r="r" b="b"/>
              <a:pathLst>
                <a:path w="8447405" h="5616575">
                  <a:moveTo>
                    <a:pt x="8447087" y="0"/>
                  </a:moveTo>
                  <a:lnTo>
                    <a:pt x="0" y="0"/>
                  </a:lnTo>
                  <a:lnTo>
                    <a:pt x="0" y="5616575"/>
                  </a:lnTo>
                  <a:lnTo>
                    <a:pt x="8447087" y="5616575"/>
                  </a:lnTo>
                  <a:lnTo>
                    <a:pt x="8447087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04800" y="1100137"/>
              <a:ext cx="8447405" cy="5616575"/>
            </a:xfrm>
            <a:custGeom>
              <a:avLst/>
              <a:gdLst/>
              <a:ahLst/>
              <a:cxnLst/>
              <a:rect l="l" t="t" r="r" b="b"/>
              <a:pathLst>
                <a:path w="8447405" h="5616575">
                  <a:moveTo>
                    <a:pt x="0" y="0"/>
                  </a:moveTo>
                  <a:lnTo>
                    <a:pt x="8447087" y="0"/>
                  </a:lnTo>
                  <a:lnTo>
                    <a:pt x="8447087" y="5616575"/>
                  </a:lnTo>
                  <a:lnTo>
                    <a:pt x="0" y="56165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8211" y="472439"/>
              <a:ext cx="4258055" cy="66141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2772" rIns="0" bIns="0" rtlCol="0" vert="horz">
            <a:spAutoFit/>
          </a:bodyPr>
          <a:lstStyle/>
          <a:p>
            <a:pPr marL="2161540">
              <a:lnSpc>
                <a:spcPct val="100000"/>
              </a:lnSpc>
              <a:spcBef>
                <a:spcPts val="105"/>
              </a:spcBef>
            </a:pPr>
            <a:r>
              <a:rPr dirty="0"/>
              <a:t>Refrigeration</a:t>
            </a:r>
            <a:r>
              <a:rPr dirty="0" spc="-114"/>
              <a:t> </a:t>
            </a:r>
            <a:r>
              <a:rPr dirty="0" spc="-10"/>
              <a:t>Cycle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1066800" y="1447850"/>
            <a:ext cx="5834380" cy="4495800"/>
            <a:chOff x="1066800" y="1447850"/>
            <a:chExt cx="5834380" cy="44958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12" y="2895600"/>
              <a:ext cx="804850" cy="12763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599" y="1447850"/>
              <a:ext cx="1481010" cy="11921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600" y="4267225"/>
              <a:ext cx="1201699" cy="16763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800" y="2895612"/>
              <a:ext cx="1447812" cy="129540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736340" y="2693923"/>
            <a:ext cx="1139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Condenser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29862" y="1127099"/>
            <a:ext cx="4581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Space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Compressor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Heat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Outside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516987" y="3379723"/>
            <a:ext cx="10877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Expansion Valve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035038" y="3097174"/>
            <a:ext cx="1267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Compressor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707911" y="1780438"/>
            <a:ext cx="14706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Temp, </a:t>
            </a: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Pressure </a:t>
            </a:r>
            <a:r>
              <a:rPr dirty="0" sz="1800" spc="-25">
                <a:latin typeface="Arial"/>
                <a:cs typeface="Arial"/>
              </a:rPr>
              <a:t>Gas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40435" y="1384274"/>
            <a:ext cx="16560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Low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Temp,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High </a:t>
            </a:r>
            <a:r>
              <a:rPr dirty="0" sz="1800">
                <a:latin typeface="Arial"/>
                <a:cs typeface="Arial"/>
              </a:rPr>
              <a:t>Pressure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Liquid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59358" y="5285790"/>
            <a:ext cx="1124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Low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Temp,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656220" y="1960650"/>
            <a:ext cx="6259195" cy="3622675"/>
            <a:chOff x="1656220" y="1960650"/>
            <a:chExt cx="6259195" cy="3622675"/>
          </a:xfrm>
        </p:grpSpPr>
        <p:sp>
          <p:nvSpPr>
            <p:cNvPr id="20" name="object 20" descr=""/>
            <p:cNvSpPr/>
            <p:nvPr/>
          </p:nvSpPr>
          <p:spPr>
            <a:xfrm>
              <a:off x="5340350" y="2057594"/>
              <a:ext cx="1136650" cy="1905"/>
            </a:xfrm>
            <a:custGeom>
              <a:avLst/>
              <a:gdLst/>
              <a:ahLst/>
              <a:cxnLst/>
              <a:rect l="l" t="t" r="r" b="b"/>
              <a:pathLst>
                <a:path w="1136650" h="1905">
                  <a:moveTo>
                    <a:pt x="0" y="0"/>
                  </a:moveTo>
                  <a:lnTo>
                    <a:pt x="1136650" y="1397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181601" y="1962374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5" h="190500">
                  <a:moveTo>
                    <a:pt x="190614" y="0"/>
                  </a:moveTo>
                  <a:lnTo>
                    <a:pt x="0" y="95021"/>
                  </a:lnTo>
                  <a:lnTo>
                    <a:pt x="190385" y="190500"/>
                  </a:lnTo>
                  <a:lnTo>
                    <a:pt x="1906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475408" y="2217736"/>
              <a:ext cx="3175" cy="679450"/>
            </a:xfrm>
            <a:custGeom>
              <a:avLst/>
              <a:gdLst/>
              <a:ahLst/>
              <a:cxnLst/>
              <a:rect l="l" t="t" r="r" b="b"/>
              <a:pathLst>
                <a:path w="3175" h="679450">
                  <a:moveTo>
                    <a:pt x="2578" y="0"/>
                  </a:moveTo>
                  <a:lnTo>
                    <a:pt x="0" y="67945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382609" y="2058988"/>
              <a:ext cx="190500" cy="191135"/>
            </a:xfrm>
            <a:custGeom>
              <a:avLst/>
              <a:gdLst/>
              <a:ahLst/>
              <a:cxnLst/>
              <a:rect l="l" t="t" r="r" b="b"/>
              <a:pathLst>
                <a:path w="190500" h="191135">
                  <a:moveTo>
                    <a:pt x="95973" y="0"/>
                  </a:moveTo>
                  <a:lnTo>
                    <a:pt x="0" y="190131"/>
                  </a:lnTo>
                  <a:lnTo>
                    <a:pt x="190500" y="190855"/>
                  </a:lnTo>
                  <a:lnTo>
                    <a:pt x="959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399212" y="4351334"/>
              <a:ext cx="2540" cy="450850"/>
            </a:xfrm>
            <a:custGeom>
              <a:avLst/>
              <a:gdLst/>
              <a:ahLst/>
              <a:cxnLst/>
              <a:rect l="l" t="t" r="r" b="b"/>
              <a:pathLst>
                <a:path w="2539" h="450850">
                  <a:moveTo>
                    <a:pt x="2349" y="0"/>
                  </a:moveTo>
                  <a:lnTo>
                    <a:pt x="0" y="450850"/>
                  </a:lnTo>
                </a:path>
              </a:pathLst>
            </a:custGeom>
            <a:ln w="63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306139" y="4192592"/>
              <a:ext cx="190500" cy="191135"/>
            </a:xfrm>
            <a:custGeom>
              <a:avLst/>
              <a:gdLst/>
              <a:ahLst/>
              <a:cxnLst/>
              <a:rect l="l" t="t" r="r" b="b"/>
              <a:pathLst>
                <a:path w="190500" h="191135">
                  <a:moveTo>
                    <a:pt x="96253" y="0"/>
                  </a:moveTo>
                  <a:lnTo>
                    <a:pt x="0" y="189991"/>
                  </a:lnTo>
                  <a:lnTo>
                    <a:pt x="190500" y="190995"/>
                  </a:lnTo>
                  <a:lnTo>
                    <a:pt x="962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876800" y="4800600"/>
              <a:ext cx="1365250" cy="1905"/>
            </a:xfrm>
            <a:custGeom>
              <a:avLst/>
              <a:gdLst/>
              <a:ahLst/>
              <a:cxnLst/>
              <a:rect l="l" t="t" r="r" b="b"/>
              <a:pathLst>
                <a:path w="1365250" h="1904">
                  <a:moveTo>
                    <a:pt x="1365250" y="1422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210200" y="4706730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5" h="190500">
                  <a:moveTo>
                    <a:pt x="203" y="0"/>
                  </a:moveTo>
                  <a:lnTo>
                    <a:pt x="0" y="190500"/>
                  </a:lnTo>
                  <a:lnTo>
                    <a:pt x="190601" y="9545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752600" y="5486394"/>
              <a:ext cx="1746250" cy="1905"/>
            </a:xfrm>
            <a:custGeom>
              <a:avLst/>
              <a:gdLst/>
              <a:ahLst/>
              <a:cxnLst/>
              <a:rect l="l" t="t" r="r" b="b"/>
              <a:pathLst>
                <a:path w="1746250" h="1904">
                  <a:moveTo>
                    <a:pt x="1746250" y="146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467018" y="5392569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5" h="190500">
                  <a:moveTo>
                    <a:pt x="165" y="0"/>
                  </a:moveTo>
                  <a:lnTo>
                    <a:pt x="0" y="190499"/>
                  </a:lnTo>
                  <a:lnTo>
                    <a:pt x="190576" y="9541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751402" y="4192587"/>
              <a:ext cx="3175" cy="1136650"/>
            </a:xfrm>
            <a:custGeom>
              <a:avLst/>
              <a:gdLst/>
              <a:ahLst/>
              <a:cxnLst/>
              <a:rect l="l" t="t" r="r" b="b"/>
              <a:pathLst>
                <a:path w="3175" h="1136650">
                  <a:moveTo>
                    <a:pt x="0" y="1136650"/>
                  </a:moveTo>
                  <a:lnTo>
                    <a:pt x="2781" y="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656220" y="5297259"/>
              <a:ext cx="190500" cy="191135"/>
            </a:xfrm>
            <a:custGeom>
              <a:avLst/>
              <a:gdLst/>
              <a:ahLst/>
              <a:cxnLst/>
              <a:rect l="l" t="t" r="r" b="b"/>
              <a:pathLst>
                <a:path w="190500" h="191135">
                  <a:moveTo>
                    <a:pt x="0" y="0"/>
                  </a:moveTo>
                  <a:lnTo>
                    <a:pt x="94792" y="190728"/>
                  </a:lnTo>
                  <a:lnTo>
                    <a:pt x="190500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987550" y="2043113"/>
              <a:ext cx="1670050" cy="13335"/>
            </a:xfrm>
            <a:custGeom>
              <a:avLst/>
              <a:gdLst/>
              <a:ahLst/>
              <a:cxnLst/>
              <a:rect l="l" t="t" r="r" b="b"/>
              <a:pathLst>
                <a:path w="1670050" h="13335">
                  <a:moveTo>
                    <a:pt x="1670050" y="0"/>
                  </a:moveTo>
                  <a:lnTo>
                    <a:pt x="0" y="13042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828806" y="1960650"/>
              <a:ext cx="191770" cy="190500"/>
            </a:xfrm>
            <a:custGeom>
              <a:avLst/>
              <a:gdLst/>
              <a:ahLst/>
              <a:cxnLst/>
              <a:rect l="l" t="t" r="r" b="b"/>
              <a:pathLst>
                <a:path w="191769" h="190500">
                  <a:moveTo>
                    <a:pt x="189737" y="0"/>
                  </a:moveTo>
                  <a:lnTo>
                    <a:pt x="0" y="96748"/>
                  </a:lnTo>
                  <a:lnTo>
                    <a:pt x="191236" y="190500"/>
                  </a:lnTo>
                  <a:lnTo>
                    <a:pt x="1897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827810" y="2058987"/>
              <a:ext cx="3175" cy="679450"/>
            </a:xfrm>
            <a:custGeom>
              <a:avLst/>
              <a:gdLst/>
              <a:ahLst/>
              <a:cxnLst/>
              <a:rect l="l" t="t" r="r" b="b"/>
              <a:pathLst>
                <a:path w="3175" h="679450">
                  <a:moveTo>
                    <a:pt x="2578" y="0"/>
                  </a:moveTo>
                  <a:lnTo>
                    <a:pt x="0" y="67945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732676" y="2706334"/>
              <a:ext cx="190500" cy="191135"/>
            </a:xfrm>
            <a:custGeom>
              <a:avLst/>
              <a:gdLst/>
              <a:ahLst/>
              <a:cxnLst/>
              <a:rect l="l" t="t" r="r" b="b"/>
              <a:pathLst>
                <a:path w="190500" h="191135">
                  <a:moveTo>
                    <a:pt x="0" y="0"/>
                  </a:moveTo>
                  <a:lnTo>
                    <a:pt x="94538" y="190855"/>
                  </a:lnTo>
                  <a:lnTo>
                    <a:pt x="190500" y="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689225" y="4800593"/>
              <a:ext cx="935355" cy="434975"/>
            </a:xfrm>
            <a:custGeom>
              <a:avLst/>
              <a:gdLst/>
              <a:ahLst/>
              <a:cxnLst/>
              <a:rect l="l" t="t" r="r" b="b"/>
              <a:pathLst>
                <a:path w="935354" h="434975">
                  <a:moveTo>
                    <a:pt x="717550" y="0"/>
                  </a:moveTo>
                  <a:lnTo>
                    <a:pt x="717550" y="108750"/>
                  </a:lnTo>
                  <a:lnTo>
                    <a:pt x="0" y="108750"/>
                  </a:lnTo>
                  <a:lnTo>
                    <a:pt x="0" y="326237"/>
                  </a:lnTo>
                  <a:lnTo>
                    <a:pt x="717550" y="326237"/>
                  </a:lnTo>
                  <a:lnTo>
                    <a:pt x="717550" y="434974"/>
                  </a:lnTo>
                  <a:lnTo>
                    <a:pt x="935037" y="217500"/>
                  </a:lnTo>
                  <a:lnTo>
                    <a:pt x="7175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689225" y="4800593"/>
              <a:ext cx="935355" cy="434975"/>
            </a:xfrm>
            <a:custGeom>
              <a:avLst/>
              <a:gdLst/>
              <a:ahLst/>
              <a:cxnLst/>
              <a:rect l="l" t="t" r="r" b="b"/>
              <a:pathLst>
                <a:path w="935354" h="434975">
                  <a:moveTo>
                    <a:pt x="0" y="108750"/>
                  </a:moveTo>
                  <a:lnTo>
                    <a:pt x="717550" y="108750"/>
                  </a:lnTo>
                  <a:lnTo>
                    <a:pt x="717550" y="0"/>
                  </a:lnTo>
                  <a:lnTo>
                    <a:pt x="935037" y="217500"/>
                  </a:lnTo>
                  <a:lnTo>
                    <a:pt x="717550" y="434974"/>
                  </a:lnTo>
                  <a:lnTo>
                    <a:pt x="717550" y="326237"/>
                  </a:lnTo>
                  <a:lnTo>
                    <a:pt x="0" y="326237"/>
                  </a:lnTo>
                  <a:lnTo>
                    <a:pt x="0" y="108750"/>
                  </a:lnTo>
                  <a:close/>
                </a:path>
              </a:pathLst>
            </a:custGeom>
            <a:ln w="25400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967537" y="3471865"/>
              <a:ext cx="935355" cy="436880"/>
            </a:xfrm>
            <a:custGeom>
              <a:avLst/>
              <a:gdLst/>
              <a:ahLst/>
              <a:cxnLst/>
              <a:rect l="l" t="t" r="r" b="b"/>
              <a:pathLst>
                <a:path w="935354" h="436879">
                  <a:moveTo>
                    <a:pt x="218274" y="0"/>
                  </a:moveTo>
                  <a:lnTo>
                    <a:pt x="0" y="218274"/>
                  </a:lnTo>
                  <a:lnTo>
                    <a:pt x="218274" y="436562"/>
                  </a:lnTo>
                  <a:lnTo>
                    <a:pt x="218274" y="327418"/>
                  </a:lnTo>
                  <a:lnTo>
                    <a:pt x="935037" y="327418"/>
                  </a:lnTo>
                  <a:lnTo>
                    <a:pt x="935037" y="109143"/>
                  </a:lnTo>
                  <a:lnTo>
                    <a:pt x="218274" y="109143"/>
                  </a:lnTo>
                  <a:lnTo>
                    <a:pt x="2182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967537" y="3471865"/>
              <a:ext cx="935355" cy="436880"/>
            </a:xfrm>
            <a:custGeom>
              <a:avLst/>
              <a:gdLst/>
              <a:ahLst/>
              <a:cxnLst/>
              <a:rect l="l" t="t" r="r" b="b"/>
              <a:pathLst>
                <a:path w="935354" h="436879">
                  <a:moveTo>
                    <a:pt x="935037" y="327418"/>
                  </a:moveTo>
                  <a:lnTo>
                    <a:pt x="218274" y="327418"/>
                  </a:lnTo>
                  <a:lnTo>
                    <a:pt x="218274" y="436562"/>
                  </a:lnTo>
                  <a:lnTo>
                    <a:pt x="0" y="218274"/>
                  </a:lnTo>
                  <a:lnTo>
                    <a:pt x="218274" y="0"/>
                  </a:lnTo>
                  <a:lnTo>
                    <a:pt x="218274" y="109143"/>
                  </a:lnTo>
                  <a:lnTo>
                    <a:pt x="935037" y="109143"/>
                  </a:lnTo>
                  <a:lnTo>
                    <a:pt x="935037" y="327418"/>
                  </a:lnTo>
                  <a:close/>
                </a:path>
              </a:pathLst>
            </a:custGeom>
            <a:ln w="25400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5488940" y="5041677"/>
            <a:ext cx="16554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Temp,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Low </a:t>
            </a:r>
            <a:r>
              <a:rPr dirty="0" sz="1800">
                <a:latin typeface="Arial"/>
                <a:cs typeface="Arial"/>
              </a:rPr>
              <a:t>Pressure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Gas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998239" y="3902106"/>
            <a:ext cx="1140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Evaporator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046162" y="4022807"/>
            <a:ext cx="11798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Energy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into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459358" y="5560111"/>
            <a:ext cx="6938009" cy="1015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52259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Low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Pressure Liquid</a:t>
            </a:r>
            <a:endParaRPr sz="1800">
              <a:latin typeface="Arial"/>
              <a:cs typeface="Arial"/>
            </a:endParaRPr>
          </a:p>
          <a:p>
            <a:pPr marL="1929130">
              <a:lnSpc>
                <a:spcPct val="100000"/>
              </a:lnSpc>
              <a:spcBef>
                <a:spcPts val="1310"/>
              </a:spcBef>
            </a:pPr>
            <a:r>
              <a:rPr dirty="0" sz="1800">
                <a:latin typeface="Arial"/>
                <a:cs typeface="Arial"/>
              </a:rPr>
              <a:t>Cooling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Effect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(heat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out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conditioned</a:t>
            </a:r>
            <a:r>
              <a:rPr dirty="0" sz="1800" spc="-10">
                <a:latin typeface="Arial"/>
                <a:cs typeface="Arial"/>
              </a:rPr>
              <a:t> space)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5135562" y="1457318"/>
            <a:ext cx="962025" cy="460375"/>
            <a:chOff x="5135562" y="1457318"/>
            <a:chExt cx="962025" cy="460375"/>
          </a:xfrm>
        </p:grpSpPr>
        <p:sp>
          <p:nvSpPr>
            <p:cNvPr id="45" name="object 45" descr=""/>
            <p:cNvSpPr/>
            <p:nvPr/>
          </p:nvSpPr>
          <p:spPr>
            <a:xfrm>
              <a:off x="5148262" y="1470018"/>
              <a:ext cx="936625" cy="434975"/>
            </a:xfrm>
            <a:custGeom>
              <a:avLst/>
              <a:gdLst/>
              <a:ahLst/>
              <a:cxnLst/>
              <a:rect l="l" t="t" r="r" b="b"/>
              <a:pathLst>
                <a:path w="936625" h="434975">
                  <a:moveTo>
                    <a:pt x="719137" y="0"/>
                  </a:moveTo>
                  <a:lnTo>
                    <a:pt x="719137" y="108750"/>
                  </a:lnTo>
                  <a:lnTo>
                    <a:pt x="0" y="108750"/>
                  </a:lnTo>
                  <a:lnTo>
                    <a:pt x="0" y="326237"/>
                  </a:lnTo>
                  <a:lnTo>
                    <a:pt x="719137" y="326237"/>
                  </a:lnTo>
                  <a:lnTo>
                    <a:pt x="719137" y="434974"/>
                  </a:lnTo>
                  <a:lnTo>
                    <a:pt x="936625" y="217500"/>
                  </a:lnTo>
                  <a:lnTo>
                    <a:pt x="7191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148262" y="1470018"/>
              <a:ext cx="936625" cy="434975"/>
            </a:xfrm>
            <a:custGeom>
              <a:avLst/>
              <a:gdLst/>
              <a:ahLst/>
              <a:cxnLst/>
              <a:rect l="l" t="t" r="r" b="b"/>
              <a:pathLst>
                <a:path w="936625" h="434975">
                  <a:moveTo>
                    <a:pt x="0" y="108750"/>
                  </a:moveTo>
                  <a:lnTo>
                    <a:pt x="719137" y="108750"/>
                  </a:lnTo>
                  <a:lnTo>
                    <a:pt x="719137" y="0"/>
                  </a:lnTo>
                  <a:lnTo>
                    <a:pt x="936625" y="217500"/>
                  </a:lnTo>
                  <a:lnTo>
                    <a:pt x="719137" y="434974"/>
                  </a:lnTo>
                  <a:lnTo>
                    <a:pt x="719137" y="326237"/>
                  </a:lnTo>
                  <a:lnTo>
                    <a:pt x="0" y="326237"/>
                  </a:lnTo>
                  <a:lnTo>
                    <a:pt x="0" y="108750"/>
                  </a:lnTo>
                  <a:close/>
                </a:path>
              </a:pathLst>
            </a:custGeom>
            <a:ln w="25400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1621790"/>
            <a:chOff x="0" y="0"/>
            <a:chExt cx="9144000" cy="16217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847" y="0"/>
              <a:ext cx="7799831" cy="64617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116" y="539495"/>
              <a:ext cx="7339583" cy="12192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72440"/>
              <a:ext cx="9143999" cy="66141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8011" y="960119"/>
              <a:ext cx="7461503" cy="66141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9632" y="89725"/>
            <a:ext cx="8840470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ts val="3840"/>
              </a:lnSpc>
              <a:spcBef>
                <a:spcPts val="100"/>
              </a:spcBef>
            </a:pPr>
            <a:r>
              <a:rPr dirty="0" u="heavy">
                <a:uFill>
                  <a:solidFill>
                    <a:srgbClr val="000000"/>
                  </a:solidFill>
                </a:uFill>
              </a:rPr>
              <a:t>Refrigeration</a:t>
            </a:r>
            <a:r>
              <a:rPr dirty="0" u="heavy" spc="-10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System</a:t>
            </a:r>
            <a:r>
              <a:rPr dirty="0" u="heavy" spc="-5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Building</a:t>
            </a:r>
            <a:r>
              <a:rPr dirty="0" u="heavy" spc="-7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000000"/>
                  </a:solidFill>
                </a:uFill>
              </a:rPr>
              <a:t>Blocks</a:t>
            </a:r>
          </a:p>
          <a:p>
            <a:pPr algn="ctr" marL="12700" marR="5080">
              <a:lnSpc>
                <a:spcPct val="100000"/>
              </a:lnSpc>
            </a:pPr>
            <a:r>
              <a:rPr dirty="0"/>
              <a:t>All</a:t>
            </a:r>
            <a:r>
              <a:rPr dirty="0" spc="-60"/>
              <a:t> </a:t>
            </a:r>
            <a:r>
              <a:rPr dirty="0"/>
              <a:t>Refrigerant</a:t>
            </a:r>
            <a:r>
              <a:rPr dirty="0" spc="-70"/>
              <a:t> </a:t>
            </a:r>
            <a:r>
              <a:rPr dirty="0"/>
              <a:t>Systems</a:t>
            </a:r>
            <a:r>
              <a:rPr dirty="0" spc="-40"/>
              <a:t> </a:t>
            </a:r>
            <a:r>
              <a:rPr dirty="0"/>
              <a:t>Have</a:t>
            </a:r>
            <a:r>
              <a:rPr dirty="0" spc="-45"/>
              <a:t> </a:t>
            </a:r>
            <a:r>
              <a:rPr dirty="0"/>
              <a:t>These</a:t>
            </a:r>
            <a:r>
              <a:rPr dirty="0" spc="-60"/>
              <a:t> </a:t>
            </a:r>
            <a:r>
              <a:rPr dirty="0"/>
              <a:t>Pieces</a:t>
            </a:r>
            <a:r>
              <a:rPr dirty="0" spc="-40"/>
              <a:t> </a:t>
            </a:r>
            <a:r>
              <a:rPr dirty="0" spc="-25"/>
              <a:t>in </a:t>
            </a:r>
            <a:r>
              <a:rPr dirty="0"/>
              <a:t>Various</a:t>
            </a:r>
            <a:r>
              <a:rPr dirty="0" spc="-70"/>
              <a:t> </a:t>
            </a:r>
            <a:r>
              <a:rPr dirty="0"/>
              <a:t>Boxes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Various</a:t>
            </a:r>
            <a:r>
              <a:rPr dirty="0" spc="-45"/>
              <a:t> </a:t>
            </a:r>
            <a:r>
              <a:rPr dirty="0" spc="-10"/>
              <a:t>Locations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446087" y="1633537"/>
            <a:ext cx="8054975" cy="5224780"/>
          </a:xfrm>
          <a:custGeom>
            <a:avLst/>
            <a:gdLst/>
            <a:ahLst/>
            <a:cxnLst/>
            <a:rect l="l" t="t" r="r" b="b"/>
            <a:pathLst>
              <a:path w="8054975" h="5224780">
                <a:moveTo>
                  <a:pt x="8054975" y="0"/>
                </a:moveTo>
                <a:lnTo>
                  <a:pt x="0" y="0"/>
                </a:lnTo>
                <a:lnTo>
                  <a:pt x="0" y="5224462"/>
                </a:lnTo>
                <a:lnTo>
                  <a:pt x="8054975" y="5224462"/>
                </a:lnTo>
                <a:lnTo>
                  <a:pt x="8054975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24827" y="1550567"/>
            <a:ext cx="7848600" cy="5060315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9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10" b="1">
                <a:latin typeface="Arial"/>
                <a:cs typeface="Arial"/>
              </a:rPr>
              <a:t>Condenser:</a:t>
            </a:r>
            <a:endParaRPr sz="3200">
              <a:latin typeface="Arial"/>
              <a:cs typeface="Arial"/>
            </a:endParaRPr>
          </a:p>
          <a:p>
            <a:pPr lvl="1" marL="756285" marR="44450" indent="-287020">
              <a:lnSpc>
                <a:spcPct val="100000"/>
              </a:lnSpc>
              <a:spcBef>
                <a:spcPts val="51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High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Pressure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Refrigerant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releases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heat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and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condenses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becomes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refrigerant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liquid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(phase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change)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Arial"/>
                <a:cs typeface="Arial"/>
              </a:rPr>
              <a:t>Expansion</a:t>
            </a:r>
            <a:r>
              <a:rPr dirty="0" sz="3200" spc="-95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Valve</a:t>
            </a:r>
            <a:endParaRPr sz="3200">
              <a:latin typeface="Arial"/>
              <a:cs typeface="Arial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51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High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pressure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liquid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refrigerant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expands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becomes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low </a:t>
            </a:r>
            <a:r>
              <a:rPr dirty="0" sz="2000" b="1">
                <a:latin typeface="Arial"/>
                <a:cs typeface="Arial"/>
              </a:rPr>
              <a:t>pressure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liquid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10" b="1">
                <a:latin typeface="Arial"/>
                <a:cs typeface="Arial"/>
              </a:rPr>
              <a:t>Evaporator</a:t>
            </a:r>
            <a:endParaRPr sz="3200">
              <a:latin typeface="Arial"/>
              <a:cs typeface="Arial"/>
            </a:endParaRPr>
          </a:p>
          <a:p>
            <a:pPr lvl="1" marL="756285" marR="268605" indent="-287020">
              <a:lnSpc>
                <a:spcPct val="100000"/>
              </a:lnSpc>
              <a:spcBef>
                <a:spcPts val="51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Low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pressure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refrigerant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liquid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picks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up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heat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and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evaporates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becomes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refrigerant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gas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(phase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change)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10" b="1">
                <a:latin typeface="Arial"/>
                <a:cs typeface="Arial"/>
              </a:rPr>
              <a:t>Compressor</a:t>
            </a:r>
            <a:endParaRPr sz="3200">
              <a:latin typeface="Arial"/>
              <a:cs typeface="Arial"/>
            </a:endParaRPr>
          </a:p>
          <a:p>
            <a:pPr lvl="1" marL="756285" marR="340360" indent="-287020">
              <a:lnSpc>
                <a:spcPct val="100000"/>
              </a:lnSpc>
              <a:spcBef>
                <a:spcPts val="51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Low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pressure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refrigerant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gas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is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u="heavy" sz="2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compressed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with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power </a:t>
            </a:r>
            <a:r>
              <a:rPr dirty="0" sz="2000" b="1">
                <a:latin typeface="Arial"/>
                <a:cs typeface="Arial"/>
              </a:rPr>
              <a:t>input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becomes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high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pressure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refrigerant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gas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39750" y="985837"/>
            <a:ext cx="8609330" cy="5594350"/>
            <a:chOff x="539750" y="985837"/>
            <a:chExt cx="8609330" cy="5594350"/>
          </a:xfrm>
        </p:grpSpPr>
        <p:sp>
          <p:nvSpPr>
            <p:cNvPr id="3" name="object 3" descr=""/>
            <p:cNvSpPr/>
            <p:nvPr/>
          </p:nvSpPr>
          <p:spPr>
            <a:xfrm>
              <a:off x="544512" y="990600"/>
              <a:ext cx="8599805" cy="5584825"/>
            </a:xfrm>
            <a:custGeom>
              <a:avLst/>
              <a:gdLst/>
              <a:ahLst/>
              <a:cxnLst/>
              <a:rect l="l" t="t" r="r" b="b"/>
              <a:pathLst>
                <a:path w="8599805" h="5584825">
                  <a:moveTo>
                    <a:pt x="8599487" y="0"/>
                  </a:moveTo>
                  <a:lnTo>
                    <a:pt x="0" y="0"/>
                  </a:lnTo>
                  <a:lnTo>
                    <a:pt x="0" y="5584825"/>
                  </a:lnTo>
                  <a:lnTo>
                    <a:pt x="8599487" y="5584825"/>
                  </a:lnTo>
                  <a:lnTo>
                    <a:pt x="8599487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44512" y="990600"/>
              <a:ext cx="8599805" cy="5584825"/>
            </a:xfrm>
            <a:custGeom>
              <a:avLst/>
              <a:gdLst/>
              <a:ahLst/>
              <a:cxnLst/>
              <a:rect l="l" t="t" r="r" b="b"/>
              <a:pathLst>
                <a:path w="8599805" h="5584825">
                  <a:moveTo>
                    <a:pt x="0" y="0"/>
                  </a:moveTo>
                  <a:lnTo>
                    <a:pt x="8599487" y="0"/>
                  </a:lnTo>
                  <a:lnTo>
                    <a:pt x="8599487" y="5584825"/>
                  </a:lnTo>
                  <a:lnTo>
                    <a:pt x="0" y="55848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746504" y="0"/>
            <a:ext cx="5681980" cy="988060"/>
            <a:chOff x="1746504" y="0"/>
            <a:chExt cx="5681980" cy="98806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3327" y="0"/>
              <a:ext cx="4800599" cy="49987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504" y="326135"/>
              <a:ext cx="5681471" cy="66141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87454" y="-55372"/>
            <a:ext cx="516636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95300">
              <a:lnSpc>
                <a:spcPct val="100000"/>
              </a:lnSpc>
              <a:spcBef>
                <a:spcPts val="100"/>
              </a:spcBef>
            </a:pPr>
            <a:r>
              <a:rPr dirty="0"/>
              <a:t>Heat</a:t>
            </a:r>
            <a:r>
              <a:rPr dirty="0" spc="-50"/>
              <a:t> </a:t>
            </a:r>
            <a:r>
              <a:rPr dirty="0"/>
              <a:t>Pump</a:t>
            </a:r>
            <a:r>
              <a:rPr dirty="0" spc="-20"/>
              <a:t> </a:t>
            </a:r>
            <a:r>
              <a:rPr dirty="0" spc="-10"/>
              <a:t>Operation </a:t>
            </a:r>
            <a:r>
              <a:rPr dirty="0"/>
              <a:t>Reversed</a:t>
            </a:r>
            <a:r>
              <a:rPr dirty="0" spc="-85"/>
              <a:t> </a:t>
            </a:r>
            <a:r>
              <a:rPr dirty="0"/>
              <a:t>Refrigerant</a:t>
            </a:r>
            <a:r>
              <a:rPr dirty="0" spc="-80"/>
              <a:t> </a:t>
            </a:r>
            <a:r>
              <a:rPr dirty="0" spc="-20"/>
              <a:t>Flow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1066800" y="1295463"/>
            <a:ext cx="7086600" cy="4495800"/>
            <a:chOff x="1066800" y="1295463"/>
            <a:chExt cx="7086600" cy="44958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2895612"/>
              <a:ext cx="1447812" cy="12954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599" y="1295463"/>
              <a:ext cx="1481010" cy="11921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48550" y="2895600"/>
              <a:ext cx="804849" cy="127633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7688" y="4343399"/>
              <a:ext cx="1038136" cy="1447787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3431540" y="1017523"/>
            <a:ext cx="45192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Evaporator: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Removes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Heat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from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Outdoor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16939" y="4141571"/>
            <a:ext cx="17068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Bi-Directional </a:t>
            </a:r>
            <a:r>
              <a:rPr dirty="0" sz="1800">
                <a:latin typeface="Arial"/>
                <a:cs typeface="Arial"/>
              </a:rPr>
              <a:t>Expansion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Valve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279063" y="5284571"/>
            <a:ext cx="5001260" cy="1184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Compressor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Arial"/>
              <a:cs typeface="Arial"/>
            </a:endParaRPr>
          </a:p>
          <a:p>
            <a:pPr marL="12700" marR="221234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Condenser: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Rejects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heat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to </a:t>
            </a:r>
            <a:r>
              <a:rPr dirty="0" sz="1800">
                <a:latin typeface="Arial"/>
                <a:cs typeface="Arial"/>
              </a:rPr>
              <a:t>conditioned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space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580647" y="300037"/>
            <a:ext cx="7401559" cy="5667375"/>
            <a:chOff x="1580647" y="300037"/>
            <a:chExt cx="7401559" cy="5667375"/>
          </a:xfrm>
        </p:grpSpPr>
        <p:sp>
          <p:nvSpPr>
            <p:cNvPr id="18" name="object 18" descr=""/>
            <p:cNvSpPr/>
            <p:nvPr/>
          </p:nvSpPr>
          <p:spPr>
            <a:xfrm>
              <a:off x="6553200" y="304800"/>
              <a:ext cx="457200" cy="1524000"/>
            </a:xfrm>
            <a:custGeom>
              <a:avLst/>
              <a:gdLst/>
              <a:ahLst/>
              <a:cxnLst/>
              <a:rect l="l" t="t" r="r" b="b"/>
              <a:pathLst>
                <a:path w="457200" h="1524000">
                  <a:moveTo>
                    <a:pt x="457200" y="0"/>
                  </a:moveTo>
                  <a:lnTo>
                    <a:pt x="0" y="1524000"/>
                  </a:lnTo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676400" y="1676394"/>
              <a:ext cx="1746250" cy="1905"/>
            </a:xfrm>
            <a:custGeom>
              <a:avLst/>
              <a:gdLst/>
              <a:ahLst/>
              <a:cxnLst/>
              <a:rect l="l" t="t" r="r" b="b"/>
              <a:pathLst>
                <a:path w="1746250" h="1905">
                  <a:moveTo>
                    <a:pt x="1746250" y="1460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390818" y="1582569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5" h="190500">
                  <a:moveTo>
                    <a:pt x="165" y="0"/>
                  </a:moveTo>
                  <a:lnTo>
                    <a:pt x="0" y="190500"/>
                  </a:lnTo>
                  <a:lnTo>
                    <a:pt x="190576" y="9541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674817" y="1836736"/>
              <a:ext cx="3175" cy="984250"/>
            </a:xfrm>
            <a:custGeom>
              <a:avLst/>
              <a:gdLst/>
              <a:ahLst/>
              <a:cxnLst/>
              <a:rect l="l" t="t" r="r" b="b"/>
              <a:pathLst>
                <a:path w="3175" h="984250">
                  <a:moveTo>
                    <a:pt x="2730" y="0"/>
                  </a:moveTo>
                  <a:lnTo>
                    <a:pt x="0" y="98425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82200" y="1677984"/>
              <a:ext cx="190500" cy="191135"/>
            </a:xfrm>
            <a:custGeom>
              <a:avLst/>
              <a:gdLst/>
              <a:ahLst/>
              <a:cxnLst/>
              <a:rect l="l" t="t" r="r" b="b"/>
              <a:pathLst>
                <a:path w="190500" h="191135">
                  <a:moveTo>
                    <a:pt x="95783" y="0"/>
                  </a:moveTo>
                  <a:lnTo>
                    <a:pt x="0" y="190233"/>
                  </a:lnTo>
                  <a:lnTo>
                    <a:pt x="190500" y="190766"/>
                  </a:lnTo>
                  <a:lnTo>
                    <a:pt x="957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282950" y="2057871"/>
              <a:ext cx="374650" cy="1270"/>
            </a:xfrm>
            <a:custGeom>
              <a:avLst/>
              <a:gdLst/>
              <a:ahLst/>
              <a:cxnLst/>
              <a:rect l="l" t="t" r="r" b="b"/>
              <a:pathLst>
                <a:path w="374650" h="1269">
                  <a:moveTo>
                    <a:pt x="374650" y="1117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124200" y="1962707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5" h="190500">
                  <a:moveTo>
                    <a:pt x="190779" y="0"/>
                  </a:moveTo>
                  <a:lnTo>
                    <a:pt x="0" y="94691"/>
                  </a:lnTo>
                  <a:lnTo>
                    <a:pt x="190220" y="190500"/>
                  </a:lnTo>
                  <a:lnTo>
                    <a:pt x="1907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123210" y="2058987"/>
              <a:ext cx="3175" cy="679450"/>
            </a:xfrm>
            <a:custGeom>
              <a:avLst/>
              <a:gdLst/>
              <a:ahLst/>
              <a:cxnLst/>
              <a:rect l="l" t="t" r="r" b="b"/>
              <a:pathLst>
                <a:path w="3175" h="679450">
                  <a:moveTo>
                    <a:pt x="2578" y="0"/>
                  </a:moveTo>
                  <a:lnTo>
                    <a:pt x="0" y="67945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028076" y="2706334"/>
              <a:ext cx="190500" cy="191135"/>
            </a:xfrm>
            <a:custGeom>
              <a:avLst/>
              <a:gdLst/>
              <a:ahLst/>
              <a:cxnLst/>
              <a:rect l="l" t="t" r="r" b="b"/>
              <a:pathLst>
                <a:path w="190500" h="191135">
                  <a:moveTo>
                    <a:pt x="0" y="0"/>
                  </a:moveTo>
                  <a:lnTo>
                    <a:pt x="94538" y="190855"/>
                  </a:lnTo>
                  <a:lnTo>
                    <a:pt x="190500" y="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124200" y="2895600"/>
              <a:ext cx="1822450" cy="1905"/>
            </a:xfrm>
            <a:custGeom>
              <a:avLst/>
              <a:gdLst/>
              <a:ahLst/>
              <a:cxnLst/>
              <a:rect l="l" t="t" r="r" b="b"/>
              <a:pathLst>
                <a:path w="1822450" h="1905">
                  <a:moveTo>
                    <a:pt x="0" y="0"/>
                  </a:moveTo>
                  <a:lnTo>
                    <a:pt x="1822450" y="146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23497" y="2813737"/>
              <a:ext cx="1533186" cy="1300732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4914816" y="2801776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5" h="190500">
                  <a:moveTo>
                    <a:pt x="165" y="0"/>
                  </a:moveTo>
                  <a:lnTo>
                    <a:pt x="0" y="190500"/>
                  </a:lnTo>
                  <a:lnTo>
                    <a:pt x="190588" y="9541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562600" y="2444750"/>
              <a:ext cx="1270" cy="374650"/>
            </a:xfrm>
            <a:custGeom>
              <a:avLst/>
              <a:gdLst/>
              <a:ahLst/>
              <a:cxnLst/>
              <a:rect l="l" t="t" r="r" b="b"/>
              <a:pathLst>
                <a:path w="1270" h="374650">
                  <a:moveTo>
                    <a:pt x="0" y="374650"/>
                  </a:moveTo>
                  <a:lnTo>
                    <a:pt x="1117" y="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468362" y="2286003"/>
              <a:ext cx="190500" cy="191135"/>
            </a:xfrm>
            <a:custGeom>
              <a:avLst/>
              <a:gdLst/>
              <a:ahLst/>
              <a:cxnLst/>
              <a:rect l="l" t="t" r="r" b="b"/>
              <a:pathLst>
                <a:path w="190500" h="191135">
                  <a:moveTo>
                    <a:pt x="95821" y="0"/>
                  </a:moveTo>
                  <a:lnTo>
                    <a:pt x="0" y="190207"/>
                  </a:lnTo>
                  <a:lnTo>
                    <a:pt x="190500" y="190779"/>
                  </a:lnTo>
                  <a:lnTo>
                    <a:pt x="958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770813" y="2287587"/>
              <a:ext cx="3175" cy="685800"/>
            </a:xfrm>
            <a:custGeom>
              <a:avLst/>
              <a:gdLst/>
              <a:ahLst/>
              <a:cxnLst/>
              <a:rect l="l" t="t" r="r" b="b"/>
              <a:pathLst>
                <a:path w="3175" h="685800">
                  <a:moveTo>
                    <a:pt x="0" y="685800"/>
                  </a:moveTo>
                  <a:lnTo>
                    <a:pt x="3175" y="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562600" y="2286000"/>
              <a:ext cx="2051050" cy="1905"/>
            </a:xfrm>
            <a:custGeom>
              <a:avLst/>
              <a:gdLst/>
              <a:ahLst/>
              <a:cxnLst/>
              <a:rect l="l" t="t" r="r" b="b"/>
              <a:pathLst>
                <a:path w="2051050" h="1905">
                  <a:moveTo>
                    <a:pt x="0" y="0"/>
                  </a:moveTo>
                  <a:lnTo>
                    <a:pt x="2051050" y="1473"/>
                  </a:lnTo>
                </a:path>
              </a:pathLst>
            </a:custGeom>
            <a:ln w="63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581832" y="2192192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4" h="190500">
                  <a:moveTo>
                    <a:pt x="139" y="0"/>
                  </a:moveTo>
                  <a:lnTo>
                    <a:pt x="0" y="190500"/>
                  </a:lnTo>
                  <a:lnTo>
                    <a:pt x="190563" y="9538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169151" y="5029530"/>
              <a:ext cx="601980" cy="1270"/>
            </a:xfrm>
            <a:custGeom>
              <a:avLst/>
              <a:gdLst/>
              <a:ahLst/>
              <a:cxnLst/>
              <a:rect l="l" t="t" r="r" b="b"/>
              <a:pathLst>
                <a:path w="601979" h="1270">
                  <a:moveTo>
                    <a:pt x="601662" y="1257"/>
                  </a:moveTo>
                  <a:lnTo>
                    <a:pt x="0" y="0"/>
                  </a:lnTo>
                </a:path>
              </a:pathLst>
            </a:custGeom>
            <a:ln w="634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010396" y="4934338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4" h="190500">
                  <a:moveTo>
                    <a:pt x="190703" y="0"/>
                  </a:moveTo>
                  <a:lnTo>
                    <a:pt x="0" y="94856"/>
                  </a:lnTo>
                  <a:lnTo>
                    <a:pt x="190309" y="190500"/>
                  </a:lnTo>
                  <a:lnTo>
                    <a:pt x="190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772680" y="4114800"/>
              <a:ext cx="1905" cy="755650"/>
            </a:xfrm>
            <a:custGeom>
              <a:avLst/>
              <a:gdLst/>
              <a:ahLst/>
              <a:cxnLst/>
              <a:rect l="l" t="t" r="r" b="b"/>
              <a:pathLst>
                <a:path w="1904" h="755650">
                  <a:moveTo>
                    <a:pt x="1308" y="0"/>
                  </a:moveTo>
                  <a:lnTo>
                    <a:pt x="0" y="75565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677472" y="4838543"/>
              <a:ext cx="190500" cy="191135"/>
            </a:xfrm>
            <a:custGeom>
              <a:avLst/>
              <a:gdLst/>
              <a:ahLst/>
              <a:cxnLst/>
              <a:rect l="l" t="t" r="r" b="b"/>
              <a:pathLst>
                <a:path w="190500" h="191135">
                  <a:moveTo>
                    <a:pt x="0" y="0"/>
                  </a:moveTo>
                  <a:lnTo>
                    <a:pt x="94932" y="190652"/>
                  </a:lnTo>
                  <a:lnTo>
                    <a:pt x="190500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008813" y="3055937"/>
              <a:ext cx="3175" cy="1974850"/>
            </a:xfrm>
            <a:custGeom>
              <a:avLst/>
              <a:gdLst/>
              <a:ahLst/>
              <a:cxnLst/>
              <a:rect l="l" t="t" r="r" b="b"/>
              <a:pathLst>
                <a:path w="3175" h="1974850">
                  <a:moveTo>
                    <a:pt x="0" y="1974850"/>
                  </a:moveTo>
                  <a:lnTo>
                    <a:pt x="2933" y="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916446" y="2897193"/>
              <a:ext cx="190500" cy="191135"/>
            </a:xfrm>
            <a:custGeom>
              <a:avLst/>
              <a:gdLst/>
              <a:ahLst/>
              <a:cxnLst/>
              <a:rect l="l" t="t" r="r" b="b"/>
              <a:pathLst>
                <a:path w="190500" h="191135">
                  <a:moveTo>
                    <a:pt x="95542" y="0"/>
                  </a:moveTo>
                  <a:lnTo>
                    <a:pt x="0" y="190347"/>
                  </a:lnTo>
                  <a:lnTo>
                    <a:pt x="190500" y="190639"/>
                  </a:lnTo>
                  <a:lnTo>
                    <a:pt x="95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711950" y="2896147"/>
              <a:ext cx="298450" cy="1270"/>
            </a:xfrm>
            <a:custGeom>
              <a:avLst/>
              <a:gdLst/>
              <a:ahLst/>
              <a:cxnLst/>
              <a:rect l="l" t="t" r="r" b="b"/>
              <a:pathLst>
                <a:path w="298450" h="1269">
                  <a:moveTo>
                    <a:pt x="298450" y="1041"/>
                  </a:moveTo>
                  <a:lnTo>
                    <a:pt x="0" y="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553202" y="2801002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4" h="190500">
                  <a:moveTo>
                    <a:pt x="190817" y="0"/>
                  </a:moveTo>
                  <a:lnTo>
                    <a:pt x="0" y="94602"/>
                  </a:lnTo>
                  <a:lnTo>
                    <a:pt x="190169" y="190500"/>
                  </a:lnTo>
                  <a:lnTo>
                    <a:pt x="1908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883150" y="5410501"/>
              <a:ext cx="679450" cy="1905"/>
            </a:xfrm>
            <a:custGeom>
              <a:avLst/>
              <a:gdLst/>
              <a:ahLst/>
              <a:cxnLst/>
              <a:rect l="l" t="t" r="r" b="b"/>
              <a:pathLst>
                <a:path w="679450" h="1904">
                  <a:moveTo>
                    <a:pt x="0" y="0"/>
                  </a:moveTo>
                  <a:lnTo>
                    <a:pt x="679450" y="1282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724401" y="5315301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5" h="190500">
                  <a:moveTo>
                    <a:pt x="190677" y="0"/>
                  </a:moveTo>
                  <a:lnTo>
                    <a:pt x="0" y="94894"/>
                  </a:lnTo>
                  <a:lnTo>
                    <a:pt x="190322" y="190500"/>
                  </a:lnTo>
                  <a:lnTo>
                    <a:pt x="190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674820" y="4959348"/>
              <a:ext cx="1270" cy="452755"/>
            </a:xfrm>
            <a:custGeom>
              <a:avLst/>
              <a:gdLst/>
              <a:ahLst/>
              <a:cxnLst/>
              <a:rect l="l" t="t" r="r" b="b"/>
              <a:pathLst>
                <a:path w="1269" h="452754">
                  <a:moveTo>
                    <a:pt x="1168" y="0"/>
                  </a:moveTo>
                  <a:lnTo>
                    <a:pt x="0" y="452437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580647" y="4800601"/>
              <a:ext cx="190500" cy="191135"/>
            </a:xfrm>
            <a:custGeom>
              <a:avLst/>
              <a:gdLst/>
              <a:ahLst/>
              <a:cxnLst/>
              <a:rect l="l" t="t" r="r" b="b"/>
              <a:pathLst>
                <a:path w="190500" h="191135">
                  <a:moveTo>
                    <a:pt x="95758" y="0"/>
                  </a:moveTo>
                  <a:lnTo>
                    <a:pt x="0" y="190246"/>
                  </a:lnTo>
                  <a:lnTo>
                    <a:pt x="190500" y="190754"/>
                  </a:lnTo>
                  <a:lnTo>
                    <a:pt x="957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835150" y="5410327"/>
              <a:ext cx="1822450" cy="1905"/>
            </a:xfrm>
            <a:custGeom>
              <a:avLst/>
              <a:gdLst/>
              <a:ahLst/>
              <a:cxnLst/>
              <a:rect l="l" t="t" r="r" b="b"/>
              <a:pathLst>
                <a:path w="1822450" h="1904">
                  <a:moveTo>
                    <a:pt x="0" y="0"/>
                  </a:moveTo>
                  <a:lnTo>
                    <a:pt x="1822450" y="146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676403" y="5315094"/>
              <a:ext cx="191135" cy="190500"/>
            </a:xfrm>
            <a:custGeom>
              <a:avLst/>
              <a:gdLst/>
              <a:ahLst/>
              <a:cxnLst/>
              <a:rect l="l" t="t" r="r" b="b"/>
              <a:pathLst>
                <a:path w="191135" h="190500">
                  <a:moveTo>
                    <a:pt x="190563" y="0"/>
                  </a:moveTo>
                  <a:lnTo>
                    <a:pt x="0" y="95110"/>
                  </a:lnTo>
                  <a:lnTo>
                    <a:pt x="190423" y="190500"/>
                  </a:lnTo>
                  <a:lnTo>
                    <a:pt x="1905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561407" y="4116387"/>
              <a:ext cx="3175" cy="1136650"/>
            </a:xfrm>
            <a:custGeom>
              <a:avLst/>
              <a:gdLst/>
              <a:ahLst/>
              <a:cxnLst/>
              <a:rect l="l" t="t" r="r" b="b"/>
              <a:pathLst>
                <a:path w="3175" h="1136650">
                  <a:moveTo>
                    <a:pt x="2781" y="0"/>
                  </a:moveTo>
                  <a:lnTo>
                    <a:pt x="0" y="1136650"/>
                  </a:lnTo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466222" y="5221059"/>
              <a:ext cx="190500" cy="191135"/>
            </a:xfrm>
            <a:custGeom>
              <a:avLst/>
              <a:gdLst/>
              <a:ahLst/>
              <a:cxnLst/>
              <a:rect l="l" t="t" r="r" b="b"/>
              <a:pathLst>
                <a:path w="190500" h="191135">
                  <a:moveTo>
                    <a:pt x="0" y="0"/>
                  </a:moveTo>
                  <a:lnTo>
                    <a:pt x="94792" y="190728"/>
                  </a:lnTo>
                  <a:lnTo>
                    <a:pt x="190500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127626" y="1535118"/>
              <a:ext cx="935355" cy="434975"/>
            </a:xfrm>
            <a:custGeom>
              <a:avLst/>
              <a:gdLst/>
              <a:ahLst/>
              <a:cxnLst/>
              <a:rect l="l" t="t" r="r" b="b"/>
              <a:pathLst>
                <a:path w="935354" h="434975">
                  <a:moveTo>
                    <a:pt x="217487" y="0"/>
                  </a:moveTo>
                  <a:lnTo>
                    <a:pt x="0" y="217474"/>
                  </a:lnTo>
                  <a:lnTo>
                    <a:pt x="217487" y="434975"/>
                  </a:lnTo>
                  <a:lnTo>
                    <a:pt x="217487" y="326224"/>
                  </a:lnTo>
                  <a:lnTo>
                    <a:pt x="935037" y="326224"/>
                  </a:lnTo>
                  <a:lnTo>
                    <a:pt x="935037" y="108737"/>
                  </a:lnTo>
                  <a:lnTo>
                    <a:pt x="217487" y="108737"/>
                  </a:lnTo>
                  <a:lnTo>
                    <a:pt x="2174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127626" y="1535118"/>
              <a:ext cx="935355" cy="434975"/>
            </a:xfrm>
            <a:custGeom>
              <a:avLst/>
              <a:gdLst/>
              <a:ahLst/>
              <a:cxnLst/>
              <a:rect l="l" t="t" r="r" b="b"/>
              <a:pathLst>
                <a:path w="935354" h="434975">
                  <a:moveTo>
                    <a:pt x="935037" y="326224"/>
                  </a:moveTo>
                  <a:lnTo>
                    <a:pt x="217487" y="326224"/>
                  </a:lnTo>
                  <a:lnTo>
                    <a:pt x="217487" y="434975"/>
                  </a:lnTo>
                  <a:lnTo>
                    <a:pt x="0" y="217474"/>
                  </a:lnTo>
                  <a:lnTo>
                    <a:pt x="217487" y="0"/>
                  </a:lnTo>
                  <a:lnTo>
                    <a:pt x="217487" y="108737"/>
                  </a:lnTo>
                  <a:lnTo>
                    <a:pt x="935037" y="108737"/>
                  </a:lnTo>
                  <a:lnTo>
                    <a:pt x="935037" y="326224"/>
                  </a:lnTo>
                  <a:close/>
                </a:path>
              </a:pathLst>
            </a:custGeom>
            <a:ln w="25400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655887" y="5519743"/>
              <a:ext cx="936625" cy="434975"/>
            </a:xfrm>
            <a:custGeom>
              <a:avLst/>
              <a:gdLst/>
              <a:ahLst/>
              <a:cxnLst/>
              <a:rect l="l" t="t" r="r" b="b"/>
              <a:pathLst>
                <a:path w="936625" h="434975">
                  <a:moveTo>
                    <a:pt x="217487" y="0"/>
                  </a:moveTo>
                  <a:lnTo>
                    <a:pt x="0" y="217474"/>
                  </a:lnTo>
                  <a:lnTo>
                    <a:pt x="217487" y="434975"/>
                  </a:lnTo>
                  <a:lnTo>
                    <a:pt x="217487" y="326224"/>
                  </a:lnTo>
                  <a:lnTo>
                    <a:pt x="936625" y="326224"/>
                  </a:lnTo>
                  <a:lnTo>
                    <a:pt x="936625" y="108737"/>
                  </a:lnTo>
                  <a:lnTo>
                    <a:pt x="217487" y="108737"/>
                  </a:lnTo>
                  <a:lnTo>
                    <a:pt x="2174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655887" y="5519743"/>
              <a:ext cx="936625" cy="434975"/>
            </a:xfrm>
            <a:custGeom>
              <a:avLst/>
              <a:gdLst/>
              <a:ahLst/>
              <a:cxnLst/>
              <a:rect l="l" t="t" r="r" b="b"/>
              <a:pathLst>
                <a:path w="936625" h="434975">
                  <a:moveTo>
                    <a:pt x="936625" y="326224"/>
                  </a:moveTo>
                  <a:lnTo>
                    <a:pt x="217487" y="326224"/>
                  </a:lnTo>
                  <a:lnTo>
                    <a:pt x="217487" y="434975"/>
                  </a:lnTo>
                  <a:lnTo>
                    <a:pt x="0" y="217474"/>
                  </a:lnTo>
                  <a:lnTo>
                    <a:pt x="217487" y="0"/>
                  </a:lnTo>
                  <a:lnTo>
                    <a:pt x="217487" y="108737"/>
                  </a:lnTo>
                  <a:lnTo>
                    <a:pt x="936625" y="108737"/>
                  </a:lnTo>
                  <a:lnTo>
                    <a:pt x="936625" y="326224"/>
                  </a:lnTo>
                  <a:close/>
                </a:path>
              </a:pathLst>
            </a:custGeom>
            <a:ln w="25400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034337" y="3352806"/>
              <a:ext cx="935355" cy="434975"/>
            </a:xfrm>
            <a:custGeom>
              <a:avLst/>
              <a:gdLst/>
              <a:ahLst/>
              <a:cxnLst/>
              <a:rect l="l" t="t" r="r" b="b"/>
              <a:pathLst>
                <a:path w="935354" h="434975">
                  <a:moveTo>
                    <a:pt x="217487" y="0"/>
                  </a:moveTo>
                  <a:lnTo>
                    <a:pt x="0" y="217474"/>
                  </a:lnTo>
                  <a:lnTo>
                    <a:pt x="217487" y="434975"/>
                  </a:lnTo>
                  <a:lnTo>
                    <a:pt x="217487" y="326224"/>
                  </a:lnTo>
                  <a:lnTo>
                    <a:pt x="935037" y="326224"/>
                  </a:lnTo>
                  <a:lnTo>
                    <a:pt x="935037" y="108737"/>
                  </a:lnTo>
                  <a:lnTo>
                    <a:pt x="217487" y="108737"/>
                  </a:lnTo>
                  <a:lnTo>
                    <a:pt x="2174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034337" y="3352806"/>
              <a:ext cx="935355" cy="434975"/>
            </a:xfrm>
            <a:custGeom>
              <a:avLst/>
              <a:gdLst/>
              <a:ahLst/>
              <a:cxnLst/>
              <a:rect l="l" t="t" r="r" b="b"/>
              <a:pathLst>
                <a:path w="935354" h="434975">
                  <a:moveTo>
                    <a:pt x="935037" y="326224"/>
                  </a:moveTo>
                  <a:lnTo>
                    <a:pt x="217487" y="326224"/>
                  </a:lnTo>
                  <a:lnTo>
                    <a:pt x="217487" y="434975"/>
                  </a:lnTo>
                  <a:lnTo>
                    <a:pt x="0" y="217474"/>
                  </a:lnTo>
                  <a:lnTo>
                    <a:pt x="217487" y="0"/>
                  </a:lnTo>
                  <a:lnTo>
                    <a:pt x="217487" y="108737"/>
                  </a:lnTo>
                  <a:lnTo>
                    <a:pt x="935037" y="108737"/>
                  </a:lnTo>
                  <a:lnTo>
                    <a:pt x="935037" y="326224"/>
                  </a:lnTo>
                  <a:close/>
                </a:path>
              </a:pathLst>
            </a:custGeom>
            <a:ln w="25400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7970203" y="4251261"/>
            <a:ext cx="7721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Power </a:t>
            </a:r>
            <a:r>
              <a:rPr dirty="0" sz="1800">
                <a:latin typeface="Arial"/>
                <a:cs typeface="Arial"/>
              </a:rPr>
              <a:t>into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the </a:t>
            </a:r>
            <a:r>
              <a:rPr dirty="0" sz="1800" spc="-1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351" y="0"/>
            <a:ext cx="8116823" cy="644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9778" y="89249"/>
            <a:ext cx="760031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Refrigeration</a:t>
            </a:r>
            <a:r>
              <a:rPr dirty="0" spc="-114"/>
              <a:t> </a:t>
            </a:r>
            <a:r>
              <a:rPr dirty="0"/>
              <a:t>System</a:t>
            </a:r>
            <a:r>
              <a:rPr dirty="0" spc="-55"/>
              <a:t> </a:t>
            </a:r>
            <a:r>
              <a:rPr dirty="0"/>
              <a:t>Selection</a:t>
            </a:r>
            <a:r>
              <a:rPr dirty="0" spc="-75"/>
              <a:t> </a:t>
            </a:r>
            <a:r>
              <a:rPr dirty="0" spc="-10"/>
              <a:t>Factors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57200" y="903287"/>
            <a:ext cx="8001000" cy="5367655"/>
          </a:xfrm>
          <a:custGeom>
            <a:avLst/>
            <a:gdLst/>
            <a:ahLst/>
            <a:cxnLst/>
            <a:rect l="l" t="t" r="r" b="b"/>
            <a:pathLst>
              <a:path w="8001000" h="5367655">
                <a:moveTo>
                  <a:pt x="8001000" y="0"/>
                </a:moveTo>
                <a:lnTo>
                  <a:pt x="0" y="0"/>
                </a:lnTo>
                <a:lnTo>
                  <a:pt x="0" y="5367337"/>
                </a:lnTo>
                <a:lnTo>
                  <a:pt x="8001000" y="5367337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35940" y="855535"/>
            <a:ext cx="5210175" cy="529272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How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many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tons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my</a:t>
            </a:r>
            <a:r>
              <a:rPr dirty="0" sz="2400" spc="-10" b="1">
                <a:latin typeface="Arial"/>
                <a:cs typeface="Arial"/>
              </a:rPr>
              <a:t> project?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Cost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Goals?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EFFICIENCY</a:t>
            </a:r>
            <a:r>
              <a:rPr dirty="0" sz="2400" spc="-10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GOALS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What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are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my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outdoor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limitations?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10" b="1">
                <a:latin typeface="Arial"/>
                <a:cs typeface="Arial"/>
              </a:rPr>
              <a:t>Weight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Roof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space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Property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line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acoustics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What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are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my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indoor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limitations?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Floor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space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Ceiling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space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Access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outdoor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air</a:t>
            </a:r>
            <a:endParaRPr sz="2400">
              <a:latin typeface="Arial"/>
              <a:cs typeface="Arial"/>
            </a:endParaRPr>
          </a:p>
          <a:p>
            <a:pPr marL="437515" indent="-42481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7515" algn="l"/>
              </a:tabLst>
            </a:pPr>
            <a:r>
              <a:rPr dirty="0" sz="2400" b="1">
                <a:latin typeface="Arial"/>
                <a:cs typeface="Arial"/>
              </a:rPr>
              <a:t>24/7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Operation?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79" y="0"/>
            <a:ext cx="8232647" cy="5913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441" y="36068"/>
            <a:ext cx="7715884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Refrigeration</a:t>
            </a:r>
            <a:r>
              <a:rPr dirty="0" spc="-100"/>
              <a:t> </a:t>
            </a:r>
            <a:r>
              <a:rPr dirty="0"/>
              <a:t>Plant</a:t>
            </a:r>
            <a:r>
              <a:rPr dirty="0" spc="-45"/>
              <a:t> </a:t>
            </a:r>
            <a:r>
              <a:rPr dirty="0"/>
              <a:t>Green</a:t>
            </a:r>
            <a:r>
              <a:rPr dirty="0" spc="-50"/>
              <a:t> </a:t>
            </a:r>
            <a:r>
              <a:rPr dirty="0" spc="-10"/>
              <a:t>Opportunities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00062" y="587375"/>
            <a:ext cx="8001000" cy="6107430"/>
          </a:xfrm>
          <a:custGeom>
            <a:avLst/>
            <a:gdLst/>
            <a:ahLst/>
            <a:cxnLst/>
            <a:rect l="l" t="t" r="r" b="b"/>
            <a:pathLst>
              <a:path w="8001000" h="6107430">
                <a:moveTo>
                  <a:pt x="8001000" y="0"/>
                </a:moveTo>
                <a:lnTo>
                  <a:pt x="0" y="0"/>
                </a:lnTo>
                <a:lnTo>
                  <a:pt x="0" y="6107112"/>
                </a:lnTo>
                <a:lnTo>
                  <a:pt x="8001000" y="6107112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78547" y="552456"/>
            <a:ext cx="6393815" cy="545084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b="1">
                <a:latin typeface="Arial"/>
                <a:cs typeface="Arial"/>
              </a:rPr>
              <a:t>Non-HCFC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Refrigerant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Types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Ground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Lake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as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Heat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Source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Sink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Equipment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Efficiency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Improvement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480"/>
              </a:spcBef>
              <a:tabLst>
                <a:tab pos="756285" algn="l"/>
              </a:tabLst>
            </a:pPr>
            <a:r>
              <a:rPr dirty="0" sz="2000" spc="-50">
                <a:latin typeface="Arial"/>
                <a:cs typeface="Arial"/>
              </a:rPr>
              <a:t>–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b="1">
                <a:latin typeface="Arial"/>
                <a:cs typeface="Arial"/>
              </a:rPr>
              <a:t>Full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Load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and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Part</a:t>
            </a:r>
            <a:r>
              <a:rPr dirty="0" sz="2000" spc="-20" b="1">
                <a:latin typeface="Arial"/>
                <a:cs typeface="Arial"/>
              </a:rPr>
              <a:t> load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Equipment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Right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Sizing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Pump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Energy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Reductions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Larger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Cooling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Tower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for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Lower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Condenser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Water Temperatures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Larger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heat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transfer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areas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Optimized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operation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Temperature</a:t>
            </a:r>
            <a:r>
              <a:rPr dirty="0" sz="2000" spc="-9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resetting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Heat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Recovery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Options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Natural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Ventilation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Mixed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Mode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Ventilation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Direct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Evaporative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Cooling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(Swamp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Cooling)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Evaporative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Condensing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55800" y="4089400"/>
            <a:ext cx="5537200" cy="2184400"/>
            <a:chOff x="1955800" y="4089400"/>
            <a:chExt cx="5537200" cy="2184400"/>
          </a:xfrm>
        </p:grpSpPr>
        <p:sp>
          <p:nvSpPr>
            <p:cNvPr id="3" name="object 3" descr=""/>
            <p:cNvSpPr/>
            <p:nvPr/>
          </p:nvSpPr>
          <p:spPr>
            <a:xfrm>
              <a:off x="1981200" y="4114800"/>
              <a:ext cx="5486400" cy="2133600"/>
            </a:xfrm>
            <a:custGeom>
              <a:avLst/>
              <a:gdLst/>
              <a:ahLst/>
              <a:cxnLst/>
              <a:rect l="l" t="t" r="r" b="b"/>
              <a:pathLst>
                <a:path w="5486400" h="2133600">
                  <a:moveTo>
                    <a:pt x="5486400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5486400" y="21336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981200" y="4114800"/>
              <a:ext cx="5486400" cy="2133600"/>
            </a:xfrm>
            <a:custGeom>
              <a:avLst/>
              <a:gdLst/>
              <a:ahLst/>
              <a:cxnLst/>
              <a:rect l="l" t="t" r="r" b="b"/>
              <a:pathLst>
                <a:path w="5486400" h="2133600">
                  <a:moveTo>
                    <a:pt x="0" y="0"/>
                  </a:moveTo>
                  <a:lnTo>
                    <a:pt x="5486400" y="0"/>
                  </a:lnTo>
                  <a:lnTo>
                    <a:pt x="5486400" y="2133600"/>
                  </a:lnTo>
                  <a:lnTo>
                    <a:pt x="0" y="213360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766572" y="105156"/>
            <a:ext cx="7757159" cy="1149350"/>
            <a:chOff x="766572" y="105156"/>
            <a:chExt cx="7757159" cy="114935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572" y="105156"/>
              <a:ext cx="7757159" cy="6614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3611" y="592835"/>
              <a:ext cx="1668779" cy="66141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5998" y="211327"/>
            <a:ext cx="7129145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01010" marR="5080" indent="-2988945">
              <a:lnSpc>
                <a:spcPct val="100000"/>
              </a:lnSpc>
              <a:spcBef>
                <a:spcPts val="100"/>
              </a:spcBef>
            </a:pPr>
            <a:r>
              <a:rPr dirty="0"/>
              <a:t>Air</a:t>
            </a:r>
            <a:r>
              <a:rPr dirty="0" spc="-30"/>
              <a:t> </a:t>
            </a:r>
            <a:r>
              <a:rPr dirty="0"/>
              <a:t>Cooled</a:t>
            </a:r>
            <a:r>
              <a:rPr dirty="0" spc="-45"/>
              <a:t> </a:t>
            </a:r>
            <a:r>
              <a:rPr dirty="0"/>
              <a:t>Split</a:t>
            </a:r>
            <a:r>
              <a:rPr dirty="0" spc="-30"/>
              <a:t> </a:t>
            </a:r>
            <a:r>
              <a:rPr dirty="0"/>
              <a:t>System</a:t>
            </a:r>
            <a:r>
              <a:rPr dirty="0" spc="-25"/>
              <a:t> </a:t>
            </a:r>
            <a:r>
              <a:rPr dirty="0"/>
              <a:t>ACU</a:t>
            </a:r>
            <a:r>
              <a:rPr dirty="0" spc="-30"/>
              <a:t> </a:t>
            </a:r>
            <a:r>
              <a:rPr dirty="0"/>
              <a:t>or</a:t>
            </a:r>
            <a:r>
              <a:rPr dirty="0" spc="-30"/>
              <a:t> </a:t>
            </a:r>
            <a:r>
              <a:rPr dirty="0" spc="-20"/>
              <a:t>Heat Pump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00" y="4191025"/>
            <a:ext cx="1201686" cy="16763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12" y="4343412"/>
            <a:ext cx="1447812" cy="1295400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2336800" y="1270000"/>
            <a:ext cx="3403600" cy="1879600"/>
            <a:chOff x="2336800" y="1270000"/>
            <a:chExt cx="3403600" cy="1879600"/>
          </a:xfrm>
        </p:grpSpPr>
        <p:sp>
          <p:nvSpPr>
            <p:cNvPr id="12" name="object 12" descr=""/>
            <p:cNvSpPr/>
            <p:nvPr/>
          </p:nvSpPr>
          <p:spPr>
            <a:xfrm>
              <a:off x="2362200" y="1295400"/>
              <a:ext cx="3352800" cy="1828800"/>
            </a:xfrm>
            <a:custGeom>
              <a:avLst/>
              <a:gdLst/>
              <a:ahLst/>
              <a:cxnLst/>
              <a:rect l="l" t="t" r="r" b="b"/>
              <a:pathLst>
                <a:path w="3352800" h="1828800">
                  <a:moveTo>
                    <a:pt x="335280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3352800" y="182880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62200" y="1295400"/>
              <a:ext cx="3352800" cy="1828800"/>
            </a:xfrm>
            <a:custGeom>
              <a:avLst/>
              <a:gdLst/>
              <a:ahLst/>
              <a:cxnLst/>
              <a:rect l="l" t="t" r="r" b="b"/>
              <a:pathLst>
                <a:path w="3352800" h="1828800">
                  <a:moveTo>
                    <a:pt x="0" y="0"/>
                  </a:moveTo>
                  <a:lnTo>
                    <a:pt x="3352800" y="0"/>
                  </a:lnTo>
                  <a:lnTo>
                    <a:pt x="3352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1371600"/>
              <a:ext cx="804862" cy="12763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6999" y="1371650"/>
              <a:ext cx="1481048" cy="1192162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2758439" y="2541523"/>
            <a:ext cx="11264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Condenser </a:t>
            </a:r>
            <a:r>
              <a:rPr dirty="0" sz="1800">
                <a:latin typeface="Arial"/>
                <a:cs typeface="Arial"/>
              </a:rPr>
              <a:t>Coil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&amp;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06163" y="2694000"/>
            <a:ext cx="1254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Compressor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631711" y="2527122"/>
            <a:ext cx="16554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Temp,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Low </a:t>
            </a:r>
            <a:r>
              <a:rPr dirty="0" sz="1800">
                <a:latin typeface="Arial"/>
                <a:cs typeface="Arial"/>
              </a:rPr>
              <a:t>Pressure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Gas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46886" y="3366312"/>
            <a:ext cx="14706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Low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Temp, </a:t>
            </a: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Pressure Liquid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15000" y="4495825"/>
            <a:ext cx="1528419" cy="1236649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2224963" y="5818123"/>
            <a:ext cx="5090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981200" algn="l"/>
                <a:tab pos="3505200" algn="l"/>
              </a:tabLst>
            </a:pPr>
            <a:r>
              <a:rPr dirty="0" sz="1800">
                <a:latin typeface="Arial"/>
                <a:cs typeface="Arial"/>
              </a:rPr>
              <a:t>Expansion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Valve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Evaporator</a:t>
            </a:r>
            <a:r>
              <a:rPr dirty="0" sz="1800">
                <a:latin typeface="Arial"/>
                <a:cs typeface="Arial"/>
              </a:rPr>
              <a:t>	Evaporator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024062" y="6346825"/>
            <a:ext cx="5486400" cy="37655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1800" b="1">
                <a:latin typeface="Arial"/>
                <a:cs typeface="Arial"/>
              </a:rPr>
              <a:t>Split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System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DX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Fan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Coil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(Indoor)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5786437" y="1454150"/>
            <a:ext cx="3362325" cy="655955"/>
            <a:chOff x="5786437" y="1454150"/>
            <a:chExt cx="3362325" cy="655955"/>
          </a:xfrm>
        </p:grpSpPr>
        <p:sp>
          <p:nvSpPr>
            <p:cNvPr id="24" name="object 24" descr=""/>
            <p:cNvSpPr/>
            <p:nvPr/>
          </p:nvSpPr>
          <p:spPr>
            <a:xfrm>
              <a:off x="5791200" y="1458912"/>
              <a:ext cx="3352800" cy="646430"/>
            </a:xfrm>
            <a:custGeom>
              <a:avLst/>
              <a:gdLst/>
              <a:ahLst/>
              <a:cxnLst/>
              <a:rect l="l" t="t" r="r" b="b"/>
              <a:pathLst>
                <a:path w="3352800" h="646430">
                  <a:moveTo>
                    <a:pt x="3352800" y="0"/>
                  </a:moveTo>
                  <a:lnTo>
                    <a:pt x="0" y="0"/>
                  </a:lnTo>
                  <a:lnTo>
                    <a:pt x="0" y="646112"/>
                  </a:lnTo>
                  <a:lnTo>
                    <a:pt x="3352800" y="646112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791200" y="1458912"/>
              <a:ext cx="3352800" cy="646430"/>
            </a:xfrm>
            <a:custGeom>
              <a:avLst/>
              <a:gdLst/>
              <a:ahLst/>
              <a:cxnLst/>
              <a:rect l="l" t="t" r="r" b="b"/>
              <a:pathLst>
                <a:path w="3352800" h="646430">
                  <a:moveTo>
                    <a:pt x="0" y="0"/>
                  </a:moveTo>
                  <a:lnTo>
                    <a:pt x="3352800" y="0"/>
                  </a:lnTo>
                  <a:lnTo>
                    <a:pt x="3352800" y="646112"/>
                  </a:lnTo>
                  <a:lnTo>
                    <a:pt x="0" y="6461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076950" y="1488852"/>
            <a:ext cx="27813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Split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System </a:t>
            </a:r>
            <a:r>
              <a:rPr dirty="0" sz="1800" spc="-10" b="1">
                <a:latin typeface="Arial"/>
                <a:cs typeface="Arial"/>
              </a:rPr>
              <a:t>Condensing </a:t>
            </a:r>
            <a:r>
              <a:rPr dirty="0" sz="1800" b="1">
                <a:latin typeface="Arial"/>
                <a:cs typeface="Arial"/>
              </a:rPr>
              <a:t>Unit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(Outdoor)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820737" y="752105"/>
            <a:ext cx="7504430" cy="4486910"/>
            <a:chOff x="820737" y="752105"/>
            <a:chExt cx="7504430" cy="4486910"/>
          </a:xfrm>
        </p:grpSpPr>
        <p:sp>
          <p:nvSpPr>
            <p:cNvPr id="28" name="object 28" descr=""/>
            <p:cNvSpPr/>
            <p:nvPr/>
          </p:nvSpPr>
          <p:spPr>
            <a:xfrm>
              <a:off x="7467600" y="2209800"/>
              <a:ext cx="838200" cy="2971800"/>
            </a:xfrm>
            <a:custGeom>
              <a:avLst/>
              <a:gdLst/>
              <a:ahLst/>
              <a:cxnLst/>
              <a:rect l="l" t="t" r="r" b="b"/>
              <a:pathLst>
                <a:path w="838200" h="2971800">
                  <a:moveTo>
                    <a:pt x="0" y="2971800"/>
                  </a:moveTo>
                  <a:lnTo>
                    <a:pt x="838200" y="2971800"/>
                  </a:lnTo>
                  <a:lnTo>
                    <a:pt x="8382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810250" y="2209800"/>
              <a:ext cx="2495550" cy="0"/>
            </a:xfrm>
            <a:custGeom>
              <a:avLst/>
              <a:gdLst/>
              <a:ahLst/>
              <a:cxnLst/>
              <a:rect l="l" t="t" r="r" b="b"/>
              <a:pathLst>
                <a:path w="2495550" h="0">
                  <a:moveTo>
                    <a:pt x="249555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715002" y="21526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38200" y="2209800"/>
              <a:ext cx="1524000" cy="0"/>
            </a:xfrm>
            <a:custGeom>
              <a:avLst/>
              <a:gdLst/>
              <a:ahLst/>
              <a:cxnLst/>
              <a:rect l="l" t="t" r="r" b="b"/>
              <a:pathLst>
                <a:path w="1524000" h="0">
                  <a:moveTo>
                    <a:pt x="152400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39787" y="2209800"/>
              <a:ext cx="1046480" cy="2971800"/>
            </a:xfrm>
            <a:custGeom>
              <a:avLst/>
              <a:gdLst/>
              <a:ahLst/>
              <a:cxnLst/>
              <a:rect l="l" t="t" r="r" b="b"/>
              <a:pathLst>
                <a:path w="1046480" h="2971800">
                  <a:moveTo>
                    <a:pt x="0" y="0"/>
                  </a:moveTo>
                  <a:lnTo>
                    <a:pt x="0" y="2971800"/>
                  </a:lnTo>
                  <a:lnTo>
                    <a:pt x="1046162" y="29718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866902" y="51244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482390" y="764805"/>
              <a:ext cx="1188720" cy="800100"/>
            </a:xfrm>
            <a:custGeom>
              <a:avLst/>
              <a:gdLst/>
              <a:ahLst/>
              <a:cxnLst/>
              <a:rect l="l" t="t" r="r" b="b"/>
              <a:pathLst>
                <a:path w="1188720" h="800100">
                  <a:moveTo>
                    <a:pt x="1113447" y="0"/>
                  </a:moveTo>
                  <a:lnTo>
                    <a:pt x="88557" y="610641"/>
                  </a:lnTo>
                  <a:lnTo>
                    <a:pt x="50977" y="547573"/>
                  </a:lnTo>
                  <a:lnTo>
                    <a:pt x="0" y="748880"/>
                  </a:lnTo>
                  <a:lnTo>
                    <a:pt x="201307" y="799871"/>
                  </a:lnTo>
                  <a:lnTo>
                    <a:pt x="163728" y="736790"/>
                  </a:lnTo>
                  <a:lnTo>
                    <a:pt x="1188605" y="126149"/>
                  </a:lnTo>
                  <a:lnTo>
                    <a:pt x="1113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482390" y="764805"/>
              <a:ext cx="1188720" cy="800100"/>
            </a:xfrm>
            <a:custGeom>
              <a:avLst/>
              <a:gdLst/>
              <a:ahLst/>
              <a:cxnLst/>
              <a:rect l="l" t="t" r="r" b="b"/>
              <a:pathLst>
                <a:path w="1188720" h="800100">
                  <a:moveTo>
                    <a:pt x="1188605" y="126149"/>
                  </a:moveTo>
                  <a:lnTo>
                    <a:pt x="163728" y="736790"/>
                  </a:lnTo>
                  <a:lnTo>
                    <a:pt x="201307" y="799871"/>
                  </a:lnTo>
                  <a:lnTo>
                    <a:pt x="0" y="748880"/>
                  </a:lnTo>
                  <a:lnTo>
                    <a:pt x="50977" y="547573"/>
                  </a:lnTo>
                  <a:lnTo>
                    <a:pt x="88557" y="610641"/>
                  </a:lnTo>
                  <a:lnTo>
                    <a:pt x="1113447" y="0"/>
                  </a:lnTo>
                  <a:lnTo>
                    <a:pt x="1188605" y="126149"/>
                  </a:lnTo>
                  <a:close/>
                </a:path>
              </a:pathLst>
            </a:custGeom>
            <a:ln w="25400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7775" y="333756"/>
            <a:ext cx="5138927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8726" y="440086"/>
            <a:ext cx="46253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Air</a:t>
            </a:r>
            <a:r>
              <a:rPr dirty="0" spc="-45"/>
              <a:t> </a:t>
            </a:r>
            <a:r>
              <a:rPr dirty="0"/>
              <a:t>Cooled</a:t>
            </a:r>
            <a:r>
              <a:rPr dirty="0" spc="-40"/>
              <a:t> </a:t>
            </a:r>
            <a:r>
              <a:rPr dirty="0"/>
              <a:t>Split</a:t>
            </a:r>
            <a:r>
              <a:rPr dirty="0" spc="-30"/>
              <a:t> </a:t>
            </a:r>
            <a:r>
              <a:rPr dirty="0" spc="-10"/>
              <a:t>System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33400" y="1143000"/>
            <a:ext cx="8001000" cy="5105400"/>
          </a:xfrm>
          <a:custGeom>
            <a:avLst/>
            <a:gdLst/>
            <a:ahLst/>
            <a:cxnLst/>
            <a:rect l="l" t="t" r="r" b="b"/>
            <a:pathLst>
              <a:path w="8001000" h="5105400">
                <a:moveTo>
                  <a:pt x="8001000" y="0"/>
                </a:moveTo>
                <a:lnTo>
                  <a:pt x="0" y="0"/>
                </a:lnTo>
                <a:lnTo>
                  <a:pt x="0" y="5105400"/>
                </a:lnTo>
                <a:lnTo>
                  <a:pt x="8001000" y="5105400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12140" y="1100628"/>
            <a:ext cx="7719059" cy="512318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Typical</a:t>
            </a:r>
            <a:r>
              <a:rPr dirty="0" sz="2200" spc="-8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Equipment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Designation</a:t>
            </a:r>
            <a:endParaRPr sz="2200">
              <a:latin typeface="Arial"/>
              <a:cs typeface="Arial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b="1">
                <a:latin typeface="Arial"/>
                <a:cs typeface="Arial"/>
              </a:rPr>
              <a:t>Direct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Expansion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Fan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coil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&amp;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Condensing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Unit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(DXFC </a:t>
            </a:r>
            <a:r>
              <a:rPr dirty="0" sz="2200" b="1">
                <a:latin typeface="Arial"/>
                <a:cs typeface="Arial"/>
              </a:rPr>
              <a:t>&amp;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CU)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Air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Distribution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via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indoor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DXFC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Typical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Heating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Sources</a:t>
            </a:r>
            <a:endParaRPr sz="2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b="1">
                <a:latin typeface="Arial"/>
                <a:cs typeface="Arial"/>
              </a:rPr>
              <a:t>Heat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Pump,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Electric,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Hot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Water,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Gas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Furnace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Typical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Applications</a:t>
            </a:r>
            <a:endParaRPr sz="2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b="1">
                <a:latin typeface="Arial"/>
                <a:cs typeface="Arial"/>
              </a:rPr>
              <a:t>Single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Family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Residences</a:t>
            </a:r>
            <a:endParaRPr sz="2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spc="-10" b="1">
                <a:latin typeface="Arial"/>
                <a:cs typeface="Arial"/>
              </a:rPr>
              <a:t>Retail</a:t>
            </a:r>
            <a:endParaRPr sz="2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b="1">
                <a:latin typeface="Arial"/>
                <a:cs typeface="Arial"/>
              </a:rPr>
              <a:t>24/7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isolated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cooling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space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(server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rooms)</a:t>
            </a:r>
            <a:endParaRPr sz="2200">
              <a:latin typeface="Arial"/>
              <a:cs typeface="Arial"/>
            </a:endParaRPr>
          </a:p>
          <a:p>
            <a:pPr marL="355600" marR="1310640" indent="-34353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Limitations:</a:t>
            </a:r>
            <a:r>
              <a:rPr dirty="0" sz="2200" spc="-9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Typical</a:t>
            </a:r>
            <a:r>
              <a:rPr dirty="0" sz="2200" spc="-7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proximity</a:t>
            </a:r>
            <a:r>
              <a:rPr dirty="0" sz="2200" spc="-9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indoor/outdoor </a:t>
            </a:r>
            <a:r>
              <a:rPr dirty="0" sz="2200" b="1">
                <a:latin typeface="Arial"/>
                <a:cs typeface="Arial"/>
              </a:rPr>
              <a:t>requirement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is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75’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Costs: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$4,000/ton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complete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89000" y="4089400"/>
            <a:ext cx="7366000" cy="2184400"/>
            <a:chOff x="889000" y="4089400"/>
            <a:chExt cx="7366000" cy="2184400"/>
          </a:xfrm>
        </p:grpSpPr>
        <p:sp>
          <p:nvSpPr>
            <p:cNvPr id="3" name="object 3" descr=""/>
            <p:cNvSpPr/>
            <p:nvPr/>
          </p:nvSpPr>
          <p:spPr>
            <a:xfrm>
              <a:off x="914400" y="4114800"/>
              <a:ext cx="7315200" cy="2133600"/>
            </a:xfrm>
            <a:custGeom>
              <a:avLst/>
              <a:gdLst/>
              <a:ahLst/>
              <a:cxnLst/>
              <a:rect l="l" t="t" r="r" b="b"/>
              <a:pathLst>
                <a:path w="7315200" h="2133600">
                  <a:moveTo>
                    <a:pt x="7315200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7315200" y="2133600"/>
                  </a:lnTo>
                  <a:lnTo>
                    <a:pt x="73152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14400" y="4114800"/>
              <a:ext cx="7315200" cy="2133600"/>
            </a:xfrm>
            <a:custGeom>
              <a:avLst/>
              <a:gdLst/>
              <a:ahLst/>
              <a:cxnLst/>
              <a:rect l="l" t="t" r="r" b="b"/>
              <a:pathLst>
                <a:path w="7315200" h="2133600">
                  <a:moveTo>
                    <a:pt x="0" y="0"/>
                  </a:moveTo>
                  <a:lnTo>
                    <a:pt x="7315200" y="0"/>
                  </a:lnTo>
                  <a:lnTo>
                    <a:pt x="7315200" y="2133600"/>
                  </a:lnTo>
                  <a:lnTo>
                    <a:pt x="0" y="213360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262127" y="91439"/>
            <a:ext cx="8780145" cy="1155700"/>
            <a:chOff x="262127" y="91439"/>
            <a:chExt cx="8780145" cy="11557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27" y="91439"/>
              <a:ext cx="6544055" cy="7376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2679" y="91439"/>
              <a:ext cx="856487" cy="73761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3679" y="91439"/>
              <a:ext cx="2458211" cy="73761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148" y="734567"/>
              <a:ext cx="8327135" cy="51206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3526" y="211328"/>
            <a:ext cx="80752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Air</a:t>
            </a:r>
            <a:r>
              <a:rPr dirty="0" sz="3600" spc="-50"/>
              <a:t> </a:t>
            </a:r>
            <a:r>
              <a:rPr dirty="0" sz="3600"/>
              <a:t>Cooled</a:t>
            </a:r>
            <a:r>
              <a:rPr dirty="0" sz="3600" spc="-30"/>
              <a:t> </a:t>
            </a:r>
            <a:r>
              <a:rPr dirty="0" sz="3600"/>
              <a:t>Split</a:t>
            </a:r>
            <a:r>
              <a:rPr dirty="0" sz="3600" spc="-25"/>
              <a:t> </a:t>
            </a:r>
            <a:r>
              <a:rPr dirty="0" sz="3600"/>
              <a:t>System</a:t>
            </a:r>
            <a:r>
              <a:rPr dirty="0" sz="3600" spc="-45"/>
              <a:t> </a:t>
            </a:r>
            <a:r>
              <a:rPr dirty="0" sz="3600"/>
              <a:t>10</a:t>
            </a:r>
            <a:r>
              <a:rPr dirty="0" sz="3600" spc="-45"/>
              <a:t> </a:t>
            </a:r>
            <a:r>
              <a:rPr dirty="0" sz="3600"/>
              <a:t>–</a:t>
            </a:r>
            <a:r>
              <a:rPr dirty="0" sz="3600" spc="-30"/>
              <a:t> </a:t>
            </a:r>
            <a:r>
              <a:rPr dirty="0" sz="3600"/>
              <a:t>80</a:t>
            </a:r>
            <a:r>
              <a:rPr dirty="0" sz="3600" spc="-30"/>
              <a:t> </a:t>
            </a:r>
            <a:r>
              <a:rPr dirty="0" sz="3600" spc="-20"/>
              <a:t>Tons</a:t>
            </a:r>
            <a:endParaRPr sz="3600"/>
          </a:p>
        </p:txBody>
      </p:sp>
      <p:sp>
        <p:nvSpPr>
          <p:cNvPr id="11" name="object 11" descr=""/>
          <p:cNvSpPr txBox="1"/>
          <p:nvPr/>
        </p:nvSpPr>
        <p:spPr>
          <a:xfrm>
            <a:off x="599058" y="813308"/>
            <a:ext cx="79451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Often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called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“Air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Cooled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Vertical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Self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Contained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Units”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71800" y="4191025"/>
            <a:ext cx="1201712" cy="16763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3012" y="4343412"/>
            <a:ext cx="1447812" cy="129540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139439" y="5894323"/>
            <a:ext cx="1127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Evaporator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76800" y="4419600"/>
            <a:ext cx="804862" cy="1276350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2362200" y="1295400"/>
            <a:ext cx="3352800" cy="1828800"/>
            <a:chOff x="2362200" y="1295400"/>
            <a:chExt cx="3352800" cy="1828800"/>
          </a:xfrm>
        </p:grpSpPr>
        <p:sp>
          <p:nvSpPr>
            <p:cNvPr id="17" name="object 17" descr=""/>
            <p:cNvSpPr/>
            <p:nvPr/>
          </p:nvSpPr>
          <p:spPr>
            <a:xfrm>
              <a:off x="2362200" y="1295400"/>
              <a:ext cx="3352800" cy="1828800"/>
            </a:xfrm>
            <a:custGeom>
              <a:avLst/>
              <a:gdLst/>
              <a:ahLst/>
              <a:cxnLst/>
              <a:rect l="l" t="t" r="r" b="b"/>
              <a:pathLst>
                <a:path w="3352800" h="1828800">
                  <a:moveTo>
                    <a:pt x="335280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3352800" y="1828800"/>
                  </a:lnTo>
                  <a:lnTo>
                    <a:pt x="33528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24200" y="1524050"/>
              <a:ext cx="1481023" cy="1192162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2362200" y="1295400"/>
            <a:ext cx="3352800" cy="18288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39560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Condenser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Coil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&amp;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158163" y="5741847"/>
            <a:ext cx="4759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504565" algn="l"/>
              </a:tabLst>
            </a:pPr>
            <a:r>
              <a:rPr dirty="0" sz="1800">
                <a:latin typeface="Arial"/>
                <a:cs typeface="Arial"/>
              </a:rPr>
              <a:t>Expansion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Valve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Compressor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59511" y="2466009"/>
            <a:ext cx="14706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Low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Temp, </a:t>
            </a: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Pressure Liquid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361950" y="2152644"/>
            <a:ext cx="8345805" cy="3580129"/>
            <a:chOff x="361950" y="2152644"/>
            <a:chExt cx="8345805" cy="3580129"/>
          </a:xfrm>
        </p:grpSpPr>
        <p:sp>
          <p:nvSpPr>
            <p:cNvPr id="23" name="object 23" descr=""/>
            <p:cNvSpPr/>
            <p:nvPr/>
          </p:nvSpPr>
          <p:spPr>
            <a:xfrm>
              <a:off x="8229600" y="2209800"/>
              <a:ext cx="459105" cy="2971800"/>
            </a:xfrm>
            <a:custGeom>
              <a:avLst/>
              <a:gdLst/>
              <a:ahLst/>
              <a:cxnLst/>
              <a:rect l="l" t="t" r="r" b="b"/>
              <a:pathLst>
                <a:path w="459104" h="2971800">
                  <a:moveTo>
                    <a:pt x="0" y="2971800"/>
                  </a:moveTo>
                  <a:lnTo>
                    <a:pt x="458787" y="2971800"/>
                  </a:lnTo>
                  <a:lnTo>
                    <a:pt x="45878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810250" y="2209800"/>
              <a:ext cx="2876550" cy="0"/>
            </a:xfrm>
            <a:custGeom>
              <a:avLst/>
              <a:gdLst/>
              <a:ahLst/>
              <a:cxnLst/>
              <a:rect l="l" t="t" r="r" b="b"/>
              <a:pathLst>
                <a:path w="2876550" h="0">
                  <a:moveTo>
                    <a:pt x="287655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715002" y="21526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81000" y="2209800"/>
              <a:ext cx="1981200" cy="0"/>
            </a:xfrm>
            <a:custGeom>
              <a:avLst/>
              <a:gdLst/>
              <a:ahLst/>
              <a:cxnLst/>
              <a:rect l="l" t="t" r="r" b="b"/>
              <a:pathLst>
                <a:path w="1981200" h="0">
                  <a:moveTo>
                    <a:pt x="198120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82587" y="2209800"/>
              <a:ext cx="436880" cy="2971800"/>
            </a:xfrm>
            <a:custGeom>
              <a:avLst/>
              <a:gdLst/>
              <a:ahLst/>
              <a:cxnLst/>
              <a:rect l="l" t="t" r="r" b="b"/>
              <a:pathLst>
                <a:path w="436880" h="2971800">
                  <a:moveTo>
                    <a:pt x="0" y="0"/>
                  </a:moveTo>
                  <a:lnTo>
                    <a:pt x="0" y="2971800"/>
                  </a:lnTo>
                  <a:lnTo>
                    <a:pt x="436562" y="29718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00102" y="51244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53200" y="4495825"/>
              <a:ext cx="1528419" cy="1236649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6492240" y="5818123"/>
            <a:ext cx="1584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Evaporator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03287" y="6324600"/>
            <a:ext cx="7315200" cy="37655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608965">
              <a:lnSpc>
                <a:spcPct val="100000"/>
              </a:lnSpc>
              <a:spcBef>
                <a:spcPts val="350"/>
              </a:spcBef>
            </a:pPr>
            <a:r>
              <a:rPr dirty="0" sz="1800">
                <a:latin typeface="Arial"/>
                <a:cs typeface="Arial"/>
              </a:rPr>
              <a:t>Indoor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Vertical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Self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Contained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ACU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Computer</a:t>
            </a:r>
            <a:r>
              <a:rPr dirty="0" sz="1800" spc="-10">
                <a:latin typeface="Arial"/>
                <a:cs typeface="Arial"/>
              </a:rPr>
              <a:t> Room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ACU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791200" y="1252537"/>
            <a:ext cx="3352800" cy="64643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209550" marR="205740">
              <a:lnSpc>
                <a:spcPct val="100000"/>
              </a:lnSpc>
              <a:spcBef>
                <a:spcPts val="335"/>
              </a:spcBef>
            </a:pPr>
            <a:r>
              <a:rPr dirty="0" sz="1800">
                <a:latin typeface="Arial"/>
                <a:cs typeface="Arial"/>
              </a:rPr>
              <a:t>Air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Cooled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Condenser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(Roof, </a:t>
            </a:r>
            <a:r>
              <a:rPr dirty="0" sz="1800">
                <a:latin typeface="Arial"/>
                <a:cs typeface="Arial"/>
              </a:rPr>
              <a:t>Garage,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outside)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784340" y="2313717"/>
            <a:ext cx="14706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Temp, </a:t>
            </a: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Pressure </a:t>
            </a:r>
            <a:r>
              <a:rPr dirty="0" sz="1800" spc="-25">
                <a:latin typeface="Arial"/>
                <a:cs typeface="Arial"/>
              </a:rPr>
              <a:t>Gas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5861804" y="3647705"/>
            <a:ext cx="1214120" cy="825500"/>
            <a:chOff x="5861804" y="3647705"/>
            <a:chExt cx="1214120" cy="825500"/>
          </a:xfrm>
        </p:grpSpPr>
        <p:sp>
          <p:nvSpPr>
            <p:cNvPr id="35" name="object 35" descr=""/>
            <p:cNvSpPr/>
            <p:nvPr/>
          </p:nvSpPr>
          <p:spPr>
            <a:xfrm>
              <a:off x="5874504" y="3660405"/>
              <a:ext cx="1188720" cy="800100"/>
            </a:xfrm>
            <a:custGeom>
              <a:avLst/>
              <a:gdLst/>
              <a:ahLst/>
              <a:cxnLst/>
              <a:rect l="l" t="t" r="r" b="b"/>
              <a:pathLst>
                <a:path w="1188720" h="800100">
                  <a:moveTo>
                    <a:pt x="1113447" y="0"/>
                  </a:moveTo>
                  <a:lnTo>
                    <a:pt x="88557" y="610641"/>
                  </a:lnTo>
                  <a:lnTo>
                    <a:pt x="50977" y="547573"/>
                  </a:lnTo>
                  <a:lnTo>
                    <a:pt x="0" y="748880"/>
                  </a:lnTo>
                  <a:lnTo>
                    <a:pt x="201307" y="799871"/>
                  </a:lnTo>
                  <a:lnTo>
                    <a:pt x="163728" y="736790"/>
                  </a:lnTo>
                  <a:lnTo>
                    <a:pt x="1188605" y="126149"/>
                  </a:lnTo>
                  <a:lnTo>
                    <a:pt x="11134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874504" y="3660405"/>
              <a:ext cx="1188720" cy="800100"/>
            </a:xfrm>
            <a:custGeom>
              <a:avLst/>
              <a:gdLst/>
              <a:ahLst/>
              <a:cxnLst/>
              <a:rect l="l" t="t" r="r" b="b"/>
              <a:pathLst>
                <a:path w="1188720" h="800100">
                  <a:moveTo>
                    <a:pt x="1188605" y="126149"/>
                  </a:moveTo>
                  <a:lnTo>
                    <a:pt x="163728" y="736790"/>
                  </a:lnTo>
                  <a:lnTo>
                    <a:pt x="201307" y="799871"/>
                  </a:lnTo>
                  <a:lnTo>
                    <a:pt x="0" y="748880"/>
                  </a:lnTo>
                  <a:lnTo>
                    <a:pt x="50977" y="547573"/>
                  </a:lnTo>
                  <a:lnTo>
                    <a:pt x="88557" y="610641"/>
                  </a:lnTo>
                  <a:lnTo>
                    <a:pt x="1113447" y="0"/>
                  </a:lnTo>
                  <a:lnTo>
                    <a:pt x="1188605" y="126149"/>
                  </a:lnTo>
                  <a:close/>
                </a:path>
              </a:pathLst>
            </a:custGeom>
            <a:ln w="25400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5988" y="333756"/>
            <a:ext cx="7847330" cy="661670"/>
            <a:chOff x="665988" y="333756"/>
            <a:chExt cx="7847330" cy="6616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988" y="333756"/>
              <a:ext cx="5949695" cy="6614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7712" y="333756"/>
              <a:ext cx="765047" cy="6614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6039" y="333756"/>
              <a:ext cx="2097023" cy="66141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5383" y="440086"/>
            <a:ext cx="7331709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Air</a:t>
            </a:r>
            <a:r>
              <a:rPr dirty="0" spc="-40"/>
              <a:t> </a:t>
            </a:r>
            <a:r>
              <a:rPr dirty="0"/>
              <a:t>Cooled</a:t>
            </a:r>
            <a:r>
              <a:rPr dirty="0" spc="-45"/>
              <a:t> </a:t>
            </a:r>
            <a:r>
              <a:rPr dirty="0"/>
              <a:t>Split</a:t>
            </a:r>
            <a:r>
              <a:rPr dirty="0" spc="-30"/>
              <a:t> </a:t>
            </a:r>
            <a:r>
              <a:rPr dirty="0"/>
              <a:t>System</a:t>
            </a:r>
            <a:r>
              <a:rPr dirty="0" spc="-25"/>
              <a:t> </a:t>
            </a:r>
            <a:r>
              <a:rPr dirty="0"/>
              <a:t>(10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-25"/>
              <a:t> </a:t>
            </a:r>
            <a:r>
              <a:rPr dirty="0"/>
              <a:t>80</a:t>
            </a:r>
            <a:r>
              <a:rPr dirty="0" spc="-25"/>
              <a:t> </a:t>
            </a:r>
            <a:r>
              <a:rPr dirty="0" spc="-10"/>
              <a:t>tons)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533400" y="1066800"/>
            <a:ext cx="8001000" cy="5257800"/>
          </a:xfrm>
          <a:custGeom>
            <a:avLst/>
            <a:gdLst/>
            <a:ahLst/>
            <a:cxnLst/>
            <a:rect l="l" t="t" r="r" b="b"/>
            <a:pathLst>
              <a:path w="8001000" h="5257800">
                <a:moveTo>
                  <a:pt x="8001000" y="0"/>
                </a:moveTo>
                <a:lnTo>
                  <a:pt x="0" y="0"/>
                </a:lnTo>
                <a:lnTo>
                  <a:pt x="0" y="5257800"/>
                </a:lnTo>
                <a:lnTo>
                  <a:pt x="8001000" y="5257800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12140" y="1024428"/>
            <a:ext cx="7206615" cy="512318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Typical</a:t>
            </a:r>
            <a:r>
              <a:rPr dirty="0" sz="2200" spc="-8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Equipment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Designation</a:t>
            </a:r>
            <a:endParaRPr sz="2200">
              <a:latin typeface="Arial"/>
              <a:cs typeface="Arial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b="1">
                <a:latin typeface="Arial"/>
                <a:cs typeface="Arial"/>
              </a:rPr>
              <a:t>Vertical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Self-</a:t>
            </a:r>
            <a:r>
              <a:rPr dirty="0" sz="2200" b="1">
                <a:latin typeface="Arial"/>
                <a:cs typeface="Arial"/>
              </a:rPr>
              <a:t>Contained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Units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&amp;</a:t>
            </a:r>
            <a:r>
              <a:rPr dirty="0" sz="2200" spc="-7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Condensing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Unit </a:t>
            </a:r>
            <a:r>
              <a:rPr dirty="0" sz="2200" b="1">
                <a:latin typeface="Arial"/>
                <a:cs typeface="Arial"/>
              </a:rPr>
              <a:t>(ACU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&amp;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CU)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or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(VSC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&amp;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CU)</a:t>
            </a:r>
            <a:endParaRPr sz="2200">
              <a:latin typeface="Arial"/>
              <a:cs typeface="Arial"/>
            </a:endParaRPr>
          </a:p>
          <a:p>
            <a:pPr lvl="1" marL="755650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200" b="1">
                <a:latin typeface="Arial"/>
                <a:cs typeface="Arial"/>
              </a:rPr>
              <a:t>Computer</a:t>
            </a:r>
            <a:r>
              <a:rPr dirty="0" sz="2200" spc="-7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Room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Air-</a:t>
            </a:r>
            <a:r>
              <a:rPr dirty="0" sz="2200" b="1">
                <a:latin typeface="Arial"/>
                <a:cs typeface="Arial"/>
              </a:rPr>
              <a:t>Conditioning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Unit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(CRAC)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Air</a:t>
            </a:r>
            <a:r>
              <a:rPr dirty="0" sz="2200" spc="-7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Distribution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via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indoor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VSC,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CRAC,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or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ACU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Typical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Heating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Sources</a:t>
            </a:r>
            <a:endParaRPr sz="2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b="1">
                <a:latin typeface="Arial"/>
                <a:cs typeface="Arial"/>
              </a:rPr>
              <a:t>Heat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Pump,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Electric,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Hot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Water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Typical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Use</a:t>
            </a:r>
            <a:endParaRPr sz="2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b="1">
                <a:latin typeface="Arial"/>
                <a:cs typeface="Arial"/>
              </a:rPr>
              <a:t>Data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Center</a:t>
            </a:r>
            <a:endParaRPr sz="2200">
              <a:latin typeface="Arial"/>
              <a:cs typeface="Arial"/>
            </a:endParaRPr>
          </a:p>
          <a:p>
            <a:pPr lvl="1" marL="755650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200" b="1">
                <a:latin typeface="Arial"/>
                <a:cs typeface="Arial"/>
              </a:rPr>
              <a:t>Office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VAV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or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CAV</a:t>
            </a:r>
            <a:endParaRPr sz="2200">
              <a:latin typeface="Arial"/>
              <a:cs typeface="Arial"/>
            </a:endParaRPr>
          </a:p>
          <a:p>
            <a:pPr marL="355600" marR="797560" indent="-34353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Limitations:</a:t>
            </a:r>
            <a:r>
              <a:rPr dirty="0" sz="2200" spc="-9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Typical</a:t>
            </a:r>
            <a:r>
              <a:rPr dirty="0" sz="2200" spc="-7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proximity</a:t>
            </a:r>
            <a:r>
              <a:rPr dirty="0" sz="2200" spc="-9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indoor/outdoor </a:t>
            </a:r>
            <a:r>
              <a:rPr dirty="0" sz="2200" b="1">
                <a:latin typeface="Arial"/>
                <a:cs typeface="Arial"/>
              </a:rPr>
              <a:t>requirement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is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75’;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floor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space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required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Costs: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$8,000/ton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complete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65988" y="0"/>
            <a:ext cx="7847330" cy="1438910"/>
            <a:chOff x="665988" y="0"/>
            <a:chExt cx="7847330" cy="14389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988" y="0"/>
              <a:ext cx="4663439" cy="46329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8407" y="0"/>
              <a:ext cx="675131" cy="46329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5568" y="0"/>
              <a:ext cx="3587495" cy="46329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6324" y="289559"/>
              <a:ext cx="1057655" cy="6614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4747" y="777240"/>
              <a:ext cx="4824983" cy="66141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5414" y="-92043"/>
            <a:ext cx="7332345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Package</a:t>
            </a:r>
            <a:r>
              <a:rPr dirty="0" spc="-60"/>
              <a:t> </a:t>
            </a:r>
            <a:r>
              <a:rPr dirty="0"/>
              <a:t>Rooftop:</a:t>
            </a:r>
            <a:r>
              <a:rPr dirty="0" spc="-70"/>
              <a:t> </a:t>
            </a:r>
            <a:r>
              <a:rPr dirty="0"/>
              <a:t>Air-Cooled</a:t>
            </a:r>
            <a:r>
              <a:rPr dirty="0" spc="-55"/>
              <a:t> </a:t>
            </a:r>
            <a:r>
              <a:rPr dirty="0"/>
              <a:t>DX</a:t>
            </a:r>
            <a:r>
              <a:rPr dirty="0" spc="-25"/>
              <a:t> ACU or</a:t>
            </a:r>
          </a:p>
          <a:p>
            <a:pPr algn="ctr">
              <a:lnSpc>
                <a:spcPts val="3840"/>
              </a:lnSpc>
            </a:pPr>
            <a:r>
              <a:rPr dirty="0"/>
              <a:t>Air</a:t>
            </a:r>
            <a:r>
              <a:rPr dirty="0" spc="-35"/>
              <a:t> </a:t>
            </a:r>
            <a:r>
              <a:rPr dirty="0"/>
              <a:t>Source</a:t>
            </a:r>
            <a:r>
              <a:rPr dirty="0" spc="-40"/>
              <a:t> </a:t>
            </a:r>
            <a:r>
              <a:rPr dirty="0"/>
              <a:t>Heat</a:t>
            </a:r>
            <a:r>
              <a:rPr dirty="0" spc="-30"/>
              <a:t> </a:t>
            </a:r>
            <a:r>
              <a:rPr dirty="0" spc="-20"/>
              <a:t>Pump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127000" y="1498600"/>
            <a:ext cx="8890000" cy="3556000"/>
            <a:chOff x="127000" y="1498600"/>
            <a:chExt cx="8890000" cy="3556000"/>
          </a:xfrm>
        </p:grpSpPr>
        <p:sp>
          <p:nvSpPr>
            <p:cNvPr id="10" name="object 10" descr=""/>
            <p:cNvSpPr/>
            <p:nvPr/>
          </p:nvSpPr>
          <p:spPr>
            <a:xfrm>
              <a:off x="152400" y="1524000"/>
              <a:ext cx="8839200" cy="3505200"/>
            </a:xfrm>
            <a:custGeom>
              <a:avLst/>
              <a:gdLst/>
              <a:ahLst/>
              <a:cxnLst/>
              <a:rect l="l" t="t" r="r" b="b"/>
              <a:pathLst>
                <a:path w="8839200" h="3505200">
                  <a:moveTo>
                    <a:pt x="8839200" y="0"/>
                  </a:moveTo>
                  <a:lnTo>
                    <a:pt x="0" y="0"/>
                  </a:lnTo>
                  <a:lnTo>
                    <a:pt x="0" y="3505200"/>
                  </a:lnTo>
                  <a:lnTo>
                    <a:pt x="8839200" y="350520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52400" y="1524000"/>
              <a:ext cx="8839200" cy="3505200"/>
            </a:xfrm>
            <a:custGeom>
              <a:avLst/>
              <a:gdLst/>
              <a:ahLst/>
              <a:cxnLst/>
              <a:rect l="l" t="t" r="r" b="b"/>
              <a:pathLst>
                <a:path w="8839200" h="3505200">
                  <a:moveTo>
                    <a:pt x="0" y="0"/>
                  </a:moveTo>
                  <a:lnTo>
                    <a:pt x="8839200" y="0"/>
                  </a:lnTo>
                  <a:lnTo>
                    <a:pt x="8839200" y="3505200"/>
                  </a:lnTo>
                  <a:lnTo>
                    <a:pt x="0" y="350520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025" y="2057412"/>
              <a:ext cx="1404950" cy="1154112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4358640" y="3913123"/>
            <a:ext cx="11277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Evaporator </a:t>
            </a:r>
            <a:r>
              <a:rPr dirty="0" sz="1800" spc="-20">
                <a:latin typeface="Arial"/>
                <a:cs typeface="Arial"/>
              </a:rPr>
              <a:t>Coil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0689" y="3837000"/>
            <a:ext cx="1126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Condenser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81000" y="1676400"/>
            <a:ext cx="8552180" cy="1901825"/>
            <a:chOff x="381000" y="1676400"/>
            <a:chExt cx="8552180" cy="190182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8400" y="2209799"/>
              <a:ext cx="782535" cy="11366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000" y="2133600"/>
              <a:ext cx="1754174" cy="12954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67701" y="1828798"/>
              <a:ext cx="1465371" cy="114293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38663" y="1676400"/>
              <a:ext cx="1654111" cy="1901761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6035040" y="3989323"/>
            <a:ext cx="12547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Compressor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481252" y="3227323"/>
            <a:ext cx="11277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Evaporator </a:t>
            </a:r>
            <a:r>
              <a:rPr dirty="0" sz="1800" spc="-25">
                <a:latin typeface="Arial"/>
                <a:cs typeface="Arial"/>
              </a:rPr>
              <a:t>Fan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135312" y="5214937"/>
            <a:ext cx="4518025" cy="3746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dirty="0" sz="1800">
                <a:latin typeface="Arial"/>
                <a:cs typeface="Arial"/>
              </a:rPr>
              <a:t>Outdoor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Unit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495423" y="3760723"/>
            <a:ext cx="10750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0" marR="5080" indent="-25463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Expansion Valve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5951" y="472439"/>
            <a:ext cx="2325623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2772" rIns="0" bIns="0" rtlCol="0" vert="horz">
            <a:spAutoFit/>
          </a:bodyPr>
          <a:lstStyle/>
          <a:p>
            <a:pPr marL="312801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“Energy”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19112" y="1366837"/>
            <a:ext cx="8077200" cy="4459605"/>
          </a:xfrm>
          <a:custGeom>
            <a:avLst/>
            <a:gdLst/>
            <a:ahLst/>
            <a:cxnLst/>
            <a:rect l="l" t="t" r="r" b="b"/>
            <a:pathLst>
              <a:path w="8077200" h="4459605">
                <a:moveTo>
                  <a:pt x="8077200" y="0"/>
                </a:moveTo>
                <a:lnTo>
                  <a:pt x="0" y="0"/>
                </a:lnTo>
                <a:lnTo>
                  <a:pt x="0" y="4459287"/>
                </a:lnTo>
                <a:lnTo>
                  <a:pt x="8077200" y="4459287"/>
                </a:lnTo>
                <a:lnTo>
                  <a:pt x="80772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97852" y="1304781"/>
            <a:ext cx="7687945" cy="4378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5580">
              <a:lnSpc>
                <a:spcPct val="120000"/>
              </a:lnSpc>
              <a:spcBef>
                <a:spcPts val="100"/>
              </a:spcBef>
            </a:pPr>
            <a:r>
              <a:rPr dirty="0" sz="2800" b="1">
                <a:latin typeface="Arial"/>
                <a:cs typeface="Arial"/>
              </a:rPr>
              <a:t>“Energy”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defined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ability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do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work </a:t>
            </a:r>
            <a:r>
              <a:rPr dirty="0" sz="2800" b="1">
                <a:latin typeface="Arial"/>
                <a:cs typeface="Arial"/>
              </a:rPr>
              <a:t>Units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energy:</a:t>
            </a:r>
            <a:endParaRPr sz="2800">
              <a:latin typeface="Arial"/>
              <a:cs typeface="Arial"/>
            </a:endParaRPr>
          </a:p>
          <a:p>
            <a:pPr marL="355600" marR="22606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BTU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(the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amt.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heat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required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raise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the </a:t>
            </a:r>
            <a:r>
              <a:rPr dirty="0" sz="2800" b="1">
                <a:latin typeface="Arial"/>
                <a:cs typeface="Arial"/>
              </a:rPr>
              <a:t>temperature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1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lb.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water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by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1°F)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970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BTU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latent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heat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evaporation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of </a:t>
            </a:r>
            <a:r>
              <a:rPr dirty="0" sz="2800" b="1">
                <a:latin typeface="Arial"/>
                <a:cs typeface="Arial"/>
              </a:rPr>
              <a:t>water,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or,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amount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heat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energy </a:t>
            </a:r>
            <a:r>
              <a:rPr dirty="0" sz="2800" b="1">
                <a:latin typeface="Arial"/>
                <a:cs typeface="Arial"/>
              </a:rPr>
              <a:t>required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evaporate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1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lb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water.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WATT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HOUR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(=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BTU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/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3.413)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THERM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(=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100,000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BTU)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31392" y="472439"/>
            <a:ext cx="6716395" cy="661670"/>
            <a:chOff x="1231392" y="472439"/>
            <a:chExt cx="6716395" cy="6616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392" y="472439"/>
              <a:ext cx="4529327" cy="6614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9700" y="472439"/>
              <a:ext cx="675131" cy="6614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6860" y="472439"/>
              <a:ext cx="2590799" cy="66141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0786" y="577405"/>
            <a:ext cx="620014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Package</a:t>
            </a:r>
            <a:r>
              <a:rPr dirty="0" spc="-60"/>
              <a:t> </a:t>
            </a:r>
            <a:r>
              <a:rPr dirty="0"/>
              <a:t>Rooftop</a:t>
            </a:r>
            <a:r>
              <a:rPr dirty="0" spc="-55"/>
              <a:t> </a:t>
            </a:r>
            <a:r>
              <a:rPr dirty="0" spc="-10"/>
              <a:t>Air-</a:t>
            </a:r>
            <a:r>
              <a:rPr dirty="0"/>
              <a:t>Cooled</a:t>
            </a:r>
            <a:r>
              <a:rPr dirty="0" spc="-60"/>
              <a:t> </a:t>
            </a:r>
            <a:r>
              <a:rPr dirty="0" spc="-25"/>
              <a:t>DX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533400" y="1143000"/>
            <a:ext cx="8001000" cy="5105400"/>
          </a:xfrm>
          <a:custGeom>
            <a:avLst/>
            <a:gdLst/>
            <a:ahLst/>
            <a:cxnLst/>
            <a:rect l="l" t="t" r="r" b="b"/>
            <a:pathLst>
              <a:path w="8001000" h="5105400">
                <a:moveTo>
                  <a:pt x="8001000" y="0"/>
                </a:moveTo>
                <a:lnTo>
                  <a:pt x="0" y="0"/>
                </a:lnTo>
                <a:lnTo>
                  <a:pt x="0" y="5105400"/>
                </a:lnTo>
                <a:lnTo>
                  <a:pt x="8001000" y="5105400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12140" y="1100628"/>
            <a:ext cx="7709534" cy="5123180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Typical</a:t>
            </a:r>
            <a:r>
              <a:rPr dirty="0" sz="2200" spc="-8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Equipment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Designation</a:t>
            </a:r>
            <a:endParaRPr sz="2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spc="-20" b="1">
                <a:latin typeface="Arial"/>
                <a:cs typeface="Arial"/>
              </a:rPr>
              <a:t>Air-</a:t>
            </a:r>
            <a:r>
              <a:rPr dirty="0" sz="2200" b="1">
                <a:latin typeface="Arial"/>
                <a:cs typeface="Arial"/>
              </a:rPr>
              <a:t>conditioning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Unit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(AC)</a:t>
            </a:r>
            <a:endParaRPr sz="2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b="1">
                <a:latin typeface="Arial"/>
                <a:cs typeface="Arial"/>
              </a:rPr>
              <a:t>Rooftop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Unit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20" b="1">
                <a:latin typeface="Arial"/>
                <a:cs typeface="Arial"/>
              </a:rPr>
              <a:t>(RTU)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Air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Distribution</a:t>
            </a:r>
            <a:r>
              <a:rPr dirty="0" sz="2200" spc="-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via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outdoor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AC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or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RTU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Typical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Heating</a:t>
            </a:r>
            <a:r>
              <a:rPr dirty="0" sz="2200" spc="-7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Sources</a:t>
            </a:r>
            <a:endParaRPr sz="2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b="1">
                <a:latin typeface="Arial"/>
                <a:cs typeface="Arial"/>
              </a:rPr>
              <a:t>Heat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Pump,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Electric,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Hot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Water,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Gas</a:t>
            </a:r>
            <a:r>
              <a:rPr dirty="0" sz="2200" spc="-5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Furnace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Typical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Applications</a:t>
            </a:r>
            <a:endParaRPr sz="2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b="1">
                <a:latin typeface="Arial"/>
                <a:cs typeface="Arial"/>
              </a:rPr>
              <a:t>Office</a:t>
            </a:r>
            <a:r>
              <a:rPr dirty="0" sz="2200" spc="-4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VAV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or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CAV</a:t>
            </a:r>
            <a:endParaRPr sz="2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200" spc="-10" b="1">
                <a:latin typeface="Arial"/>
                <a:cs typeface="Arial"/>
              </a:rPr>
              <a:t>Retail</a:t>
            </a:r>
            <a:endParaRPr sz="22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Limitations: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Standard</a:t>
            </a:r>
            <a:r>
              <a:rPr dirty="0" sz="2200" spc="-2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Units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come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in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2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–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130</a:t>
            </a:r>
            <a:r>
              <a:rPr dirty="0" sz="2200" spc="-5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tons;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Air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is </a:t>
            </a:r>
            <a:r>
              <a:rPr dirty="0" sz="2200" b="1">
                <a:latin typeface="Arial"/>
                <a:cs typeface="Arial"/>
              </a:rPr>
              <a:t>shafted</a:t>
            </a:r>
            <a:r>
              <a:rPr dirty="0" sz="2200" spc="-3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down</a:t>
            </a:r>
            <a:r>
              <a:rPr dirty="0" sz="2200" spc="-4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to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floors.</a:t>
            </a:r>
            <a:endParaRPr sz="2200">
              <a:latin typeface="Arial"/>
              <a:cs typeface="Arial"/>
            </a:endParaRPr>
          </a:p>
          <a:p>
            <a:pPr marL="355600" marR="876300" indent="-34353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Arial"/>
                <a:cs typeface="Arial"/>
              </a:rPr>
              <a:t>Costs: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Equipment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only</a:t>
            </a:r>
            <a:r>
              <a:rPr dirty="0" sz="2200" spc="-8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$1,000/ton</a:t>
            </a:r>
            <a:r>
              <a:rPr dirty="0" sz="2200" spc="-6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installed;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total </a:t>
            </a:r>
            <a:r>
              <a:rPr dirty="0" sz="2200" b="1">
                <a:latin typeface="Arial"/>
                <a:cs typeface="Arial"/>
              </a:rPr>
              <a:t>system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S&amp;C</a:t>
            </a:r>
            <a:r>
              <a:rPr dirty="0" sz="2200" spc="-65" b="1">
                <a:latin typeface="Arial"/>
                <a:cs typeface="Arial"/>
              </a:rPr>
              <a:t> </a:t>
            </a:r>
            <a:r>
              <a:rPr dirty="0" sz="2200" spc="-10" b="1">
                <a:latin typeface="Arial"/>
                <a:cs typeface="Arial"/>
              </a:rPr>
              <a:t>$10/sf.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9400" y="4089400"/>
            <a:ext cx="7975600" cy="2184400"/>
            <a:chOff x="279400" y="4089400"/>
            <a:chExt cx="7975600" cy="2184400"/>
          </a:xfrm>
        </p:grpSpPr>
        <p:sp>
          <p:nvSpPr>
            <p:cNvPr id="3" name="object 3" descr=""/>
            <p:cNvSpPr/>
            <p:nvPr/>
          </p:nvSpPr>
          <p:spPr>
            <a:xfrm>
              <a:off x="304800" y="4114800"/>
              <a:ext cx="7924800" cy="2133600"/>
            </a:xfrm>
            <a:custGeom>
              <a:avLst/>
              <a:gdLst/>
              <a:ahLst/>
              <a:cxnLst/>
              <a:rect l="l" t="t" r="r" b="b"/>
              <a:pathLst>
                <a:path w="7924800" h="2133600">
                  <a:moveTo>
                    <a:pt x="7924800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7924800" y="2133600"/>
                  </a:lnTo>
                  <a:lnTo>
                    <a:pt x="79248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04800" y="4114800"/>
              <a:ext cx="7924800" cy="2133600"/>
            </a:xfrm>
            <a:custGeom>
              <a:avLst/>
              <a:gdLst/>
              <a:ahLst/>
              <a:cxnLst/>
              <a:rect l="l" t="t" r="r" b="b"/>
              <a:pathLst>
                <a:path w="7924800" h="2133600">
                  <a:moveTo>
                    <a:pt x="0" y="0"/>
                  </a:moveTo>
                  <a:lnTo>
                    <a:pt x="7924800" y="0"/>
                  </a:lnTo>
                  <a:lnTo>
                    <a:pt x="7924800" y="2133600"/>
                  </a:lnTo>
                  <a:lnTo>
                    <a:pt x="0" y="213360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827532" y="0"/>
            <a:ext cx="7478395" cy="645160"/>
            <a:chOff x="827532" y="0"/>
            <a:chExt cx="7478395" cy="64516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32" y="0"/>
              <a:ext cx="3831335" cy="64465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9371" y="0"/>
              <a:ext cx="675131" cy="64465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55007" y="0"/>
              <a:ext cx="4050791" cy="64465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529590">
              <a:lnSpc>
                <a:spcPct val="100000"/>
              </a:lnSpc>
              <a:spcBef>
                <a:spcPts val="100"/>
              </a:spcBef>
            </a:pPr>
            <a:r>
              <a:rPr dirty="0"/>
              <a:t>Water</a:t>
            </a:r>
            <a:r>
              <a:rPr dirty="0" spc="-45"/>
              <a:t> </a:t>
            </a:r>
            <a:r>
              <a:rPr dirty="0"/>
              <a:t>Cooled</a:t>
            </a:r>
            <a:r>
              <a:rPr dirty="0" spc="-55"/>
              <a:t> </a:t>
            </a:r>
            <a:r>
              <a:rPr dirty="0" spc="-10"/>
              <a:t>Air-</a:t>
            </a:r>
            <a:r>
              <a:rPr dirty="0"/>
              <a:t>Conditioning</a:t>
            </a:r>
            <a:r>
              <a:rPr dirty="0" spc="-80"/>
              <a:t> </a:t>
            </a:r>
            <a:r>
              <a:rPr dirty="0" spc="-20"/>
              <a:t>Unit</a:t>
            </a: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4901" y="4267200"/>
            <a:ext cx="1038123" cy="144778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90774" y="4419574"/>
            <a:ext cx="1142987" cy="102235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593339" y="5589447"/>
            <a:ext cx="10877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Expansion Valve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5000" y="4343399"/>
            <a:ext cx="804862" cy="127635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3964940" y="5741923"/>
            <a:ext cx="27152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9865" algn="l"/>
              </a:tabLst>
            </a:pPr>
            <a:r>
              <a:rPr dirty="0" sz="1800" spc="-10">
                <a:latin typeface="Arial"/>
                <a:cs typeface="Arial"/>
              </a:rPr>
              <a:t>Evaporator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Compressor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58000" y="4648200"/>
            <a:ext cx="1133296" cy="91756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6860540" y="5589523"/>
            <a:ext cx="11404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Evaporator </a:t>
            </a:r>
            <a:r>
              <a:rPr dirty="0" sz="1800" spc="-25">
                <a:latin typeface="Arial"/>
                <a:cs typeface="Arial"/>
              </a:rPr>
              <a:t>Fan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68312" y="6396037"/>
            <a:ext cx="7924800" cy="4622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2400" b="1" i="1">
                <a:latin typeface="Arial"/>
                <a:cs typeface="Arial"/>
              </a:rPr>
              <a:t>Water</a:t>
            </a:r>
            <a:r>
              <a:rPr dirty="0" sz="2400" spc="-50" b="1" i="1">
                <a:latin typeface="Arial"/>
                <a:cs typeface="Arial"/>
              </a:rPr>
              <a:t> </a:t>
            </a:r>
            <a:r>
              <a:rPr dirty="0" sz="2400" b="1" i="1">
                <a:latin typeface="Arial"/>
                <a:cs typeface="Arial"/>
              </a:rPr>
              <a:t>Cooled</a:t>
            </a:r>
            <a:r>
              <a:rPr dirty="0" sz="2400" spc="-50" b="1" i="1">
                <a:latin typeface="Arial"/>
                <a:cs typeface="Arial"/>
              </a:rPr>
              <a:t> </a:t>
            </a:r>
            <a:r>
              <a:rPr dirty="0" sz="2400" b="1" i="1">
                <a:latin typeface="Arial"/>
                <a:cs typeface="Arial"/>
              </a:rPr>
              <a:t>DX</a:t>
            </a:r>
            <a:r>
              <a:rPr dirty="0" sz="2400" spc="-120" b="1" i="1">
                <a:latin typeface="Arial"/>
                <a:cs typeface="Arial"/>
              </a:rPr>
              <a:t> </a:t>
            </a:r>
            <a:r>
              <a:rPr dirty="0" sz="2400" b="1" i="1">
                <a:latin typeface="Arial"/>
                <a:cs typeface="Arial"/>
              </a:rPr>
              <a:t>ACU</a:t>
            </a:r>
            <a:r>
              <a:rPr dirty="0" sz="2400" spc="-20" b="1" i="1">
                <a:latin typeface="Arial"/>
                <a:cs typeface="Arial"/>
              </a:rPr>
              <a:t> </a:t>
            </a:r>
            <a:r>
              <a:rPr dirty="0" sz="2400" b="1" i="1">
                <a:latin typeface="Arial"/>
                <a:cs typeface="Arial"/>
              </a:rPr>
              <a:t>(Indoors</a:t>
            </a:r>
            <a:r>
              <a:rPr dirty="0" sz="2400" spc="-65" b="1" i="1">
                <a:latin typeface="Arial"/>
                <a:cs typeface="Arial"/>
              </a:rPr>
              <a:t> </a:t>
            </a:r>
            <a:r>
              <a:rPr dirty="0" sz="2400" spc="-10" b="1" i="1">
                <a:latin typeface="Arial"/>
                <a:cs typeface="Arial"/>
              </a:rPr>
              <a:t>typically)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381000" y="1847844"/>
            <a:ext cx="3962400" cy="3416300"/>
            <a:chOff x="381000" y="1847844"/>
            <a:chExt cx="3962400" cy="3416300"/>
          </a:xfrm>
        </p:grpSpPr>
        <p:sp>
          <p:nvSpPr>
            <p:cNvPr id="19" name="object 19" descr=""/>
            <p:cNvSpPr/>
            <p:nvPr/>
          </p:nvSpPr>
          <p:spPr>
            <a:xfrm>
              <a:off x="2381237" y="3887520"/>
              <a:ext cx="1048385" cy="14604"/>
            </a:xfrm>
            <a:custGeom>
              <a:avLst/>
              <a:gdLst/>
              <a:ahLst/>
              <a:cxnLst/>
              <a:rect l="l" t="t" r="r" b="b"/>
              <a:pathLst>
                <a:path w="1048385" h="14604">
                  <a:moveTo>
                    <a:pt x="1047762" y="1455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285998" y="3830638"/>
              <a:ext cx="115570" cy="114300"/>
            </a:xfrm>
            <a:custGeom>
              <a:avLst/>
              <a:gdLst/>
              <a:ahLst/>
              <a:cxnLst/>
              <a:rect l="l" t="t" r="r" b="b"/>
              <a:pathLst>
                <a:path w="115569" h="114300">
                  <a:moveTo>
                    <a:pt x="115087" y="0"/>
                  </a:moveTo>
                  <a:lnTo>
                    <a:pt x="0" y="55562"/>
                  </a:lnTo>
                  <a:lnTo>
                    <a:pt x="113499" y="114287"/>
                  </a:lnTo>
                  <a:lnTo>
                    <a:pt x="1150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524250" y="2514600"/>
              <a:ext cx="742950" cy="0"/>
            </a:xfrm>
            <a:custGeom>
              <a:avLst/>
              <a:gdLst/>
              <a:ahLst/>
              <a:cxnLst/>
              <a:rect l="l" t="t" r="r" b="b"/>
              <a:pathLst>
                <a:path w="742950" h="0">
                  <a:moveTo>
                    <a:pt x="74295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429002" y="24574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429000" y="2514600"/>
              <a:ext cx="0" cy="1276350"/>
            </a:xfrm>
            <a:custGeom>
              <a:avLst/>
              <a:gdLst/>
              <a:ahLst/>
              <a:cxnLst/>
              <a:rect l="l" t="t" r="r" b="b"/>
              <a:pathLst>
                <a:path w="0" h="1276350">
                  <a:moveTo>
                    <a:pt x="0" y="0"/>
                  </a:moveTo>
                  <a:lnTo>
                    <a:pt x="0" y="12763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371850" y="37719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000" y="4419600"/>
              <a:ext cx="2057399" cy="844549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600200" y="2973388"/>
              <a:ext cx="358140" cy="368300"/>
            </a:xfrm>
            <a:custGeom>
              <a:avLst/>
              <a:gdLst/>
              <a:ahLst/>
              <a:cxnLst/>
              <a:rect l="l" t="t" r="r" b="b"/>
              <a:pathLst>
                <a:path w="358139" h="368300">
                  <a:moveTo>
                    <a:pt x="178765" y="0"/>
                  </a:moveTo>
                  <a:lnTo>
                    <a:pt x="131242" y="6578"/>
                  </a:lnTo>
                  <a:lnTo>
                    <a:pt x="88538" y="25142"/>
                  </a:lnTo>
                  <a:lnTo>
                    <a:pt x="52358" y="53936"/>
                  </a:lnTo>
                  <a:lnTo>
                    <a:pt x="24406" y="91206"/>
                  </a:lnTo>
                  <a:lnTo>
                    <a:pt x="6385" y="135196"/>
                  </a:lnTo>
                  <a:lnTo>
                    <a:pt x="0" y="184150"/>
                  </a:lnTo>
                  <a:lnTo>
                    <a:pt x="6385" y="233103"/>
                  </a:lnTo>
                  <a:lnTo>
                    <a:pt x="24406" y="277093"/>
                  </a:lnTo>
                  <a:lnTo>
                    <a:pt x="52358" y="314363"/>
                  </a:lnTo>
                  <a:lnTo>
                    <a:pt x="88538" y="343157"/>
                  </a:lnTo>
                  <a:lnTo>
                    <a:pt x="131242" y="361721"/>
                  </a:lnTo>
                  <a:lnTo>
                    <a:pt x="178765" y="368300"/>
                  </a:lnTo>
                  <a:lnTo>
                    <a:pt x="226282" y="361721"/>
                  </a:lnTo>
                  <a:lnTo>
                    <a:pt x="268982" y="343157"/>
                  </a:lnTo>
                  <a:lnTo>
                    <a:pt x="305160" y="314363"/>
                  </a:lnTo>
                  <a:lnTo>
                    <a:pt x="333111" y="277093"/>
                  </a:lnTo>
                  <a:lnTo>
                    <a:pt x="351132" y="233103"/>
                  </a:lnTo>
                  <a:lnTo>
                    <a:pt x="357517" y="184150"/>
                  </a:lnTo>
                  <a:lnTo>
                    <a:pt x="351132" y="135196"/>
                  </a:lnTo>
                  <a:lnTo>
                    <a:pt x="333111" y="91206"/>
                  </a:lnTo>
                  <a:lnTo>
                    <a:pt x="305160" y="53936"/>
                  </a:lnTo>
                  <a:lnTo>
                    <a:pt x="268982" y="25142"/>
                  </a:lnTo>
                  <a:lnTo>
                    <a:pt x="226282" y="6578"/>
                  </a:lnTo>
                  <a:lnTo>
                    <a:pt x="178765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600200" y="2973388"/>
              <a:ext cx="358140" cy="368300"/>
            </a:xfrm>
            <a:custGeom>
              <a:avLst/>
              <a:gdLst/>
              <a:ahLst/>
              <a:cxnLst/>
              <a:rect l="l" t="t" r="r" b="b"/>
              <a:pathLst>
                <a:path w="358139" h="368300">
                  <a:moveTo>
                    <a:pt x="0" y="184150"/>
                  </a:moveTo>
                  <a:lnTo>
                    <a:pt x="6385" y="135196"/>
                  </a:lnTo>
                  <a:lnTo>
                    <a:pt x="24406" y="91206"/>
                  </a:lnTo>
                  <a:lnTo>
                    <a:pt x="52358" y="53936"/>
                  </a:lnTo>
                  <a:lnTo>
                    <a:pt x="88538" y="25142"/>
                  </a:lnTo>
                  <a:lnTo>
                    <a:pt x="131242" y="6578"/>
                  </a:lnTo>
                  <a:lnTo>
                    <a:pt x="178765" y="0"/>
                  </a:lnTo>
                  <a:lnTo>
                    <a:pt x="226282" y="6578"/>
                  </a:lnTo>
                  <a:lnTo>
                    <a:pt x="268982" y="25142"/>
                  </a:lnTo>
                  <a:lnTo>
                    <a:pt x="305160" y="53936"/>
                  </a:lnTo>
                  <a:lnTo>
                    <a:pt x="333111" y="91206"/>
                  </a:lnTo>
                  <a:lnTo>
                    <a:pt x="351132" y="135196"/>
                  </a:lnTo>
                  <a:lnTo>
                    <a:pt x="357517" y="184150"/>
                  </a:lnTo>
                  <a:lnTo>
                    <a:pt x="351132" y="233103"/>
                  </a:lnTo>
                  <a:lnTo>
                    <a:pt x="333111" y="277093"/>
                  </a:lnTo>
                  <a:lnTo>
                    <a:pt x="305160" y="314363"/>
                  </a:lnTo>
                  <a:lnTo>
                    <a:pt x="268982" y="343157"/>
                  </a:lnTo>
                  <a:lnTo>
                    <a:pt x="226282" y="361721"/>
                  </a:lnTo>
                  <a:lnTo>
                    <a:pt x="178765" y="368300"/>
                  </a:lnTo>
                  <a:lnTo>
                    <a:pt x="131242" y="361721"/>
                  </a:lnTo>
                  <a:lnTo>
                    <a:pt x="88538" y="343157"/>
                  </a:lnTo>
                  <a:lnTo>
                    <a:pt x="52358" y="314363"/>
                  </a:lnTo>
                  <a:lnTo>
                    <a:pt x="24406" y="277093"/>
                  </a:lnTo>
                  <a:lnTo>
                    <a:pt x="6385" y="233103"/>
                  </a:lnTo>
                  <a:lnTo>
                    <a:pt x="0" y="1841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775802" y="2971800"/>
              <a:ext cx="276860" cy="244475"/>
            </a:xfrm>
            <a:custGeom>
              <a:avLst/>
              <a:gdLst/>
              <a:ahLst/>
              <a:cxnLst/>
              <a:rect l="l" t="t" r="r" b="b"/>
              <a:pathLst>
                <a:path w="276860" h="244475">
                  <a:moveTo>
                    <a:pt x="276847" y="0"/>
                  </a:moveTo>
                  <a:lnTo>
                    <a:pt x="0" y="0"/>
                  </a:lnTo>
                  <a:lnTo>
                    <a:pt x="0" y="244475"/>
                  </a:lnTo>
                  <a:lnTo>
                    <a:pt x="276847" y="244475"/>
                  </a:lnTo>
                  <a:lnTo>
                    <a:pt x="276847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775796" y="2971800"/>
              <a:ext cx="273685" cy="241300"/>
            </a:xfrm>
            <a:custGeom>
              <a:avLst/>
              <a:gdLst/>
              <a:ahLst/>
              <a:cxnLst/>
              <a:rect l="l" t="t" r="r" b="b"/>
              <a:pathLst>
                <a:path w="273685" h="241300">
                  <a:moveTo>
                    <a:pt x="273672" y="0"/>
                  </a:moveTo>
                  <a:lnTo>
                    <a:pt x="0" y="0"/>
                  </a:lnTo>
                  <a:lnTo>
                    <a:pt x="170853" y="241300"/>
                  </a:lnTo>
                  <a:lnTo>
                    <a:pt x="273672" y="241300"/>
                  </a:lnTo>
                  <a:lnTo>
                    <a:pt x="273672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775796" y="2971800"/>
              <a:ext cx="273685" cy="241300"/>
            </a:xfrm>
            <a:custGeom>
              <a:avLst/>
              <a:gdLst/>
              <a:ahLst/>
              <a:cxnLst/>
              <a:rect l="l" t="t" r="r" b="b"/>
              <a:pathLst>
                <a:path w="273685" h="241300">
                  <a:moveTo>
                    <a:pt x="0" y="0"/>
                  </a:moveTo>
                  <a:lnTo>
                    <a:pt x="273672" y="0"/>
                  </a:lnTo>
                  <a:lnTo>
                    <a:pt x="273672" y="241300"/>
                  </a:lnTo>
                  <a:lnTo>
                    <a:pt x="170853" y="2413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5151" y="3108325"/>
              <a:ext cx="153490" cy="174622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143000" y="3124200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 h="0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485902" y="30670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143000" y="3124200"/>
              <a:ext cx="0" cy="1657350"/>
            </a:xfrm>
            <a:custGeom>
              <a:avLst/>
              <a:gdLst/>
              <a:ahLst/>
              <a:cxnLst/>
              <a:rect l="l" t="t" r="r" b="b"/>
              <a:pathLst>
                <a:path w="0" h="1657350">
                  <a:moveTo>
                    <a:pt x="0" y="0"/>
                  </a:moveTo>
                  <a:lnTo>
                    <a:pt x="0" y="16573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85850" y="47625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286000" y="3886200"/>
              <a:ext cx="0" cy="742950"/>
            </a:xfrm>
            <a:custGeom>
              <a:avLst/>
              <a:gdLst/>
              <a:ahLst/>
              <a:cxnLst/>
              <a:rect l="l" t="t" r="r" b="b"/>
              <a:pathLst>
                <a:path w="0" h="742950">
                  <a:moveTo>
                    <a:pt x="0" y="0"/>
                  </a:moveTo>
                  <a:lnTo>
                    <a:pt x="0" y="7429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228850" y="46101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276600" y="2000250"/>
              <a:ext cx="0" cy="1047750"/>
            </a:xfrm>
            <a:custGeom>
              <a:avLst/>
              <a:gdLst/>
              <a:ahLst/>
              <a:cxnLst/>
              <a:rect l="l" t="t" r="r" b="b"/>
              <a:pathLst>
                <a:path w="0" h="1047750">
                  <a:moveTo>
                    <a:pt x="0" y="104775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219460" y="190500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37" y="0"/>
                  </a:moveTo>
                  <a:lnTo>
                    <a:pt x="0" y="114300"/>
                  </a:lnTo>
                  <a:lnTo>
                    <a:pt x="114300" y="114287"/>
                  </a:lnTo>
                  <a:lnTo>
                    <a:pt x="571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057400" y="3048000"/>
              <a:ext cx="1123950" cy="0"/>
            </a:xfrm>
            <a:custGeom>
              <a:avLst/>
              <a:gdLst/>
              <a:ahLst/>
              <a:cxnLst/>
              <a:rect l="l" t="t" r="r" b="b"/>
              <a:pathLst>
                <a:path w="1123950" h="0">
                  <a:moveTo>
                    <a:pt x="0" y="0"/>
                  </a:moveTo>
                  <a:lnTo>
                    <a:pt x="11239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162302" y="29908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276600" y="1905000"/>
              <a:ext cx="971550" cy="0"/>
            </a:xfrm>
            <a:custGeom>
              <a:avLst/>
              <a:gdLst/>
              <a:ahLst/>
              <a:cxnLst/>
              <a:rect l="l" t="t" r="r" b="b"/>
              <a:pathLst>
                <a:path w="971550" h="0">
                  <a:moveTo>
                    <a:pt x="0" y="0"/>
                  </a:moveTo>
                  <a:lnTo>
                    <a:pt x="9715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229102" y="18478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764540" y="5360923"/>
            <a:ext cx="11391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Condenser Barrel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35940" y="2388806"/>
            <a:ext cx="141224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Water </a:t>
            </a:r>
            <a:r>
              <a:rPr dirty="0" sz="1400">
                <a:latin typeface="Arial"/>
                <a:cs typeface="Arial"/>
              </a:rPr>
              <a:t>Return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86°F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1602739" y="3379406"/>
            <a:ext cx="141224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Water </a:t>
            </a:r>
            <a:r>
              <a:rPr dirty="0" sz="1400">
                <a:latin typeface="Arial"/>
                <a:cs typeface="Arial"/>
              </a:rPr>
              <a:t>Supply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76°F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06925" y="1011237"/>
            <a:ext cx="2577639" cy="2219261"/>
          </a:xfrm>
          <a:prstGeom prst="rect">
            <a:avLst/>
          </a:prstGeom>
        </p:spPr>
      </p:pic>
      <p:sp>
        <p:nvSpPr>
          <p:cNvPr id="48" name="object 48" descr=""/>
          <p:cNvSpPr txBox="1"/>
          <p:nvPr/>
        </p:nvSpPr>
        <p:spPr>
          <a:xfrm>
            <a:off x="3979862" y="3203575"/>
            <a:ext cx="3200400" cy="46228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549275">
              <a:lnSpc>
                <a:spcPct val="100000"/>
              </a:lnSpc>
              <a:spcBef>
                <a:spcPts val="315"/>
              </a:spcBef>
            </a:pPr>
            <a:r>
              <a:rPr dirty="0" sz="2400" b="1" i="1">
                <a:latin typeface="Arial"/>
                <a:cs typeface="Arial"/>
              </a:rPr>
              <a:t>Cooling</a:t>
            </a:r>
            <a:r>
              <a:rPr dirty="0" sz="2400" spc="-65" b="1" i="1">
                <a:latin typeface="Arial"/>
                <a:cs typeface="Arial"/>
              </a:rPr>
              <a:t> </a:t>
            </a:r>
            <a:r>
              <a:rPr dirty="0" sz="2400" spc="-10" b="1" i="1">
                <a:latin typeface="Arial"/>
                <a:cs typeface="Arial"/>
              </a:rPr>
              <a:t>Tower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03732" y="472439"/>
            <a:ext cx="7368540" cy="661670"/>
            <a:chOff x="903732" y="472439"/>
            <a:chExt cx="7368540" cy="6616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732" y="472439"/>
              <a:ext cx="3831335" cy="6614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5571" y="472439"/>
              <a:ext cx="675131" cy="66141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1207" y="472439"/>
              <a:ext cx="3941063" cy="66141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2772" rIns="0" bIns="0" rtlCol="0" vert="horz">
            <a:spAutoFit/>
          </a:bodyPr>
          <a:lstStyle/>
          <a:p>
            <a:pPr marL="605790">
              <a:lnSpc>
                <a:spcPct val="100000"/>
              </a:lnSpc>
              <a:spcBef>
                <a:spcPts val="105"/>
              </a:spcBef>
            </a:pPr>
            <a:r>
              <a:rPr dirty="0"/>
              <a:t>Water</a:t>
            </a:r>
            <a:r>
              <a:rPr dirty="0" spc="-45"/>
              <a:t> </a:t>
            </a:r>
            <a:r>
              <a:rPr dirty="0"/>
              <a:t>Cooled</a:t>
            </a:r>
            <a:r>
              <a:rPr dirty="0" spc="-55"/>
              <a:t> </a:t>
            </a:r>
            <a:r>
              <a:rPr dirty="0" spc="-10"/>
              <a:t>Air-</a:t>
            </a:r>
            <a:r>
              <a:rPr dirty="0"/>
              <a:t>Conditioning</a:t>
            </a:r>
            <a:r>
              <a:rPr dirty="0" spc="-80"/>
              <a:t> </a:t>
            </a:r>
            <a:r>
              <a:rPr dirty="0" spc="-20"/>
              <a:t>Unit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533400" y="1219200"/>
            <a:ext cx="8001000" cy="5029200"/>
          </a:xfrm>
          <a:custGeom>
            <a:avLst/>
            <a:gdLst/>
            <a:ahLst/>
            <a:cxnLst/>
            <a:rect l="l" t="t" r="r" b="b"/>
            <a:pathLst>
              <a:path w="8001000" h="5029200">
                <a:moveTo>
                  <a:pt x="8001000" y="0"/>
                </a:moveTo>
                <a:lnTo>
                  <a:pt x="0" y="0"/>
                </a:lnTo>
                <a:lnTo>
                  <a:pt x="0" y="5029200"/>
                </a:lnTo>
                <a:lnTo>
                  <a:pt x="8001000" y="5029200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611885" y="1184281"/>
            <a:ext cx="7782559" cy="465836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b="1">
                <a:latin typeface="Arial"/>
                <a:cs typeface="Arial"/>
              </a:rPr>
              <a:t>Typical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Equipment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Designation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spc="-10" b="1">
                <a:latin typeface="Arial"/>
                <a:cs typeface="Arial"/>
              </a:rPr>
              <a:t>Air-</a:t>
            </a:r>
            <a:r>
              <a:rPr dirty="0" sz="2000" b="1">
                <a:latin typeface="Arial"/>
                <a:cs typeface="Arial"/>
              </a:rPr>
              <a:t>conditioning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Unit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&amp;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Fluid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Cooler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(ACU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&amp; </a:t>
            </a:r>
            <a:r>
              <a:rPr dirty="0" sz="2000" spc="-25" b="1">
                <a:latin typeface="Arial"/>
                <a:cs typeface="Arial"/>
              </a:rPr>
              <a:t>FC)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Vertical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Self-</a:t>
            </a:r>
            <a:r>
              <a:rPr dirty="0" sz="2000" b="1">
                <a:latin typeface="Arial"/>
                <a:cs typeface="Arial"/>
              </a:rPr>
              <a:t>Contained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&amp;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Fluid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Cooler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(VSC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&amp;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FC)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b="1">
                <a:latin typeface="Arial"/>
                <a:cs typeface="Arial"/>
              </a:rPr>
              <a:t>Air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Distribution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via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indoor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ACU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VSC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Typical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Heating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Sources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Electric,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Hot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Water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Typical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Applications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Office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VAV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CAV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spc="-10" b="1">
                <a:latin typeface="Arial"/>
                <a:cs typeface="Arial"/>
              </a:rPr>
              <a:t>Retail</a:t>
            </a:r>
            <a:endParaRPr sz="2000">
              <a:latin typeface="Arial"/>
              <a:cs typeface="Arial"/>
            </a:endParaRPr>
          </a:p>
          <a:p>
            <a:pPr marL="355600" marR="29209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b="1">
                <a:latin typeface="Arial"/>
                <a:cs typeface="Arial"/>
              </a:rPr>
              <a:t>Limitations: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Standard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Units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come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30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–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80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tons;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Mechanical </a:t>
            </a:r>
            <a:r>
              <a:rPr dirty="0" sz="2000" b="1">
                <a:latin typeface="Arial"/>
                <a:cs typeface="Arial"/>
              </a:rPr>
              <a:t>Room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required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b="1">
                <a:latin typeface="Arial"/>
                <a:cs typeface="Arial"/>
              </a:rPr>
              <a:t>Costs: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Equipment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only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$2,500/ton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installed;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total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system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S&amp;C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000" spc="-10" b="1">
                <a:latin typeface="Arial"/>
                <a:cs typeface="Arial"/>
              </a:rPr>
              <a:t>$12/sf.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9400" y="4089400"/>
            <a:ext cx="7975600" cy="2184400"/>
            <a:chOff x="279400" y="4089400"/>
            <a:chExt cx="7975600" cy="2184400"/>
          </a:xfrm>
        </p:grpSpPr>
        <p:sp>
          <p:nvSpPr>
            <p:cNvPr id="3" name="object 3" descr=""/>
            <p:cNvSpPr/>
            <p:nvPr/>
          </p:nvSpPr>
          <p:spPr>
            <a:xfrm>
              <a:off x="304800" y="4114800"/>
              <a:ext cx="7924800" cy="2133600"/>
            </a:xfrm>
            <a:custGeom>
              <a:avLst/>
              <a:gdLst/>
              <a:ahLst/>
              <a:cxnLst/>
              <a:rect l="l" t="t" r="r" b="b"/>
              <a:pathLst>
                <a:path w="7924800" h="2133600">
                  <a:moveTo>
                    <a:pt x="7924800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7924800" y="2133600"/>
                  </a:lnTo>
                  <a:lnTo>
                    <a:pt x="79248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04800" y="4114800"/>
              <a:ext cx="7924800" cy="2133600"/>
            </a:xfrm>
            <a:custGeom>
              <a:avLst/>
              <a:gdLst/>
              <a:ahLst/>
              <a:cxnLst/>
              <a:rect l="l" t="t" r="r" b="b"/>
              <a:pathLst>
                <a:path w="7924800" h="2133600">
                  <a:moveTo>
                    <a:pt x="0" y="0"/>
                  </a:moveTo>
                  <a:lnTo>
                    <a:pt x="7924800" y="0"/>
                  </a:lnTo>
                  <a:lnTo>
                    <a:pt x="7924800" y="2133600"/>
                  </a:lnTo>
                  <a:lnTo>
                    <a:pt x="0" y="213360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" y="196595"/>
            <a:ext cx="8887967" cy="6614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206" y="302768"/>
            <a:ext cx="8369934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Water</a:t>
            </a:r>
            <a:r>
              <a:rPr dirty="0" spc="-45"/>
              <a:t> </a:t>
            </a:r>
            <a:r>
              <a:rPr dirty="0"/>
              <a:t>Source</a:t>
            </a:r>
            <a:r>
              <a:rPr dirty="0" spc="-40"/>
              <a:t> </a:t>
            </a:r>
            <a:r>
              <a:rPr dirty="0"/>
              <a:t>Heat</a:t>
            </a:r>
            <a:r>
              <a:rPr dirty="0" spc="-30"/>
              <a:t> </a:t>
            </a:r>
            <a:r>
              <a:rPr dirty="0"/>
              <a:t>Pumps</a:t>
            </a:r>
            <a:r>
              <a:rPr dirty="0" spc="-40"/>
              <a:t> </a:t>
            </a:r>
            <a:r>
              <a:rPr dirty="0"/>
              <a:t>“2</a:t>
            </a:r>
            <a:r>
              <a:rPr dirty="0" spc="-40"/>
              <a:t> </a:t>
            </a:r>
            <a:r>
              <a:rPr dirty="0"/>
              <a:t>Pipe</a:t>
            </a:r>
            <a:r>
              <a:rPr dirty="0" spc="-25"/>
              <a:t> </a:t>
            </a:r>
            <a:r>
              <a:rPr dirty="0" spc="-10"/>
              <a:t>System”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901" y="4267200"/>
            <a:ext cx="1038123" cy="14477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774" y="4419574"/>
            <a:ext cx="1142987" cy="102235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964940" y="5741923"/>
            <a:ext cx="124650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Evaporator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 </a:t>
            </a: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12350" y="5437195"/>
            <a:ext cx="133159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Bi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Directional </a:t>
            </a:r>
            <a:r>
              <a:rPr dirty="0" sz="1400">
                <a:latin typeface="Arial"/>
                <a:cs typeface="Arial"/>
              </a:rPr>
              <a:t>Expansion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Valve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00" y="4343399"/>
            <a:ext cx="804862" cy="127635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5412740" y="5741923"/>
            <a:ext cx="9963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Compressor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0" y="4648200"/>
            <a:ext cx="1133296" cy="91756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6860540" y="5589523"/>
            <a:ext cx="124650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Evaporator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 </a:t>
            </a: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Fan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06375" y="6313487"/>
            <a:ext cx="7924800" cy="37655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1800" b="1">
                <a:latin typeface="Arial"/>
                <a:cs typeface="Arial"/>
              </a:rPr>
              <a:t>Water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Source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Heat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Pump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Indoor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57662" y="979487"/>
            <a:ext cx="3048000" cy="64643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444500" marR="437515">
              <a:lnSpc>
                <a:spcPct val="100000"/>
              </a:lnSpc>
              <a:spcBef>
                <a:spcPts val="335"/>
              </a:spcBef>
            </a:pPr>
            <a:r>
              <a:rPr dirty="0" sz="1800" b="1">
                <a:latin typeface="Arial"/>
                <a:cs typeface="Arial"/>
              </a:rPr>
              <a:t>Closed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Circuit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Fluid </a:t>
            </a:r>
            <a:r>
              <a:rPr dirty="0" sz="1800" b="1">
                <a:latin typeface="Arial"/>
                <a:cs typeface="Arial"/>
              </a:rPr>
              <a:t>Cooler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Outdoor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81000" y="3753470"/>
            <a:ext cx="4819650" cy="1511300"/>
            <a:chOff x="381000" y="3753470"/>
            <a:chExt cx="4819650" cy="1511300"/>
          </a:xfrm>
        </p:grpSpPr>
        <p:sp>
          <p:nvSpPr>
            <p:cNvPr id="18" name="object 18" descr=""/>
            <p:cNvSpPr/>
            <p:nvPr/>
          </p:nvSpPr>
          <p:spPr>
            <a:xfrm>
              <a:off x="2381250" y="3810520"/>
              <a:ext cx="2800350" cy="15875"/>
            </a:xfrm>
            <a:custGeom>
              <a:avLst/>
              <a:gdLst/>
              <a:ahLst/>
              <a:cxnLst/>
              <a:rect l="l" t="t" r="r" b="b"/>
              <a:pathLst>
                <a:path w="2800350" h="15875">
                  <a:moveTo>
                    <a:pt x="2800350" y="1535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286005" y="3753470"/>
              <a:ext cx="114935" cy="114300"/>
            </a:xfrm>
            <a:custGeom>
              <a:avLst/>
              <a:gdLst/>
              <a:ahLst/>
              <a:cxnLst/>
              <a:rect l="l" t="t" r="r" b="b"/>
              <a:pathLst>
                <a:path w="114935" h="114300">
                  <a:moveTo>
                    <a:pt x="114604" y="0"/>
                  </a:moveTo>
                  <a:lnTo>
                    <a:pt x="0" y="56527"/>
                  </a:lnTo>
                  <a:lnTo>
                    <a:pt x="113982" y="114300"/>
                  </a:lnTo>
                  <a:lnTo>
                    <a:pt x="1146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" y="4419599"/>
              <a:ext cx="2057399" cy="844549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459740" y="5284723"/>
            <a:ext cx="141541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 </a:t>
            </a:r>
            <a:r>
              <a:rPr dirty="0" sz="1400">
                <a:latin typeface="Arial"/>
                <a:cs typeface="Arial"/>
              </a:rPr>
              <a:t>Evaporator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Barrel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908050" y="990688"/>
            <a:ext cx="6654800" cy="3886200"/>
            <a:chOff x="908050" y="990688"/>
            <a:chExt cx="6654800" cy="3886200"/>
          </a:xfrm>
        </p:grpSpPr>
        <p:sp>
          <p:nvSpPr>
            <p:cNvPr id="23" name="object 23" descr=""/>
            <p:cNvSpPr/>
            <p:nvPr/>
          </p:nvSpPr>
          <p:spPr>
            <a:xfrm>
              <a:off x="5276850" y="2819400"/>
              <a:ext cx="2266950" cy="0"/>
            </a:xfrm>
            <a:custGeom>
              <a:avLst/>
              <a:gdLst/>
              <a:ahLst/>
              <a:cxnLst/>
              <a:rect l="l" t="t" r="r" b="b"/>
              <a:pathLst>
                <a:path w="2266950" h="0">
                  <a:moveTo>
                    <a:pt x="226695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181602" y="27622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181600" y="1752600"/>
              <a:ext cx="0" cy="1962150"/>
            </a:xfrm>
            <a:custGeom>
              <a:avLst/>
              <a:gdLst/>
              <a:ahLst/>
              <a:cxnLst/>
              <a:rect l="l" t="t" r="r" b="b"/>
              <a:pathLst>
                <a:path w="0" h="1962150">
                  <a:moveTo>
                    <a:pt x="0" y="0"/>
                  </a:moveTo>
                  <a:lnTo>
                    <a:pt x="0" y="19621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124450" y="3695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15987" y="2838119"/>
              <a:ext cx="368300" cy="358140"/>
            </a:xfrm>
            <a:custGeom>
              <a:avLst/>
              <a:gdLst/>
              <a:ahLst/>
              <a:cxnLst/>
              <a:rect l="l" t="t" r="r" b="b"/>
              <a:pathLst>
                <a:path w="368300" h="358139">
                  <a:moveTo>
                    <a:pt x="184150" y="0"/>
                  </a:moveTo>
                  <a:lnTo>
                    <a:pt x="135196" y="6385"/>
                  </a:lnTo>
                  <a:lnTo>
                    <a:pt x="91206" y="24406"/>
                  </a:lnTo>
                  <a:lnTo>
                    <a:pt x="53936" y="52357"/>
                  </a:lnTo>
                  <a:lnTo>
                    <a:pt x="25142" y="88534"/>
                  </a:lnTo>
                  <a:lnTo>
                    <a:pt x="6578" y="131234"/>
                  </a:lnTo>
                  <a:lnTo>
                    <a:pt x="0" y="178752"/>
                  </a:lnTo>
                  <a:lnTo>
                    <a:pt x="6578" y="226275"/>
                  </a:lnTo>
                  <a:lnTo>
                    <a:pt x="25142" y="268978"/>
                  </a:lnTo>
                  <a:lnTo>
                    <a:pt x="53936" y="305158"/>
                  </a:lnTo>
                  <a:lnTo>
                    <a:pt x="91206" y="333111"/>
                  </a:lnTo>
                  <a:lnTo>
                    <a:pt x="135196" y="351132"/>
                  </a:lnTo>
                  <a:lnTo>
                    <a:pt x="184150" y="357517"/>
                  </a:lnTo>
                  <a:lnTo>
                    <a:pt x="233103" y="351132"/>
                  </a:lnTo>
                  <a:lnTo>
                    <a:pt x="277093" y="333111"/>
                  </a:lnTo>
                  <a:lnTo>
                    <a:pt x="314363" y="305158"/>
                  </a:lnTo>
                  <a:lnTo>
                    <a:pt x="343157" y="268978"/>
                  </a:lnTo>
                  <a:lnTo>
                    <a:pt x="361721" y="226275"/>
                  </a:lnTo>
                  <a:lnTo>
                    <a:pt x="368300" y="178752"/>
                  </a:lnTo>
                  <a:lnTo>
                    <a:pt x="361721" y="131234"/>
                  </a:lnTo>
                  <a:lnTo>
                    <a:pt x="343157" y="88534"/>
                  </a:lnTo>
                  <a:lnTo>
                    <a:pt x="314363" y="52357"/>
                  </a:lnTo>
                  <a:lnTo>
                    <a:pt x="277093" y="24406"/>
                  </a:lnTo>
                  <a:lnTo>
                    <a:pt x="233103" y="6385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15987" y="2838119"/>
              <a:ext cx="368300" cy="358140"/>
            </a:xfrm>
            <a:custGeom>
              <a:avLst/>
              <a:gdLst/>
              <a:ahLst/>
              <a:cxnLst/>
              <a:rect l="l" t="t" r="r" b="b"/>
              <a:pathLst>
                <a:path w="368300" h="358139">
                  <a:moveTo>
                    <a:pt x="184150" y="357517"/>
                  </a:moveTo>
                  <a:lnTo>
                    <a:pt x="135196" y="351132"/>
                  </a:lnTo>
                  <a:lnTo>
                    <a:pt x="91206" y="333111"/>
                  </a:lnTo>
                  <a:lnTo>
                    <a:pt x="53936" y="305158"/>
                  </a:lnTo>
                  <a:lnTo>
                    <a:pt x="25142" y="268978"/>
                  </a:lnTo>
                  <a:lnTo>
                    <a:pt x="6578" y="226275"/>
                  </a:lnTo>
                  <a:lnTo>
                    <a:pt x="0" y="178752"/>
                  </a:lnTo>
                  <a:lnTo>
                    <a:pt x="6578" y="131234"/>
                  </a:lnTo>
                  <a:lnTo>
                    <a:pt x="25142" y="88534"/>
                  </a:lnTo>
                  <a:lnTo>
                    <a:pt x="53936" y="52357"/>
                  </a:lnTo>
                  <a:lnTo>
                    <a:pt x="91206" y="24406"/>
                  </a:lnTo>
                  <a:lnTo>
                    <a:pt x="135196" y="6385"/>
                  </a:lnTo>
                  <a:lnTo>
                    <a:pt x="184150" y="0"/>
                  </a:lnTo>
                  <a:lnTo>
                    <a:pt x="233103" y="6385"/>
                  </a:lnTo>
                  <a:lnTo>
                    <a:pt x="277093" y="24406"/>
                  </a:lnTo>
                  <a:lnTo>
                    <a:pt x="314363" y="52357"/>
                  </a:lnTo>
                  <a:lnTo>
                    <a:pt x="343157" y="88534"/>
                  </a:lnTo>
                  <a:lnTo>
                    <a:pt x="361721" y="131234"/>
                  </a:lnTo>
                  <a:lnTo>
                    <a:pt x="368300" y="178752"/>
                  </a:lnTo>
                  <a:lnTo>
                    <a:pt x="361721" y="226275"/>
                  </a:lnTo>
                  <a:lnTo>
                    <a:pt x="343157" y="268978"/>
                  </a:lnTo>
                  <a:lnTo>
                    <a:pt x="314363" y="305158"/>
                  </a:lnTo>
                  <a:lnTo>
                    <a:pt x="277093" y="333111"/>
                  </a:lnTo>
                  <a:lnTo>
                    <a:pt x="233103" y="351132"/>
                  </a:lnTo>
                  <a:lnTo>
                    <a:pt x="184150" y="35751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14400" y="2743200"/>
              <a:ext cx="244475" cy="276860"/>
            </a:xfrm>
            <a:custGeom>
              <a:avLst/>
              <a:gdLst/>
              <a:ahLst/>
              <a:cxnLst/>
              <a:rect l="l" t="t" r="r" b="b"/>
              <a:pathLst>
                <a:path w="244475" h="276860">
                  <a:moveTo>
                    <a:pt x="244475" y="0"/>
                  </a:moveTo>
                  <a:lnTo>
                    <a:pt x="0" y="0"/>
                  </a:lnTo>
                  <a:lnTo>
                    <a:pt x="0" y="276847"/>
                  </a:lnTo>
                  <a:lnTo>
                    <a:pt x="244475" y="276847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14400" y="2746369"/>
              <a:ext cx="241300" cy="273685"/>
            </a:xfrm>
            <a:custGeom>
              <a:avLst/>
              <a:gdLst/>
              <a:ahLst/>
              <a:cxnLst/>
              <a:rect l="l" t="t" r="r" b="b"/>
              <a:pathLst>
                <a:path w="241300" h="273685">
                  <a:moveTo>
                    <a:pt x="241300" y="0"/>
                  </a:moveTo>
                  <a:lnTo>
                    <a:pt x="0" y="0"/>
                  </a:lnTo>
                  <a:lnTo>
                    <a:pt x="0" y="273672"/>
                  </a:lnTo>
                  <a:lnTo>
                    <a:pt x="241300" y="102819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14400" y="2746369"/>
              <a:ext cx="241300" cy="273685"/>
            </a:xfrm>
            <a:custGeom>
              <a:avLst/>
              <a:gdLst/>
              <a:ahLst/>
              <a:cxnLst/>
              <a:rect l="l" t="t" r="r" b="b"/>
              <a:pathLst>
                <a:path w="241300" h="273685">
                  <a:moveTo>
                    <a:pt x="0" y="273672"/>
                  </a:moveTo>
                  <a:lnTo>
                    <a:pt x="0" y="0"/>
                  </a:lnTo>
                  <a:lnTo>
                    <a:pt x="241300" y="0"/>
                  </a:lnTo>
                  <a:lnTo>
                    <a:pt x="241300" y="10281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0925" y="2917196"/>
              <a:ext cx="174622" cy="153490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066800" y="1847850"/>
              <a:ext cx="0" cy="895350"/>
            </a:xfrm>
            <a:custGeom>
              <a:avLst/>
              <a:gdLst/>
              <a:ahLst/>
              <a:cxnLst/>
              <a:rect l="l" t="t" r="r" b="b"/>
              <a:pathLst>
                <a:path w="0" h="895350">
                  <a:moveTo>
                    <a:pt x="0" y="89535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09660" y="175260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37" y="0"/>
                  </a:moveTo>
                  <a:lnTo>
                    <a:pt x="0" y="114300"/>
                  </a:lnTo>
                  <a:lnTo>
                    <a:pt x="114300" y="114287"/>
                  </a:lnTo>
                  <a:lnTo>
                    <a:pt x="571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143000" y="3124200"/>
              <a:ext cx="0" cy="1657350"/>
            </a:xfrm>
            <a:custGeom>
              <a:avLst/>
              <a:gdLst/>
              <a:ahLst/>
              <a:cxnLst/>
              <a:rect l="l" t="t" r="r" b="b"/>
              <a:pathLst>
                <a:path w="0" h="1657350">
                  <a:moveTo>
                    <a:pt x="0" y="0"/>
                  </a:moveTo>
                  <a:lnTo>
                    <a:pt x="0" y="16573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85850" y="47625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286000" y="3810000"/>
              <a:ext cx="0" cy="819150"/>
            </a:xfrm>
            <a:custGeom>
              <a:avLst/>
              <a:gdLst/>
              <a:ahLst/>
              <a:cxnLst/>
              <a:rect l="l" t="t" r="r" b="b"/>
              <a:pathLst>
                <a:path w="0" h="819150">
                  <a:moveTo>
                    <a:pt x="0" y="0"/>
                  </a:moveTo>
                  <a:lnTo>
                    <a:pt x="0" y="8191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228850" y="46101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4025" y="990688"/>
              <a:ext cx="2663089" cy="2403331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066800" y="1752600"/>
              <a:ext cx="1123950" cy="0"/>
            </a:xfrm>
            <a:custGeom>
              <a:avLst/>
              <a:gdLst/>
              <a:ahLst/>
              <a:cxnLst/>
              <a:rect l="l" t="t" r="r" b="b"/>
              <a:pathLst>
                <a:path w="1123950" h="0">
                  <a:moveTo>
                    <a:pt x="0" y="0"/>
                  </a:moveTo>
                  <a:lnTo>
                    <a:pt x="11239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171702" y="16954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78739" y="1169606"/>
            <a:ext cx="141224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Water </a:t>
            </a:r>
            <a:r>
              <a:rPr dirty="0" sz="1400">
                <a:latin typeface="Arial"/>
                <a:cs typeface="Arial"/>
              </a:rPr>
              <a:t>Return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86°F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Max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3505200" y="1371600"/>
            <a:ext cx="5181600" cy="1981200"/>
            <a:chOff x="3505200" y="1371600"/>
            <a:chExt cx="5181600" cy="1981200"/>
          </a:xfrm>
        </p:grpSpPr>
        <p:sp>
          <p:nvSpPr>
            <p:cNvPr id="44" name="object 44" descr=""/>
            <p:cNvSpPr/>
            <p:nvPr/>
          </p:nvSpPr>
          <p:spPr>
            <a:xfrm>
              <a:off x="3505200" y="1752600"/>
              <a:ext cx="209550" cy="0"/>
            </a:xfrm>
            <a:custGeom>
              <a:avLst/>
              <a:gdLst/>
              <a:ahLst/>
              <a:cxnLst/>
              <a:rect l="l" t="t" r="r" b="b"/>
              <a:pathLst>
                <a:path w="209550" h="0">
                  <a:moveTo>
                    <a:pt x="0" y="0"/>
                  </a:moveTo>
                  <a:lnTo>
                    <a:pt x="2095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695702" y="16954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55190" y="1488140"/>
              <a:ext cx="531609" cy="181690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67600" y="1371600"/>
              <a:ext cx="689825" cy="1981174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4114800" y="1752600"/>
              <a:ext cx="971550" cy="0"/>
            </a:xfrm>
            <a:custGeom>
              <a:avLst/>
              <a:gdLst/>
              <a:ahLst/>
              <a:cxnLst/>
              <a:rect l="l" t="t" r="r" b="b"/>
              <a:pathLst>
                <a:path w="971550" h="0">
                  <a:moveTo>
                    <a:pt x="0" y="0"/>
                  </a:moveTo>
                  <a:lnTo>
                    <a:pt x="9715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5067302" y="16954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181600" y="2286000"/>
              <a:ext cx="971550" cy="0"/>
            </a:xfrm>
            <a:custGeom>
              <a:avLst/>
              <a:gdLst/>
              <a:ahLst/>
              <a:cxnLst/>
              <a:rect l="l" t="t" r="r" b="b"/>
              <a:pathLst>
                <a:path w="971550" h="0">
                  <a:moveTo>
                    <a:pt x="0" y="0"/>
                  </a:moveTo>
                  <a:lnTo>
                    <a:pt x="9715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134102" y="22288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248400" y="2135188"/>
              <a:ext cx="358140" cy="368300"/>
            </a:xfrm>
            <a:custGeom>
              <a:avLst/>
              <a:gdLst/>
              <a:ahLst/>
              <a:cxnLst/>
              <a:rect l="l" t="t" r="r" b="b"/>
              <a:pathLst>
                <a:path w="358140" h="368300">
                  <a:moveTo>
                    <a:pt x="178765" y="0"/>
                  </a:moveTo>
                  <a:lnTo>
                    <a:pt x="131242" y="6578"/>
                  </a:lnTo>
                  <a:lnTo>
                    <a:pt x="88538" y="25142"/>
                  </a:lnTo>
                  <a:lnTo>
                    <a:pt x="52358" y="53936"/>
                  </a:lnTo>
                  <a:lnTo>
                    <a:pt x="24406" y="91206"/>
                  </a:lnTo>
                  <a:lnTo>
                    <a:pt x="6385" y="135196"/>
                  </a:lnTo>
                  <a:lnTo>
                    <a:pt x="0" y="184150"/>
                  </a:lnTo>
                  <a:lnTo>
                    <a:pt x="6385" y="233103"/>
                  </a:lnTo>
                  <a:lnTo>
                    <a:pt x="24406" y="277093"/>
                  </a:lnTo>
                  <a:lnTo>
                    <a:pt x="52358" y="314363"/>
                  </a:lnTo>
                  <a:lnTo>
                    <a:pt x="88538" y="343157"/>
                  </a:lnTo>
                  <a:lnTo>
                    <a:pt x="131242" y="361721"/>
                  </a:lnTo>
                  <a:lnTo>
                    <a:pt x="178765" y="368300"/>
                  </a:lnTo>
                  <a:lnTo>
                    <a:pt x="226282" y="361721"/>
                  </a:lnTo>
                  <a:lnTo>
                    <a:pt x="268982" y="343157"/>
                  </a:lnTo>
                  <a:lnTo>
                    <a:pt x="305160" y="314363"/>
                  </a:lnTo>
                  <a:lnTo>
                    <a:pt x="333111" y="277093"/>
                  </a:lnTo>
                  <a:lnTo>
                    <a:pt x="351132" y="233103"/>
                  </a:lnTo>
                  <a:lnTo>
                    <a:pt x="357517" y="184150"/>
                  </a:lnTo>
                  <a:lnTo>
                    <a:pt x="351132" y="135196"/>
                  </a:lnTo>
                  <a:lnTo>
                    <a:pt x="333111" y="91206"/>
                  </a:lnTo>
                  <a:lnTo>
                    <a:pt x="305160" y="53936"/>
                  </a:lnTo>
                  <a:lnTo>
                    <a:pt x="268982" y="25142"/>
                  </a:lnTo>
                  <a:lnTo>
                    <a:pt x="226282" y="6578"/>
                  </a:lnTo>
                  <a:lnTo>
                    <a:pt x="178765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248400" y="2135188"/>
              <a:ext cx="358140" cy="368300"/>
            </a:xfrm>
            <a:custGeom>
              <a:avLst/>
              <a:gdLst/>
              <a:ahLst/>
              <a:cxnLst/>
              <a:rect l="l" t="t" r="r" b="b"/>
              <a:pathLst>
                <a:path w="358140" h="368300">
                  <a:moveTo>
                    <a:pt x="0" y="184150"/>
                  </a:moveTo>
                  <a:lnTo>
                    <a:pt x="6385" y="135196"/>
                  </a:lnTo>
                  <a:lnTo>
                    <a:pt x="24406" y="91206"/>
                  </a:lnTo>
                  <a:lnTo>
                    <a:pt x="52358" y="53936"/>
                  </a:lnTo>
                  <a:lnTo>
                    <a:pt x="88538" y="25142"/>
                  </a:lnTo>
                  <a:lnTo>
                    <a:pt x="131242" y="6578"/>
                  </a:lnTo>
                  <a:lnTo>
                    <a:pt x="178765" y="0"/>
                  </a:lnTo>
                  <a:lnTo>
                    <a:pt x="226282" y="6578"/>
                  </a:lnTo>
                  <a:lnTo>
                    <a:pt x="268982" y="25142"/>
                  </a:lnTo>
                  <a:lnTo>
                    <a:pt x="305160" y="53936"/>
                  </a:lnTo>
                  <a:lnTo>
                    <a:pt x="333111" y="91206"/>
                  </a:lnTo>
                  <a:lnTo>
                    <a:pt x="351132" y="135196"/>
                  </a:lnTo>
                  <a:lnTo>
                    <a:pt x="357517" y="184150"/>
                  </a:lnTo>
                  <a:lnTo>
                    <a:pt x="351132" y="233103"/>
                  </a:lnTo>
                  <a:lnTo>
                    <a:pt x="333111" y="277093"/>
                  </a:lnTo>
                  <a:lnTo>
                    <a:pt x="305160" y="314363"/>
                  </a:lnTo>
                  <a:lnTo>
                    <a:pt x="268982" y="343157"/>
                  </a:lnTo>
                  <a:lnTo>
                    <a:pt x="226282" y="361721"/>
                  </a:lnTo>
                  <a:lnTo>
                    <a:pt x="178765" y="368300"/>
                  </a:lnTo>
                  <a:lnTo>
                    <a:pt x="131242" y="361721"/>
                  </a:lnTo>
                  <a:lnTo>
                    <a:pt x="88538" y="343157"/>
                  </a:lnTo>
                  <a:lnTo>
                    <a:pt x="52358" y="314363"/>
                  </a:lnTo>
                  <a:lnTo>
                    <a:pt x="24406" y="277093"/>
                  </a:lnTo>
                  <a:lnTo>
                    <a:pt x="6385" y="233103"/>
                  </a:lnTo>
                  <a:lnTo>
                    <a:pt x="0" y="1841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424002" y="2133600"/>
              <a:ext cx="276860" cy="244475"/>
            </a:xfrm>
            <a:custGeom>
              <a:avLst/>
              <a:gdLst/>
              <a:ahLst/>
              <a:cxnLst/>
              <a:rect l="l" t="t" r="r" b="b"/>
              <a:pathLst>
                <a:path w="276859" h="244475">
                  <a:moveTo>
                    <a:pt x="276847" y="0"/>
                  </a:moveTo>
                  <a:lnTo>
                    <a:pt x="0" y="0"/>
                  </a:lnTo>
                  <a:lnTo>
                    <a:pt x="0" y="244475"/>
                  </a:lnTo>
                  <a:lnTo>
                    <a:pt x="276847" y="244475"/>
                  </a:lnTo>
                  <a:lnTo>
                    <a:pt x="276847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423996" y="2133600"/>
              <a:ext cx="273685" cy="241300"/>
            </a:xfrm>
            <a:custGeom>
              <a:avLst/>
              <a:gdLst/>
              <a:ahLst/>
              <a:cxnLst/>
              <a:rect l="l" t="t" r="r" b="b"/>
              <a:pathLst>
                <a:path w="273684" h="241300">
                  <a:moveTo>
                    <a:pt x="273672" y="0"/>
                  </a:moveTo>
                  <a:lnTo>
                    <a:pt x="0" y="0"/>
                  </a:lnTo>
                  <a:lnTo>
                    <a:pt x="170853" y="241300"/>
                  </a:lnTo>
                  <a:lnTo>
                    <a:pt x="273672" y="241300"/>
                  </a:lnTo>
                  <a:lnTo>
                    <a:pt x="273672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423996" y="2133600"/>
              <a:ext cx="273685" cy="241300"/>
            </a:xfrm>
            <a:custGeom>
              <a:avLst/>
              <a:gdLst/>
              <a:ahLst/>
              <a:cxnLst/>
              <a:rect l="l" t="t" r="r" b="b"/>
              <a:pathLst>
                <a:path w="273684" h="241300">
                  <a:moveTo>
                    <a:pt x="0" y="0"/>
                  </a:moveTo>
                  <a:lnTo>
                    <a:pt x="273672" y="0"/>
                  </a:lnTo>
                  <a:lnTo>
                    <a:pt x="273672" y="241300"/>
                  </a:lnTo>
                  <a:lnTo>
                    <a:pt x="170853" y="2413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73351" y="2270126"/>
              <a:ext cx="153490" cy="174621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6705600" y="2209800"/>
              <a:ext cx="666750" cy="0"/>
            </a:xfrm>
            <a:custGeom>
              <a:avLst/>
              <a:gdLst/>
              <a:ahLst/>
              <a:cxnLst/>
              <a:rect l="l" t="t" r="r" b="b"/>
              <a:pathLst>
                <a:path w="666750" h="0">
                  <a:moveTo>
                    <a:pt x="0" y="0"/>
                  </a:moveTo>
                  <a:lnTo>
                    <a:pt x="6667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353302" y="21526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5336540" y="3150806"/>
            <a:ext cx="141224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Water </a:t>
            </a:r>
            <a:r>
              <a:rPr dirty="0" sz="1400">
                <a:latin typeface="Arial"/>
                <a:cs typeface="Arial"/>
              </a:rPr>
              <a:t>Supply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60°F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Min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7467600" y="3429000"/>
            <a:ext cx="1295400" cy="37655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350"/>
              </a:spcBef>
            </a:pPr>
            <a:r>
              <a:rPr dirty="0" sz="1800" spc="-10">
                <a:latin typeface="Arial"/>
                <a:cs typeface="Arial"/>
              </a:rPr>
              <a:t>Boiler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4332" y="333756"/>
            <a:ext cx="5388863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726" y="440086"/>
            <a:ext cx="48748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Water</a:t>
            </a:r>
            <a:r>
              <a:rPr dirty="0" spc="-45"/>
              <a:t> </a:t>
            </a:r>
            <a:r>
              <a:rPr dirty="0"/>
              <a:t>Source</a:t>
            </a:r>
            <a:r>
              <a:rPr dirty="0" spc="-45"/>
              <a:t> </a:t>
            </a:r>
            <a:r>
              <a:rPr dirty="0"/>
              <a:t>Heat</a:t>
            </a:r>
            <a:r>
              <a:rPr dirty="0" spc="-40"/>
              <a:t> </a:t>
            </a:r>
            <a:r>
              <a:rPr dirty="0" spc="-20"/>
              <a:t>Pump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09600" y="1066800"/>
            <a:ext cx="8001000" cy="5584825"/>
          </a:xfrm>
          <a:custGeom>
            <a:avLst/>
            <a:gdLst/>
            <a:ahLst/>
            <a:cxnLst/>
            <a:rect l="l" t="t" r="r" b="b"/>
            <a:pathLst>
              <a:path w="8001000" h="5584825">
                <a:moveTo>
                  <a:pt x="8001000" y="0"/>
                </a:moveTo>
                <a:lnTo>
                  <a:pt x="0" y="0"/>
                </a:lnTo>
                <a:lnTo>
                  <a:pt x="0" y="5584825"/>
                </a:lnTo>
                <a:lnTo>
                  <a:pt x="8001000" y="5584825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88340" y="1019048"/>
            <a:ext cx="7673340" cy="551180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Typical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Equipment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Designation</a:t>
            </a:r>
            <a:endParaRPr sz="2400">
              <a:latin typeface="Arial"/>
              <a:cs typeface="Arial"/>
            </a:endParaRPr>
          </a:p>
          <a:p>
            <a:pPr lvl="1" marL="755015" marR="5080" indent="-285750">
              <a:lnSpc>
                <a:spcPts val="2590"/>
              </a:lnSpc>
              <a:spcBef>
                <a:spcPts val="61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400" b="1">
                <a:latin typeface="Arial"/>
                <a:cs typeface="Arial"/>
              </a:rPr>
              <a:t>Water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Source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Heat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Pump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&amp;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Fluid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Cooler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(WSHP </a:t>
            </a:r>
            <a:r>
              <a:rPr dirty="0" sz="2400" spc="-10" b="1">
                <a:latin typeface="Arial"/>
                <a:cs typeface="Arial"/>
              </a:rPr>
              <a:t>	</a:t>
            </a:r>
            <a:r>
              <a:rPr dirty="0" sz="2400" b="1">
                <a:latin typeface="Arial"/>
                <a:cs typeface="Arial"/>
              </a:rPr>
              <a:t>&amp;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FC)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Heat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Pump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&amp;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Fluid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Cooler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(HP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&amp;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FC)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Air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Distribution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via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indoor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WSHP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HP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Typical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Heating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Sources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Gas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boiler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Typical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Applications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10" b="1">
                <a:latin typeface="Arial"/>
                <a:cs typeface="Arial"/>
              </a:rPr>
              <a:t>Residential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10" b="1">
                <a:latin typeface="Arial"/>
                <a:cs typeface="Arial"/>
              </a:rPr>
              <a:t>Retail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24/7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isolated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cooling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areas less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than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5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tons</a:t>
            </a:r>
            <a:endParaRPr sz="2400">
              <a:latin typeface="Arial"/>
              <a:cs typeface="Arial"/>
            </a:endParaRPr>
          </a:p>
          <a:p>
            <a:pPr marL="355600" marR="99060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Limitations: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Non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–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Residential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Energy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Codes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limit </a:t>
            </a:r>
            <a:r>
              <a:rPr dirty="0" sz="2400" b="1">
                <a:latin typeface="Arial"/>
                <a:cs typeface="Arial"/>
              </a:rPr>
              <a:t>usage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by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requiring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air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side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economizer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Costs: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$13,000/WSHP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8316" y="234695"/>
            <a:ext cx="3968495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5600" rIns="0" bIns="0" rtlCol="0" vert="horz">
            <a:spAutoFit/>
          </a:bodyPr>
          <a:lstStyle/>
          <a:p>
            <a:pPr marL="2230120">
              <a:lnSpc>
                <a:spcPct val="100000"/>
              </a:lnSpc>
              <a:spcBef>
                <a:spcPts val="100"/>
              </a:spcBef>
            </a:pPr>
            <a:r>
              <a:rPr dirty="0"/>
              <a:t>Air</a:t>
            </a:r>
            <a:r>
              <a:rPr dirty="0" spc="-35"/>
              <a:t> </a:t>
            </a:r>
            <a:r>
              <a:rPr dirty="0"/>
              <a:t>Cooled</a:t>
            </a:r>
            <a:r>
              <a:rPr dirty="0" spc="-40"/>
              <a:t> </a:t>
            </a:r>
            <a:r>
              <a:rPr dirty="0" spc="-10"/>
              <a:t>Chiller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678939" y="3913758"/>
            <a:ext cx="2146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Chilled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Water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Supply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78939" y="4188079"/>
            <a:ext cx="5099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Arial"/>
                <a:cs typeface="Arial"/>
              </a:rPr>
              <a:t>42°F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27000" y="1270000"/>
            <a:ext cx="7670800" cy="2154555"/>
            <a:chOff x="127000" y="1270000"/>
            <a:chExt cx="7670800" cy="2154555"/>
          </a:xfrm>
        </p:grpSpPr>
        <p:sp>
          <p:nvSpPr>
            <p:cNvPr id="7" name="object 7" descr=""/>
            <p:cNvSpPr/>
            <p:nvPr/>
          </p:nvSpPr>
          <p:spPr>
            <a:xfrm>
              <a:off x="152400" y="1295400"/>
              <a:ext cx="7620000" cy="2103755"/>
            </a:xfrm>
            <a:custGeom>
              <a:avLst/>
              <a:gdLst/>
              <a:ahLst/>
              <a:cxnLst/>
              <a:rect l="l" t="t" r="r" b="b"/>
              <a:pathLst>
                <a:path w="7620000" h="2103754">
                  <a:moveTo>
                    <a:pt x="7620000" y="0"/>
                  </a:moveTo>
                  <a:lnTo>
                    <a:pt x="0" y="0"/>
                  </a:lnTo>
                  <a:lnTo>
                    <a:pt x="0" y="2103437"/>
                  </a:lnTo>
                  <a:lnTo>
                    <a:pt x="7620000" y="2103437"/>
                  </a:lnTo>
                  <a:lnTo>
                    <a:pt x="76200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2400" y="1295400"/>
              <a:ext cx="7620000" cy="2103755"/>
            </a:xfrm>
            <a:custGeom>
              <a:avLst/>
              <a:gdLst/>
              <a:ahLst/>
              <a:cxnLst/>
              <a:rect l="l" t="t" r="r" b="b"/>
              <a:pathLst>
                <a:path w="7620000" h="2103754">
                  <a:moveTo>
                    <a:pt x="0" y="0"/>
                  </a:moveTo>
                  <a:lnTo>
                    <a:pt x="7620000" y="0"/>
                  </a:lnTo>
                  <a:lnTo>
                    <a:pt x="7620000" y="2103437"/>
                  </a:lnTo>
                  <a:lnTo>
                    <a:pt x="0" y="2103437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900" y="1430350"/>
              <a:ext cx="1404950" cy="1154112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004627" y="2611373"/>
            <a:ext cx="11404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Evaporator Barrel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17359" y="2611373"/>
            <a:ext cx="10877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marR="5080" indent="-25463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Expansion Valve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224112" y="1430337"/>
            <a:ext cx="5146675" cy="1136650"/>
            <a:chOff x="2224112" y="1430337"/>
            <a:chExt cx="5146675" cy="11366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8124" y="1430337"/>
              <a:ext cx="782523" cy="11366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4112" y="1498600"/>
              <a:ext cx="1438249" cy="1062037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2356834" y="2577084"/>
            <a:ext cx="11391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Condenser </a:t>
            </a:r>
            <a:r>
              <a:rPr dirty="0" sz="1800">
                <a:latin typeface="Arial"/>
                <a:cs typeface="Arial"/>
              </a:rPr>
              <a:t>Coil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&amp;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403511" y="2693898"/>
            <a:ext cx="1267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Compressor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47637" y="3436937"/>
            <a:ext cx="4472305" cy="387350"/>
            <a:chOff x="147637" y="3436937"/>
            <a:chExt cx="4472305" cy="387350"/>
          </a:xfrm>
        </p:grpSpPr>
        <p:sp>
          <p:nvSpPr>
            <p:cNvPr id="18" name="object 18" descr=""/>
            <p:cNvSpPr/>
            <p:nvPr/>
          </p:nvSpPr>
          <p:spPr>
            <a:xfrm>
              <a:off x="152400" y="3441700"/>
              <a:ext cx="4462780" cy="377825"/>
            </a:xfrm>
            <a:custGeom>
              <a:avLst/>
              <a:gdLst/>
              <a:ahLst/>
              <a:cxnLst/>
              <a:rect l="l" t="t" r="r" b="b"/>
              <a:pathLst>
                <a:path w="4462780" h="377825">
                  <a:moveTo>
                    <a:pt x="4462462" y="0"/>
                  </a:moveTo>
                  <a:lnTo>
                    <a:pt x="0" y="0"/>
                  </a:lnTo>
                  <a:lnTo>
                    <a:pt x="0" y="377825"/>
                  </a:lnTo>
                  <a:lnTo>
                    <a:pt x="4462462" y="377825"/>
                  </a:lnTo>
                  <a:lnTo>
                    <a:pt x="4462462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2400" y="3441700"/>
              <a:ext cx="4462780" cy="377825"/>
            </a:xfrm>
            <a:custGeom>
              <a:avLst/>
              <a:gdLst/>
              <a:ahLst/>
              <a:cxnLst/>
              <a:rect l="l" t="t" r="r" b="b"/>
              <a:pathLst>
                <a:path w="4462780" h="377825">
                  <a:moveTo>
                    <a:pt x="0" y="0"/>
                  </a:moveTo>
                  <a:lnTo>
                    <a:pt x="4462462" y="0"/>
                  </a:lnTo>
                  <a:lnTo>
                    <a:pt x="4462462" y="377825"/>
                  </a:lnTo>
                  <a:lnTo>
                    <a:pt x="0" y="3778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865981" y="3474656"/>
            <a:ext cx="3034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Air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Cooled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Chiller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(outdoor)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3528047" y="1635125"/>
            <a:ext cx="4225925" cy="4651375"/>
            <a:chOff x="3528047" y="1635125"/>
            <a:chExt cx="4225925" cy="465137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5900" y="1635125"/>
              <a:ext cx="2514587" cy="84455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3553447" y="4419600"/>
              <a:ext cx="4175125" cy="1841500"/>
            </a:xfrm>
            <a:custGeom>
              <a:avLst/>
              <a:gdLst/>
              <a:ahLst/>
              <a:cxnLst/>
              <a:rect l="l" t="t" r="r" b="b"/>
              <a:pathLst>
                <a:path w="4175125" h="1841500">
                  <a:moveTo>
                    <a:pt x="4174502" y="0"/>
                  </a:moveTo>
                  <a:lnTo>
                    <a:pt x="0" y="0"/>
                  </a:lnTo>
                  <a:lnTo>
                    <a:pt x="0" y="1841131"/>
                  </a:lnTo>
                  <a:lnTo>
                    <a:pt x="4174502" y="1841131"/>
                  </a:lnTo>
                  <a:lnTo>
                    <a:pt x="4174502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553447" y="4419600"/>
              <a:ext cx="4175125" cy="1841500"/>
            </a:xfrm>
            <a:custGeom>
              <a:avLst/>
              <a:gdLst/>
              <a:ahLst/>
              <a:cxnLst/>
              <a:rect l="l" t="t" r="r" b="b"/>
              <a:pathLst>
                <a:path w="4175125" h="1841500">
                  <a:moveTo>
                    <a:pt x="0" y="0"/>
                  </a:moveTo>
                  <a:lnTo>
                    <a:pt x="4174502" y="0"/>
                  </a:lnTo>
                  <a:lnTo>
                    <a:pt x="4174502" y="1841131"/>
                  </a:lnTo>
                  <a:lnTo>
                    <a:pt x="0" y="1841131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9719" y="4748390"/>
              <a:ext cx="1443639" cy="1067130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5758425" y="5893125"/>
            <a:ext cx="1597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Evaporator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30175" y="6488125"/>
            <a:ext cx="5267960" cy="37020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172085">
              <a:lnSpc>
                <a:spcPct val="100000"/>
              </a:lnSpc>
              <a:spcBef>
                <a:spcPts val="325"/>
              </a:spcBef>
            </a:pPr>
            <a:r>
              <a:rPr dirty="0" sz="1800" b="1">
                <a:latin typeface="Arial"/>
                <a:cs typeface="Arial"/>
              </a:rPr>
              <a:t>Chilled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Water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Air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Handler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or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Fan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Coil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(indoor)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3808355" y="1981205"/>
            <a:ext cx="2573655" cy="4324350"/>
            <a:chOff x="3808355" y="1981205"/>
            <a:chExt cx="2573655" cy="4324350"/>
          </a:xfrm>
        </p:grpSpPr>
        <p:sp>
          <p:nvSpPr>
            <p:cNvPr id="29" name="object 29" descr=""/>
            <p:cNvSpPr/>
            <p:nvPr/>
          </p:nvSpPr>
          <p:spPr>
            <a:xfrm>
              <a:off x="5410200" y="2209799"/>
              <a:ext cx="0" cy="1905000"/>
            </a:xfrm>
            <a:custGeom>
              <a:avLst/>
              <a:gdLst/>
              <a:ahLst/>
              <a:cxnLst/>
              <a:rect l="l" t="t" r="r" b="b"/>
              <a:pathLst>
                <a:path w="0" h="1905000">
                  <a:moveTo>
                    <a:pt x="0" y="0"/>
                  </a:moveTo>
                  <a:lnTo>
                    <a:pt x="0" y="19050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962400" y="4114800"/>
              <a:ext cx="1447800" cy="0"/>
            </a:xfrm>
            <a:custGeom>
              <a:avLst/>
              <a:gdLst/>
              <a:ahLst/>
              <a:cxnLst/>
              <a:rect l="l" t="t" r="r" b="b"/>
              <a:pathLst>
                <a:path w="1447800" h="0">
                  <a:moveTo>
                    <a:pt x="144780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08355" y="4485373"/>
              <a:ext cx="1628323" cy="1775355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5562600" y="4191000"/>
              <a:ext cx="0" cy="2057400"/>
            </a:xfrm>
            <a:custGeom>
              <a:avLst/>
              <a:gdLst/>
              <a:ahLst/>
              <a:cxnLst/>
              <a:rect l="l" t="t" r="r" b="b"/>
              <a:pathLst>
                <a:path w="0" h="2057400">
                  <a:moveTo>
                    <a:pt x="0" y="205740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638800" y="3963987"/>
              <a:ext cx="358140" cy="368300"/>
            </a:xfrm>
            <a:custGeom>
              <a:avLst/>
              <a:gdLst/>
              <a:ahLst/>
              <a:cxnLst/>
              <a:rect l="l" t="t" r="r" b="b"/>
              <a:pathLst>
                <a:path w="358139" h="368300">
                  <a:moveTo>
                    <a:pt x="178765" y="0"/>
                  </a:moveTo>
                  <a:lnTo>
                    <a:pt x="131242" y="6578"/>
                  </a:lnTo>
                  <a:lnTo>
                    <a:pt x="88538" y="25142"/>
                  </a:lnTo>
                  <a:lnTo>
                    <a:pt x="52358" y="53936"/>
                  </a:lnTo>
                  <a:lnTo>
                    <a:pt x="24406" y="91206"/>
                  </a:lnTo>
                  <a:lnTo>
                    <a:pt x="6385" y="135196"/>
                  </a:lnTo>
                  <a:lnTo>
                    <a:pt x="0" y="184150"/>
                  </a:lnTo>
                  <a:lnTo>
                    <a:pt x="6385" y="233103"/>
                  </a:lnTo>
                  <a:lnTo>
                    <a:pt x="24406" y="277093"/>
                  </a:lnTo>
                  <a:lnTo>
                    <a:pt x="52358" y="314363"/>
                  </a:lnTo>
                  <a:lnTo>
                    <a:pt x="88538" y="343157"/>
                  </a:lnTo>
                  <a:lnTo>
                    <a:pt x="131242" y="361721"/>
                  </a:lnTo>
                  <a:lnTo>
                    <a:pt x="178765" y="368300"/>
                  </a:lnTo>
                  <a:lnTo>
                    <a:pt x="226282" y="361721"/>
                  </a:lnTo>
                  <a:lnTo>
                    <a:pt x="268982" y="343157"/>
                  </a:lnTo>
                  <a:lnTo>
                    <a:pt x="305160" y="314363"/>
                  </a:lnTo>
                  <a:lnTo>
                    <a:pt x="333111" y="277093"/>
                  </a:lnTo>
                  <a:lnTo>
                    <a:pt x="351132" y="233103"/>
                  </a:lnTo>
                  <a:lnTo>
                    <a:pt x="357517" y="184150"/>
                  </a:lnTo>
                  <a:lnTo>
                    <a:pt x="351132" y="135196"/>
                  </a:lnTo>
                  <a:lnTo>
                    <a:pt x="333111" y="91206"/>
                  </a:lnTo>
                  <a:lnTo>
                    <a:pt x="305160" y="53936"/>
                  </a:lnTo>
                  <a:lnTo>
                    <a:pt x="268982" y="25142"/>
                  </a:lnTo>
                  <a:lnTo>
                    <a:pt x="226282" y="6578"/>
                  </a:lnTo>
                  <a:lnTo>
                    <a:pt x="178765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638800" y="3963987"/>
              <a:ext cx="358140" cy="368300"/>
            </a:xfrm>
            <a:custGeom>
              <a:avLst/>
              <a:gdLst/>
              <a:ahLst/>
              <a:cxnLst/>
              <a:rect l="l" t="t" r="r" b="b"/>
              <a:pathLst>
                <a:path w="358139" h="368300">
                  <a:moveTo>
                    <a:pt x="0" y="184150"/>
                  </a:moveTo>
                  <a:lnTo>
                    <a:pt x="6385" y="135196"/>
                  </a:lnTo>
                  <a:lnTo>
                    <a:pt x="24406" y="91206"/>
                  </a:lnTo>
                  <a:lnTo>
                    <a:pt x="52358" y="53936"/>
                  </a:lnTo>
                  <a:lnTo>
                    <a:pt x="88538" y="25142"/>
                  </a:lnTo>
                  <a:lnTo>
                    <a:pt x="131242" y="6578"/>
                  </a:lnTo>
                  <a:lnTo>
                    <a:pt x="178765" y="0"/>
                  </a:lnTo>
                  <a:lnTo>
                    <a:pt x="226282" y="6578"/>
                  </a:lnTo>
                  <a:lnTo>
                    <a:pt x="268982" y="25142"/>
                  </a:lnTo>
                  <a:lnTo>
                    <a:pt x="305160" y="53936"/>
                  </a:lnTo>
                  <a:lnTo>
                    <a:pt x="333111" y="91206"/>
                  </a:lnTo>
                  <a:lnTo>
                    <a:pt x="351132" y="135196"/>
                  </a:lnTo>
                  <a:lnTo>
                    <a:pt x="357517" y="184150"/>
                  </a:lnTo>
                  <a:lnTo>
                    <a:pt x="351132" y="233103"/>
                  </a:lnTo>
                  <a:lnTo>
                    <a:pt x="333111" y="277093"/>
                  </a:lnTo>
                  <a:lnTo>
                    <a:pt x="305160" y="314363"/>
                  </a:lnTo>
                  <a:lnTo>
                    <a:pt x="268982" y="343157"/>
                  </a:lnTo>
                  <a:lnTo>
                    <a:pt x="226282" y="361721"/>
                  </a:lnTo>
                  <a:lnTo>
                    <a:pt x="178765" y="368300"/>
                  </a:lnTo>
                  <a:lnTo>
                    <a:pt x="131242" y="361721"/>
                  </a:lnTo>
                  <a:lnTo>
                    <a:pt x="88538" y="343157"/>
                  </a:lnTo>
                  <a:lnTo>
                    <a:pt x="52358" y="314363"/>
                  </a:lnTo>
                  <a:lnTo>
                    <a:pt x="24406" y="277093"/>
                  </a:lnTo>
                  <a:lnTo>
                    <a:pt x="6385" y="233103"/>
                  </a:lnTo>
                  <a:lnTo>
                    <a:pt x="0" y="1841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814402" y="3962400"/>
              <a:ext cx="276860" cy="244475"/>
            </a:xfrm>
            <a:custGeom>
              <a:avLst/>
              <a:gdLst/>
              <a:ahLst/>
              <a:cxnLst/>
              <a:rect l="l" t="t" r="r" b="b"/>
              <a:pathLst>
                <a:path w="276860" h="244475">
                  <a:moveTo>
                    <a:pt x="276847" y="0"/>
                  </a:moveTo>
                  <a:lnTo>
                    <a:pt x="0" y="0"/>
                  </a:lnTo>
                  <a:lnTo>
                    <a:pt x="0" y="244475"/>
                  </a:lnTo>
                  <a:lnTo>
                    <a:pt x="276847" y="244475"/>
                  </a:lnTo>
                  <a:lnTo>
                    <a:pt x="276847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814396" y="3962400"/>
              <a:ext cx="273685" cy="241300"/>
            </a:xfrm>
            <a:custGeom>
              <a:avLst/>
              <a:gdLst/>
              <a:ahLst/>
              <a:cxnLst/>
              <a:rect l="l" t="t" r="r" b="b"/>
              <a:pathLst>
                <a:path w="273685" h="241300">
                  <a:moveTo>
                    <a:pt x="273672" y="0"/>
                  </a:moveTo>
                  <a:lnTo>
                    <a:pt x="0" y="0"/>
                  </a:lnTo>
                  <a:lnTo>
                    <a:pt x="170853" y="241300"/>
                  </a:lnTo>
                  <a:lnTo>
                    <a:pt x="273672" y="241300"/>
                  </a:lnTo>
                  <a:lnTo>
                    <a:pt x="273672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814396" y="3962400"/>
              <a:ext cx="273685" cy="241300"/>
            </a:xfrm>
            <a:custGeom>
              <a:avLst/>
              <a:gdLst/>
              <a:ahLst/>
              <a:cxnLst/>
              <a:rect l="l" t="t" r="r" b="b"/>
              <a:pathLst>
                <a:path w="273685" h="241300">
                  <a:moveTo>
                    <a:pt x="0" y="0"/>
                  </a:moveTo>
                  <a:lnTo>
                    <a:pt x="273672" y="0"/>
                  </a:lnTo>
                  <a:lnTo>
                    <a:pt x="273672" y="241300"/>
                  </a:lnTo>
                  <a:lnTo>
                    <a:pt x="170853" y="2413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63751" y="4098925"/>
              <a:ext cx="153490" cy="174622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5562600" y="41910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096000" y="40386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324600" y="2076449"/>
              <a:ext cx="0" cy="1962150"/>
            </a:xfrm>
            <a:custGeom>
              <a:avLst/>
              <a:gdLst/>
              <a:ahLst/>
              <a:cxnLst/>
              <a:rect l="l" t="t" r="r" b="b"/>
              <a:pathLst>
                <a:path w="0" h="1962150">
                  <a:moveTo>
                    <a:pt x="0" y="196215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267460" y="198120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37" y="0"/>
                  </a:moveTo>
                  <a:lnTo>
                    <a:pt x="0" y="114300"/>
                  </a:lnTo>
                  <a:lnTo>
                    <a:pt x="114300" y="114287"/>
                  </a:lnTo>
                  <a:lnTo>
                    <a:pt x="571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962400" y="4114800"/>
              <a:ext cx="0" cy="438150"/>
            </a:xfrm>
            <a:custGeom>
              <a:avLst/>
              <a:gdLst/>
              <a:ahLst/>
              <a:cxnLst/>
              <a:rect l="l" t="t" r="r" b="b"/>
              <a:pathLst>
                <a:path w="0" h="438150">
                  <a:moveTo>
                    <a:pt x="0" y="0"/>
                  </a:moveTo>
                  <a:lnTo>
                    <a:pt x="0" y="4381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905250" y="45339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419600" y="6248400"/>
              <a:ext cx="1047750" cy="0"/>
            </a:xfrm>
            <a:custGeom>
              <a:avLst/>
              <a:gdLst/>
              <a:ahLst/>
              <a:cxnLst/>
              <a:rect l="l" t="t" r="r" b="b"/>
              <a:pathLst>
                <a:path w="1047750" h="0">
                  <a:moveTo>
                    <a:pt x="0" y="0"/>
                  </a:moveTo>
                  <a:lnTo>
                    <a:pt x="10477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448302" y="61912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876800" y="2209799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 h="0">
                  <a:moveTo>
                    <a:pt x="0" y="0"/>
                  </a:moveTo>
                  <a:lnTo>
                    <a:pt x="4381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295902" y="21526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6555740" y="3837558"/>
            <a:ext cx="21355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Chilled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Water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Return </a:t>
            </a:r>
            <a:r>
              <a:rPr dirty="0" sz="1800" spc="-20">
                <a:latin typeface="Arial"/>
                <a:cs typeface="Arial"/>
              </a:rPr>
              <a:t>56°F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3847" y="6095"/>
            <a:ext cx="3989831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3274" y="112268"/>
            <a:ext cx="347472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50"/>
              <a:t> </a:t>
            </a:r>
            <a:r>
              <a:rPr dirty="0"/>
              <a:t>Many</a:t>
            </a:r>
            <a:r>
              <a:rPr dirty="0" spc="-25"/>
              <a:t> </a:t>
            </a:r>
            <a:r>
              <a:rPr dirty="0" spc="-10"/>
              <a:t>Pipes?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33400" y="609600"/>
            <a:ext cx="8001000" cy="6118225"/>
          </a:xfrm>
          <a:custGeom>
            <a:avLst/>
            <a:gdLst/>
            <a:ahLst/>
            <a:cxnLst/>
            <a:rect l="l" t="t" r="r" b="b"/>
            <a:pathLst>
              <a:path w="8001000" h="6118225">
                <a:moveTo>
                  <a:pt x="8001000" y="0"/>
                </a:moveTo>
                <a:lnTo>
                  <a:pt x="0" y="0"/>
                </a:lnTo>
                <a:lnTo>
                  <a:pt x="0" y="6118225"/>
                </a:lnTo>
                <a:lnTo>
                  <a:pt x="8001000" y="6118225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12140" y="964256"/>
            <a:ext cx="5009515" cy="566039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“2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Pipe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System”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Water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Source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Heat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Pumps</a:t>
            </a:r>
            <a:endParaRPr sz="20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209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1600" spc="-10" b="1">
                <a:latin typeface="Arial"/>
                <a:cs typeface="Arial"/>
              </a:rPr>
              <a:t>Condenser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Water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Supply</a:t>
            </a:r>
            <a:endParaRPr sz="1600">
              <a:latin typeface="Arial"/>
              <a:cs typeface="Arial"/>
            </a:endParaRPr>
          </a:p>
          <a:p>
            <a:pPr lvl="2" marL="1155065" indent="-2286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1600" spc="-10" b="1">
                <a:latin typeface="Arial"/>
                <a:cs typeface="Arial"/>
              </a:rPr>
              <a:t>Condenser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Water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Return</a:t>
            </a:r>
            <a:endParaRPr sz="1600">
              <a:latin typeface="Arial"/>
              <a:cs typeface="Arial"/>
            </a:endParaRPr>
          </a:p>
          <a:p>
            <a:pPr lvl="2" marL="1155065" indent="-2286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1600" b="1">
                <a:latin typeface="Arial"/>
                <a:cs typeface="Arial"/>
              </a:rPr>
              <a:t>Gas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Boiler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at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the</a:t>
            </a:r>
            <a:r>
              <a:rPr dirty="0" sz="1600" spc="-20" b="1">
                <a:latin typeface="Arial"/>
                <a:cs typeface="Arial"/>
              </a:rPr>
              <a:t> Roof</a:t>
            </a:r>
            <a:endParaRPr sz="16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“2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Pipe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System”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Chilled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Water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Fan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Coils</a:t>
            </a:r>
            <a:endParaRPr sz="20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1600" b="1">
                <a:latin typeface="Arial"/>
                <a:cs typeface="Arial"/>
              </a:rPr>
              <a:t>Chilled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Water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Supply</a:t>
            </a:r>
            <a:endParaRPr sz="16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1600" b="1">
                <a:latin typeface="Arial"/>
                <a:cs typeface="Arial"/>
              </a:rPr>
              <a:t>Chilled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Water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Return</a:t>
            </a:r>
            <a:endParaRPr sz="16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1600" b="1">
                <a:latin typeface="Arial"/>
                <a:cs typeface="Arial"/>
              </a:rPr>
              <a:t>Electric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Heat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at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each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Fan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Coil</a:t>
            </a:r>
            <a:endParaRPr sz="16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“4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Pipe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System”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Chilled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Water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/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Hot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Water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Fan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Coils</a:t>
            </a:r>
            <a:endParaRPr sz="20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1600" b="1">
                <a:latin typeface="Arial"/>
                <a:cs typeface="Arial"/>
              </a:rPr>
              <a:t>Chilled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Water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Supply</a:t>
            </a:r>
            <a:endParaRPr sz="16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1600" b="1">
                <a:latin typeface="Arial"/>
                <a:cs typeface="Arial"/>
              </a:rPr>
              <a:t>Chilled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Water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Return</a:t>
            </a:r>
            <a:endParaRPr sz="16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1600" b="1">
                <a:latin typeface="Arial"/>
                <a:cs typeface="Arial"/>
              </a:rPr>
              <a:t>Hot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Water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Supply</a:t>
            </a:r>
            <a:endParaRPr sz="1600">
              <a:latin typeface="Arial"/>
              <a:cs typeface="Arial"/>
            </a:endParaRPr>
          </a:p>
          <a:p>
            <a:pPr lvl="2" marL="1155065" indent="-2286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1600" b="1">
                <a:latin typeface="Arial"/>
                <a:cs typeface="Arial"/>
              </a:rPr>
              <a:t>Hot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Water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Return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8611" y="6095"/>
            <a:ext cx="5480303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8007" y="112268"/>
            <a:ext cx="49637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Air</a:t>
            </a:r>
            <a:r>
              <a:rPr dirty="0" spc="-50"/>
              <a:t> </a:t>
            </a:r>
            <a:r>
              <a:rPr dirty="0"/>
              <a:t>Cooled</a:t>
            </a:r>
            <a:r>
              <a:rPr dirty="0" spc="-50"/>
              <a:t> </a:t>
            </a:r>
            <a:r>
              <a:rPr dirty="0"/>
              <a:t>(Water)</a:t>
            </a:r>
            <a:r>
              <a:rPr dirty="0" spc="-35"/>
              <a:t> </a:t>
            </a:r>
            <a:r>
              <a:rPr dirty="0" spc="-10"/>
              <a:t>Chiller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33400" y="609600"/>
            <a:ext cx="8001000" cy="5867400"/>
          </a:xfrm>
          <a:custGeom>
            <a:avLst/>
            <a:gdLst/>
            <a:ahLst/>
            <a:cxnLst/>
            <a:rect l="l" t="t" r="r" b="b"/>
            <a:pathLst>
              <a:path w="8001000" h="5867400">
                <a:moveTo>
                  <a:pt x="8001000" y="0"/>
                </a:moveTo>
                <a:lnTo>
                  <a:pt x="0" y="0"/>
                </a:lnTo>
                <a:lnTo>
                  <a:pt x="0" y="5867400"/>
                </a:lnTo>
                <a:lnTo>
                  <a:pt x="8001000" y="5867400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12140" y="561848"/>
            <a:ext cx="7675245" cy="423164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Typical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Equipment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Designation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10" b="1">
                <a:latin typeface="Arial"/>
                <a:cs typeface="Arial"/>
              </a:rPr>
              <a:t>Air-</a:t>
            </a:r>
            <a:r>
              <a:rPr dirty="0" sz="2400" b="1">
                <a:latin typeface="Arial"/>
                <a:cs typeface="Arial"/>
              </a:rPr>
              <a:t>cooled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Water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Chiller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(ACWC)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10" b="1">
                <a:latin typeface="Arial"/>
                <a:cs typeface="Arial"/>
              </a:rPr>
              <a:t>Air-</a:t>
            </a:r>
            <a:r>
              <a:rPr dirty="0" sz="2400" b="1">
                <a:latin typeface="Arial"/>
                <a:cs typeface="Arial"/>
              </a:rPr>
              <a:t>cooled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chiller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(ACC)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Air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Distribution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via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indoor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outdoor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chilled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water </a:t>
            </a:r>
            <a:r>
              <a:rPr dirty="0" sz="2400" b="1">
                <a:latin typeface="Arial"/>
                <a:cs typeface="Arial"/>
              </a:rPr>
              <a:t>air-handling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unit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(AHU)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fan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coil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(FC)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Typical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Heating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Sources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Hot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water,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electric</a:t>
            </a:r>
            <a:endParaRPr sz="2400">
              <a:latin typeface="Arial"/>
              <a:cs typeface="Arial"/>
            </a:endParaRPr>
          </a:p>
          <a:p>
            <a:pPr marL="355600" marR="68580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Limitations: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Tonnage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from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30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–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500;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takes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up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lot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space outdoors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and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heavy.</a:t>
            </a:r>
            <a:endParaRPr sz="2400">
              <a:latin typeface="Arial"/>
              <a:cs typeface="Arial"/>
            </a:endParaRPr>
          </a:p>
          <a:p>
            <a:pPr marL="355600" marR="443230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Costs: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Equipment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only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installed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$600/ton;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Total </a:t>
            </a:r>
            <a:r>
              <a:rPr dirty="0" sz="2400" b="1">
                <a:latin typeface="Arial"/>
                <a:cs typeface="Arial"/>
              </a:rPr>
              <a:t>S&amp;C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$14/SF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092" y="73151"/>
            <a:ext cx="7552943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5518" y="178149"/>
            <a:ext cx="703770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Water</a:t>
            </a:r>
            <a:r>
              <a:rPr dirty="0" spc="-50"/>
              <a:t> </a:t>
            </a:r>
            <a:r>
              <a:rPr dirty="0"/>
              <a:t>Cooled</a:t>
            </a:r>
            <a:r>
              <a:rPr dirty="0" spc="-50"/>
              <a:t> </a:t>
            </a:r>
            <a:r>
              <a:rPr dirty="0"/>
              <a:t>Chiller</a:t>
            </a:r>
            <a:r>
              <a:rPr dirty="0" spc="-40"/>
              <a:t> </a:t>
            </a:r>
            <a:r>
              <a:rPr dirty="0"/>
              <a:t>Plant</a:t>
            </a:r>
            <a:r>
              <a:rPr dirty="0" spc="-35"/>
              <a:t> </a:t>
            </a:r>
            <a:r>
              <a:rPr dirty="0"/>
              <a:t>with</a:t>
            </a:r>
            <a:r>
              <a:rPr dirty="0" spc="-50"/>
              <a:t> </a:t>
            </a:r>
            <a:r>
              <a:rPr dirty="0" spc="-25"/>
              <a:t>AHU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888740" y="6275006"/>
            <a:ext cx="141224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Water </a:t>
            </a:r>
            <a:r>
              <a:rPr dirty="0" sz="1400">
                <a:latin typeface="Arial"/>
                <a:cs typeface="Arial"/>
              </a:rPr>
              <a:t>Supply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76°F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47637" y="1290637"/>
            <a:ext cx="8848725" cy="2113280"/>
            <a:chOff x="147637" y="1290637"/>
            <a:chExt cx="8848725" cy="2113280"/>
          </a:xfrm>
        </p:grpSpPr>
        <p:sp>
          <p:nvSpPr>
            <p:cNvPr id="6" name="object 6" descr=""/>
            <p:cNvSpPr/>
            <p:nvPr/>
          </p:nvSpPr>
          <p:spPr>
            <a:xfrm>
              <a:off x="152400" y="1295400"/>
              <a:ext cx="8839200" cy="2103755"/>
            </a:xfrm>
            <a:custGeom>
              <a:avLst/>
              <a:gdLst/>
              <a:ahLst/>
              <a:cxnLst/>
              <a:rect l="l" t="t" r="r" b="b"/>
              <a:pathLst>
                <a:path w="8839200" h="2103754">
                  <a:moveTo>
                    <a:pt x="8839200" y="0"/>
                  </a:moveTo>
                  <a:lnTo>
                    <a:pt x="0" y="0"/>
                  </a:lnTo>
                  <a:lnTo>
                    <a:pt x="0" y="2103437"/>
                  </a:lnTo>
                  <a:lnTo>
                    <a:pt x="8839200" y="2103437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2400" y="1295400"/>
              <a:ext cx="8839200" cy="2103755"/>
            </a:xfrm>
            <a:custGeom>
              <a:avLst/>
              <a:gdLst/>
              <a:ahLst/>
              <a:cxnLst/>
              <a:rect l="l" t="t" r="r" b="b"/>
              <a:pathLst>
                <a:path w="8839200" h="2103754">
                  <a:moveTo>
                    <a:pt x="0" y="0"/>
                  </a:moveTo>
                  <a:lnTo>
                    <a:pt x="8839200" y="0"/>
                  </a:lnTo>
                  <a:lnTo>
                    <a:pt x="8839200" y="2103437"/>
                  </a:lnTo>
                  <a:lnTo>
                    <a:pt x="0" y="21034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12" y="1752650"/>
              <a:ext cx="990612" cy="812787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5946140" y="2693923"/>
            <a:ext cx="11404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Evaporator Barrel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97021" y="2770047"/>
            <a:ext cx="10877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marR="5080" indent="-25463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Expansion Valve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6200" y="1523999"/>
            <a:ext cx="782509" cy="1136612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7470140" y="2693923"/>
            <a:ext cx="1267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Compressor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09537" y="825500"/>
            <a:ext cx="8848725" cy="471805"/>
            <a:chOff x="109537" y="825500"/>
            <a:chExt cx="8848725" cy="471805"/>
          </a:xfrm>
        </p:grpSpPr>
        <p:sp>
          <p:nvSpPr>
            <p:cNvPr id="14" name="object 14" descr=""/>
            <p:cNvSpPr/>
            <p:nvPr/>
          </p:nvSpPr>
          <p:spPr>
            <a:xfrm>
              <a:off x="114300" y="830262"/>
              <a:ext cx="8839200" cy="462280"/>
            </a:xfrm>
            <a:custGeom>
              <a:avLst/>
              <a:gdLst/>
              <a:ahLst/>
              <a:cxnLst/>
              <a:rect l="l" t="t" r="r" b="b"/>
              <a:pathLst>
                <a:path w="8839200" h="462280">
                  <a:moveTo>
                    <a:pt x="8839200" y="0"/>
                  </a:moveTo>
                  <a:lnTo>
                    <a:pt x="0" y="0"/>
                  </a:lnTo>
                  <a:lnTo>
                    <a:pt x="0" y="461962"/>
                  </a:lnTo>
                  <a:lnTo>
                    <a:pt x="8839200" y="461962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4300" y="830262"/>
              <a:ext cx="8839200" cy="462280"/>
            </a:xfrm>
            <a:custGeom>
              <a:avLst/>
              <a:gdLst/>
              <a:ahLst/>
              <a:cxnLst/>
              <a:rect l="l" t="t" r="r" b="b"/>
              <a:pathLst>
                <a:path w="8839200" h="462280">
                  <a:moveTo>
                    <a:pt x="0" y="0"/>
                  </a:moveTo>
                  <a:lnTo>
                    <a:pt x="8839200" y="0"/>
                  </a:lnTo>
                  <a:lnTo>
                    <a:pt x="8839200" y="461962"/>
                  </a:lnTo>
                  <a:lnTo>
                    <a:pt x="0" y="461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3026155" y="858043"/>
            <a:ext cx="30156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 i="1">
                <a:latin typeface="Arial"/>
                <a:cs typeface="Arial"/>
              </a:rPr>
              <a:t>Water</a:t>
            </a:r>
            <a:r>
              <a:rPr dirty="0" sz="2400" spc="-55" b="1" i="1">
                <a:latin typeface="Arial"/>
                <a:cs typeface="Arial"/>
              </a:rPr>
              <a:t> </a:t>
            </a:r>
            <a:r>
              <a:rPr dirty="0" sz="2400" b="1" i="1">
                <a:latin typeface="Arial"/>
                <a:cs typeface="Arial"/>
              </a:rPr>
              <a:t>Cooled</a:t>
            </a:r>
            <a:r>
              <a:rPr dirty="0" sz="2400" spc="-55" b="1" i="1">
                <a:latin typeface="Arial"/>
                <a:cs typeface="Arial"/>
              </a:rPr>
              <a:t> </a:t>
            </a:r>
            <a:r>
              <a:rPr dirty="0" sz="2400" spc="-10" b="1" i="1">
                <a:latin typeface="Arial"/>
                <a:cs typeface="Arial"/>
              </a:rPr>
              <a:t>Chiller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953025" y="1752600"/>
            <a:ext cx="3662679" cy="5078730"/>
            <a:chOff x="4953025" y="1752600"/>
            <a:chExt cx="3662679" cy="507873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25" y="1752600"/>
              <a:ext cx="2514574" cy="84454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410200" y="4876800"/>
              <a:ext cx="2133600" cy="1104900"/>
            </a:xfrm>
            <a:custGeom>
              <a:avLst/>
              <a:gdLst/>
              <a:ahLst/>
              <a:cxnLst/>
              <a:rect l="l" t="t" r="r" b="b"/>
              <a:pathLst>
                <a:path w="2133600" h="1104900">
                  <a:moveTo>
                    <a:pt x="2133600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2133600" y="1104900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410200" y="4876800"/>
              <a:ext cx="2133600" cy="1104900"/>
            </a:xfrm>
            <a:custGeom>
              <a:avLst/>
              <a:gdLst/>
              <a:ahLst/>
              <a:cxnLst/>
              <a:rect l="l" t="t" r="r" b="b"/>
              <a:pathLst>
                <a:path w="2133600" h="1104900">
                  <a:moveTo>
                    <a:pt x="0" y="0"/>
                  </a:moveTo>
                  <a:lnTo>
                    <a:pt x="2133600" y="0"/>
                  </a:lnTo>
                  <a:lnTo>
                    <a:pt x="2133600" y="1104900"/>
                  </a:lnTo>
                  <a:lnTo>
                    <a:pt x="0" y="1104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9400" y="5181600"/>
              <a:ext cx="835659" cy="660387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410200" y="5995987"/>
              <a:ext cx="3200400" cy="830580"/>
            </a:xfrm>
            <a:custGeom>
              <a:avLst/>
              <a:gdLst/>
              <a:ahLst/>
              <a:cxnLst/>
              <a:rect l="l" t="t" r="r" b="b"/>
              <a:pathLst>
                <a:path w="3200400" h="830579">
                  <a:moveTo>
                    <a:pt x="0" y="0"/>
                  </a:moveTo>
                  <a:lnTo>
                    <a:pt x="3200400" y="0"/>
                  </a:lnTo>
                  <a:lnTo>
                    <a:pt x="3200400" y="830262"/>
                  </a:lnTo>
                  <a:lnTo>
                    <a:pt x="0" y="8302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410200" y="5995987"/>
            <a:ext cx="3200400" cy="830580"/>
          </a:xfrm>
          <a:prstGeom prst="rect">
            <a:avLst/>
          </a:prstGeom>
          <a:solidFill>
            <a:srgbClr val="BBE0E3"/>
          </a:solidFill>
        </p:spPr>
        <p:txBody>
          <a:bodyPr wrap="square" lIns="0" tIns="41275" rIns="0" bIns="0" rtlCol="0" vert="horz">
            <a:spAutoFit/>
          </a:bodyPr>
          <a:lstStyle/>
          <a:p>
            <a:pPr marL="195580" marR="187960">
              <a:lnSpc>
                <a:spcPct val="100000"/>
              </a:lnSpc>
              <a:spcBef>
                <a:spcPts val="325"/>
              </a:spcBef>
            </a:pPr>
            <a:r>
              <a:rPr dirty="0" sz="2400" b="1" i="1">
                <a:latin typeface="Arial"/>
                <a:cs typeface="Arial"/>
              </a:rPr>
              <a:t>Chilled</a:t>
            </a:r>
            <a:r>
              <a:rPr dirty="0" sz="2400" spc="-80" b="1" i="1">
                <a:latin typeface="Arial"/>
                <a:cs typeface="Arial"/>
              </a:rPr>
              <a:t> </a:t>
            </a:r>
            <a:r>
              <a:rPr dirty="0" sz="2400" b="1" i="1">
                <a:latin typeface="Arial"/>
                <a:cs typeface="Arial"/>
              </a:rPr>
              <a:t>Water</a:t>
            </a:r>
            <a:r>
              <a:rPr dirty="0" sz="2400" spc="-125" b="1" i="1">
                <a:latin typeface="Arial"/>
                <a:cs typeface="Arial"/>
              </a:rPr>
              <a:t> </a:t>
            </a:r>
            <a:r>
              <a:rPr dirty="0" sz="2400" spc="-25" b="1" i="1">
                <a:latin typeface="Arial"/>
                <a:cs typeface="Arial"/>
              </a:rPr>
              <a:t>Air</a:t>
            </a:r>
            <a:r>
              <a:rPr dirty="0" sz="2400" spc="-25" b="1" i="1">
                <a:latin typeface="Arial"/>
                <a:cs typeface="Arial"/>
              </a:rPr>
              <a:t> </a:t>
            </a:r>
            <a:r>
              <a:rPr dirty="0" sz="2400" b="1" i="1">
                <a:latin typeface="Arial"/>
                <a:cs typeface="Arial"/>
              </a:rPr>
              <a:t>Handler</a:t>
            </a:r>
            <a:r>
              <a:rPr dirty="0" sz="2400" spc="-25" b="1" i="1">
                <a:latin typeface="Arial"/>
                <a:cs typeface="Arial"/>
              </a:rPr>
              <a:t> </a:t>
            </a:r>
            <a:r>
              <a:rPr dirty="0" sz="2400" b="1" i="1">
                <a:latin typeface="Arial"/>
                <a:cs typeface="Arial"/>
              </a:rPr>
              <a:t>or</a:t>
            </a:r>
            <a:r>
              <a:rPr dirty="0" sz="2400" spc="-20" b="1" i="1">
                <a:latin typeface="Arial"/>
                <a:cs typeface="Arial"/>
              </a:rPr>
              <a:t> </a:t>
            </a:r>
            <a:r>
              <a:rPr dirty="0" sz="2400" b="1" i="1">
                <a:latin typeface="Arial"/>
                <a:cs typeface="Arial"/>
              </a:rPr>
              <a:t>Fan</a:t>
            </a:r>
            <a:r>
              <a:rPr dirty="0" sz="2400" spc="-20" b="1" i="1">
                <a:latin typeface="Arial"/>
                <a:cs typeface="Arial"/>
              </a:rPr>
              <a:t> Coil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57200" y="1676400"/>
            <a:ext cx="6343650" cy="4591050"/>
            <a:chOff x="457200" y="1676400"/>
            <a:chExt cx="6343650" cy="4591050"/>
          </a:xfrm>
        </p:grpSpPr>
        <p:sp>
          <p:nvSpPr>
            <p:cNvPr id="25" name="object 25" descr=""/>
            <p:cNvSpPr/>
            <p:nvPr/>
          </p:nvSpPr>
          <p:spPr>
            <a:xfrm>
              <a:off x="4800600" y="2381250"/>
              <a:ext cx="990600" cy="1504950"/>
            </a:xfrm>
            <a:custGeom>
              <a:avLst/>
              <a:gdLst/>
              <a:ahLst/>
              <a:cxnLst/>
              <a:rect l="l" t="t" r="r" b="b"/>
              <a:pathLst>
                <a:path w="990600" h="1504950">
                  <a:moveTo>
                    <a:pt x="990600" y="1504950"/>
                  </a:moveTo>
                  <a:lnTo>
                    <a:pt x="0" y="1504950"/>
                  </a:lnTo>
                </a:path>
                <a:path w="990600" h="1504950">
                  <a:moveTo>
                    <a:pt x="990600" y="1504950"/>
                  </a:moveTo>
                  <a:lnTo>
                    <a:pt x="9906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734060" y="228600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37" y="0"/>
                  </a:moveTo>
                  <a:lnTo>
                    <a:pt x="0" y="114300"/>
                  </a:lnTo>
                  <a:lnTo>
                    <a:pt x="114300" y="114287"/>
                  </a:lnTo>
                  <a:lnTo>
                    <a:pt x="571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800600" y="3886200"/>
              <a:ext cx="0" cy="1123950"/>
            </a:xfrm>
            <a:custGeom>
              <a:avLst/>
              <a:gdLst/>
              <a:ahLst/>
              <a:cxnLst/>
              <a:rect l="l" t="t" r="r" b="b"/>
              <a:pathLst>
                <a:path w="0" h="1123950">
                  <a:moveTo>
                    <a:pt x="0" y="0"/>
                  </a:moveTo>
                  <a:lnTo>
                    <a:pt x="0" y="11239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743450" y="49911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8952" y="4952999"/>
              <a:ext cx="815822" cy="952474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400800" y="4572000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w="0" h="1295400">
                  <a:moveTo>
                    <a:pt x="0" y="129540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400800" y="4572000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 h="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800600" y="5105400"/>
              <a:ext cx="742950" cy="0"/>
            </a:xfrm>
            <a:custGeom>
              <a:avLst/>
              <a:gdLst/>
              <a:ahLst/>
              <a:cxnLst/>
              <a:rect l="l" t="t" r="r" b="b"/>
              <a:pathLst>
                <a:path w="742950" h="0">
                  <a:moveTo>
                    <a:pt x="0" y="0"/>
                  </a:moveTo>
                  <a:lnTo>
                    <a:pt x="7429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524502" y="50482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867400" y="5867400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 h="0">
                  <a:moveTo>
                    <a:pt x="0" y="0"/>
                  </a:moveTo>
                  <a:lnTo>
                    <a:pt x="4381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286502" y="58102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1676400"/>
              <a:ext cx="2514599" cy="844549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3886200" y="4114800"/>
              <a:ext cx="0" cy="2133600"/>
            </a:xfrm>
            <a:custGeom>
              <a:avLst/>
              <a:gdLst/>
              <a:ahLst/>
              <a:cxnLst/>
              <a:rect l="l" t="t" r="r" b="b"/>
              <a:pathLst>
                <a:path w="0" h="2133600">
                  <a:moveTo>
                    <a:pt x="0" y="0"/>
                  </a:moveTo>
                  <a:lnTo>
                    <a:pt x="0" y="21336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4879340" y="4065206"/>
            <a:ext cx="108902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Chilled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Water </a:t>
            </a:r>
            <a:r>
              <a:rPr dirty="0" sz="1400">
                <a:latin typeface="Arial"/>
                <a:cs typeface="Arial"/>
              </a:rPr>
              <a:t>Supply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42°F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31140" y="2693923"/>
            <a:ext cx="11391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Condenser Barrel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685812" y="2057405"/>
            <a:ext cx="6686550" cy="4581525"/>
            <a:chOff x="685812" y="2057405"/>
            <a:chExt cx="6686550" cy="4581525"/>
          </a:xfrm>
        </p:grpSpPr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812" y="4419600"/>
              <a:ext cx="2577677" cy="2219279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7162799" y="4419600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 h="0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200902" y="43624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315200" y="2228849"/>
              <a:ext cx="0" cy="2190750"/>
            </a:xfrm>
            <a:custGeom>
              <a:avLst/>
              <a:gdLst/>
              <a:ahLst/>
              <a:cxnLst/>
              <a:rect l="l" t="t" r="r" b="b"/>
              <a:pathLst>
                <a:path w="0" h="2190750">
                  <a:moveTo>
                    <a:pt x="0" y="219075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258061" y="213360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37" y="0"/>
                  </a:moveTo>
                  <a:lnTo>
                    <a:pt x="0" y="114300"/>
                  </a:lnTo>
                  <a:lnTo>
                    <a:pt x="114300" y="114287"/>
                  </a:lnTo>
                  <a:lnTo>
                    <a:pt x="571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124199" y="6097588"/>
              <a:ext cx="358140" cy="368300"/>
            </a:xfrm>
            <a:custGeom>
              <a:avLst/>
              <a:gdLst/>
              <a:ahLst/>
              <a:cxnLst/>
              <a:rect l="l" t="t" r="r" b="b"/>
              <a:pathLst>
                <a:path w="358139" h="368300">
                  <a:moveTo>
                    <a:pt x="178765" y="0"/>
                  </a:moveTo>
                  <a:lnTo>
                    <a:pt x="131242" y="6578"/>
                  </a:lnTo>
                  <a:lnTo>
                    <a:pt x="88538" y="25142"/>
                  </a:lnTo>
                  <a:lnTo>
                    <a:pt x="52358" y="53936"/>
                  </a:lnTo>
                  <a:lnTo>
                    <a:pt x="24406" y="91206"/>
                  </a:lnTo>
                  <a:lnTo>
                    <a:pt x="6385" y="135196"/>
                  </a:lnTo>
                  <a:lnTo>
                    <a:pt x="0" y="184150"/>
                  </a:lnTo>
                  <a:lnTo>
                    <a:pt x="6385" y="233103"/>
                  </a:lnTo>
                  <a:lnTo>
                    <a:pt x="24406" y="277093"/>
                  </a:lnTo>
                  <a:lnTo>
                    <a:pt x="52358" y="314363"/>
                  </a:lnTo>
                  <a:lnTo>
                    <a:pt x="88538" y="343157"/>
                  </a:lnTo>
                  <a:lnTo>
                    <a:pt x="131242" y="361721"/>
                  </a:lnTo>
                  <a:lnTo>
                    <a:pt x="178765" y="368300"/>
                  </a:lnTo>
                  <a:lnTo>
                    <a:pt x="226282" y="361721"/>
                  </a:lnTo>
                  <a:lnTo>
                    <a:pt x="268982" y="343157"/>
                  </a:lnTo>
                  <a:lnTo>
                    <a:pt x="305160" y="314363"/>
                  </a:lnTo>
                  <a:lnTo>
                    <a:pt x="333111" y="277093"/>
                  </a:lnTo>
                  <a:lnTo>
                    <a:pt x="351132" y="233103"/>
                  </a:lnTo>
                  <a:lnTo>
                    <a:pt x="357517" y="184150"/>
                  </a:lnTo>
                  <a:lnTo>
                    <a:pt x="351132" y="135196"/>
                  </a:lnTo>
                  <a:lnTo>
                    <a:pt x="333111" y="91206"/>
                  </a:lnTo>
                  <a:lnTo>
                    <a:pt x="305160" y="53936"/>
                  </a:lnTo>
                  <a:lnTo>
                    <a:pt x="268982" y="25142"/>
                  </a:lnTo>
                  <a:lnTo>
                    <a:pt x="226282" y="6578"/>
                  </a:lnTo>
                  <a:lnTo>
                    <a:pt x="178765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124199" y="6097588"/>
              <a:ext cx="358140" cy="368300"/>
            </a:xfrm>
            <a:custGeom>
              <a:avLst/>
              <a:gdLst/>
              <a:ahLst/>
              <a:cxnLst/>
              <a:rect l="l" t="t" r="r" b="b"/>
              <a:pathLst>
                <a:path w="358139" h="368300">
                  <a:moveTo>
                    <a:pt x="0" y="184150"/>
                  </a:moveTo>
                  <a:lnTo>
                    <a:pt x="6385" y="135196"/>
                  </a:lnTo>
                  <a:lnTo>
                    <a:pt x="24406" y="91206"/>
                  </a:lnTo>
                  <a:lnTo>
                    <a:pt x="52358" y="53936"/>
                  </a:lnTo>
                  <a:lnTo>
                    <a:pt x="88538" y="25142"/>
                  </a:lnTo>
                  <a:lnTo>
                    <a:pt x="131242" y="6578"/>
                  </a:lnTo>
                  <a:lnTo>
                    <a:pt x="178765" y="0"/>
                  </a:lnTo>
                  <a:lnTo>
                    <a:pt x="226282" y="6578"/>
                  </a:lnTo>
                  <a:lnTo>
                    <a:pt x="268982" y="25142"/>
                  </a:lnTo>
                  <a:lnTo>
                    <a:pt x="305160" y="53936"/>
                  </a:lnTo>
                  <a:lnTo>
                    <a:pt x="333111" y="91206"/>
                  </a:lnTo>
                  <a:lnTo>
                    <a:pt x="351132" y="135196"/>
                  </a:lnTo>
                  <a:lnTo>
                    <a:pt x="357517" y="184150"/>
                  </a:lnTo>
                  <a:lnTo>
                    <a:pt x="351132" y="233103"/>
                  </a:lnTo>
                  <a:lnTo>
                    <a:pt x="333111" y="277093"/>
                  </a:lnTo>
                  <a:lnTo>
                    <a:pt x="305160" y="314363"/>
                  </a:lnTo>
                  <a:lnTo>
                    <a:pt x="268982" y="343157"/>
                  </a:lnTo>
                  <a:lnTo>
                    <a:pt x="226282" y="361721"/>
                  </a:lnTo>
                  <a:lnTo>
                    <a:pt x="178765" y="368300"/>
                  </a:lnTo>
                  <a:lnTo>
                    <a:pt x="131242" y="361721"/>
                  </a:lnTo>
                  <a:lnTo>
                    <a:pt x="88538" y="343157"/>
                  </a:lnTo>
                  <a:lnTo>
                    <a:pt x="52358" y="314363"/>
                  </a:lnTo>
                  <a:lnTo>
                    <a:pt x="24406" y="277093"/>
                  </a:lnTo>
                  <a:lnTo>
                    <a:pt x="6385" y="233103"/>
                  </a:lnTo>
                  <a:lnTo>
                    <a:pt x="0" y="1841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299802" y="6096000"/>
              <a:ext cx="276860" cy="244475"/>
            </a:xfrm>
            <a:custGeom>
              <a:avLst/>
              <a:gdLst/>
              <a:ahLst/>
              <a:cxnLst/>
              <a:rect l="l" t="t" r="r" b="b"/>
              <a:pathLst>
                <a:path w="276860" h="244475">
                  <a:moveTo>
                    <a:pt x="276834" y="0"/>
                  </a:moveTo>
                  <a:lnTo>
                    <a:pt x="0" y="0"/>
                  </a:lnTo>
                  <a:lnTo>
                    <a:pt x="0" y="244475"/>
                  </a:lnTo>
                  <a:lnTo>
                    <a:pt x="276834" y="244475"/>
                  </a:lnTo>
                  <a:lnTo>
                    <a:pt x="276834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299796" y="6096000"/>
              <a:ext cx="273685" cy="241300"/>
            </a:xfrm>
            <a:custGeom>
              <a:avLst/>
              <a:gdLst/>
              <a:ahLst/>
              <a:cxnLst/>
              <a:rect l="l" t="t" r="r" b="b"/>
              <a:pathLst>
                <a:path w="273685" h="241300">
                  <a:moveTo>
                    <a:pt x="273672" y="0"/>
                  </a:moveTo>
                  <a:lnTo>
                    <a:pt x="0" y="0"/>
                  </a:lnTo>
                  <a:lnTo>
                    <a:pt x="170853" y="241300"/>
                  </a:lnTo>
                  <a:lnTo>
                    <a:pt x="273672" y="241300"/>
                  </a:lnTo>
                  <a:lnTo>
                    <a:pt x="273672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299796" y="6096000"/>
              <a:ext cx="273685" cy="241300"/>
            </a:xfrm>
            <a:custGeom>
              <a:avLst/>
              <a:gdLst/>
              <a:ahLst/>
              <a:cxnLst/>
              <a:rect l="l" t="t" r="r" b="b"/>
              <a:pathLst>
                <a:path w="273685" h="241300">
                  <a:moveTo>
                    <a:pt x="0" y="0"/>
                  </a:moveTo>
                  <a:lnTo>
                    <a:pt x="273672" y="0"/>
                  </a:lnTo>
                  <a:lnTo>
                    <a:pt x="273672" y="241300"/>
                  </a:lnTo>
                  <a:lnTo>
                    <a:pt x="170853" y="2413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49151" y="6232526"/>
              <a:ext cx="153490" cy="17461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3581399" y="6248400"/>
              <a:ext cx="209550" cy="0"/>
            </a:xfrm>
            <a:custGeom>
              <a:avLst/>
              <a:gdLst/>
              <a:ahLst/>
              <a:cxnLst/>
              <a:rect l="l" t="t" r="r" b="b"/>
              <a:pathLst>
                <a:path w="209550" h="0">
                  <a:moveTo>
                    <a:pt x="0" y="0"/>
                  </a:moveTo>
                  <a:lnTo>
                    <a:pt x="2095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771902" y="61912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838449" y="4114800"/>
              <a:ext cx="1047750" cy="0"/>
            </a:xfrm>
            <a:custGeom>
              <a:avLst/>
              <a:gdLst/>
              <a:ahLst/>
              <a:cxnLst/>
              <a:rect l="l" t="t" r="r" b="b"/>
              <a:pathLst>
                <a:path w="1047750" h="0">
                  <a:moveTo>
                    <a:pt x="104775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743202" y="40576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743199" y="2152649"/>
              <a:ext cx="0" cy="1962150"/>
            </a:xfrm>
            <a:custGeom>
              <a:avLst/>
              <a:gdLst/>
              <a:ahLst/>
              <a:cxnLst/>
              <a:rect l="l" t="t" r="r" b="b"/>
              <a:pathLst>
                <a:path w="0" h="1962150">
                  <a:moveTo>
                    <a:pt x="0" y="196215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686060" y="205740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37" y="0"/>
                  </a:moveTo>
                  <a:lnTo>
                    <a:pt x="0" y="114300"/>
                  </a:lnTo>
                  <a:lnTo>
                    <a:pt x="114300" y="114287"/>
                  </a:lnTo>
                  <a:lnTo>
                    <a:pt x="571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752600" y="2285999"/>
              <a:ext cx="0" cy="1733550"/>
            </a:xfrm>
            <a:custGeom>
              <a:avLst/>
              <a:gdLst/>
              <a:ahLst/>
              <a:cxnLst/>
              <a:rect l="l" t="t" r="r" b="b"/>
              <a:pathLst>
                <a:path w="0" h="1733550">
                  <a:moveTo>
                    <a:pt x="0" y="0"/>
                  </a:moveTo>
                  <a:lnTo>
                    <a:pt x="0" y="17335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695450" y="40005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314450" y="4114800"/>
              <a:ext cx="438150" cy="0"/>
            </a:xfrm>
            <a:custGeom>
              <a:avLst/>
              <a:gdLst/>
              <a:ahLst/>
              <a:cxnLst/>
              <a:rect l="l" t="t" r="r" b="b"/>
              <a:pathLst>
                <a:path w="438150" h="0">
                  <a:moveTo>
                    <a:pt x="43815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219202" y="40576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219200" y="4114800"/>
              <a:ext cx="0" cy="742950"/>
            </a:xfrm>
            <a:custGeom>
              <a:avLst/>
              <a:gdLst/>
              <a:ahLst/>
              <a:cxnLst/>
              <a:rect l="l" t="t" r="r" b="b"/>
              <a:pathLst>
                <a:path w="0" h="742950">
                  <a:moveTo>
                    <a:pt x="0" y="0"/>
                  </a:moveTo>
                  <a:lnTo>
                    <a:pt x="0" y="7429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162050" y="4838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828800" y="6019800"/>
              <a:ext cx="0" cy="209550"/>
            </a:xfrm>
            <a:custGeom>
              <a:avLst/>
              <a:gdLst/>
              <a:ahLst/>
              <a:cxnLst/>
              <a:rect l="l" t="t" r="r" b="b"/>
              <a:pathLst>
                <a:path w="0" h="209550">
                  <a:moveTo>
                    <a:pt x="0" y="0"/>
                  </a:moveTo>
                  <a:lnTo>
                    <a:pt x="0" y="2095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771650" y="62103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828800" y="6324600"/>
              <a:ext cx="1276350" cy="0"/>
            </a:xfrm>
            <a:custGeom>
              <a:avLst/>
              <a:gdLst/>
              <a:ahLst/>
              <a:cxnLst/>
              <a:rect l="l" t="t" r="r" b="b"/>
              <a:pathLst>
                <a:path w="1276350" h="0">
                  <a:moveTo>
                    <a:pt x="0" y="0"/>
                  </a:moveTo>
                  <a:lnTo>
                    <a:pt x="12763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086102" y="62674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78739" y="3836606"/>
            <a:ext cx="14122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Water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78739" y="4050041"/>
            <a:ext cx="9836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Return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86°F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0" y="2228844"/>
            <a:ext cx="3200400" cy="4629150"/>
            <a:chOff x="0" y="2228844"/>
            <a:chExt cx="3200400" cy="4629150"/>
          </a:xfrm>
        </p:grpSpPr>
        <p:sp>
          <p:nvSpPr>
            <p:cNvPr id="71" name="object 71" descr=""/>
            <p:cNvSpPr/>
            <p:nvPr/>
          </p:nvSpPr>
          <p:spPr>
            <a:xfrm>
              <a:off x="1466850" y="2286000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 h="0">
                  <a:moveTo>
                    <a:pt x="28575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371602" y="22288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0" y="6396037"/>
              <a:ext cx="3200400" cy="462280"/>
            </a:xfrm>
            <a:custGeom>
              <a:avLst/>
              <a:gdLst/>
              <a:ahLst/>
              <a:cxnLst/>
              <a:rect l="l" t="t" r="r" b="b"/>
              <a:pathLst>
                <a:path w="3200400" h="462279">
                  <a:moveTo>
                    <a:pt x="3200400" y="0"/>
                  </a:moveTo>
                  <a:lnTo>
                    <a:pt x="0" y="0"/>
                  </a:lnTo>
                  <a:lnTo>
                    <a:pt x="0" y="461962"/>
                  </a:lnTo>
                  <a:lnTo>
                    <a:pt x="3200400" y="461962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 txBox="1"/>
          <p:nvPr/>
        </p:nvSpPr>
        <p:spPr>
          <a:xfrm>
            <a:off x="0" y="6396037"/>
            <a:ext cx="320040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549275">
              <a:lnSpc>
                <a:spcPct val="100000"/>
              </a:lnSpc>
              <a:spcBef>
                <a:spcPts val="315"/>
              </a:spcBef>
            </a:pPr>
            <a:r>
              <a:rPr dirty="0" sz="2400" b="1" i="1">
                <a:latin typeface="Arial"/>
                <a:cs typeface="Arial"/>
              </a:rPr>
              <a:t>Cooling</a:t>
            </a:r>
            <a:r>
              <a:rPr dirty="0" sz="2400" spc="-65" b="1" i="1">
                <a:latin typeface="Arial"/>
                <a:cs typeface="Arial"/>
              </a:rPr>
              <a:t> </a:t>
            </a:r>
            <a:r>
              <a:rPr dirty="0" sz="2400" spc="-10" b="1" i="1">
                <a:latin typeface="Arial"/>
                <a:cs typeface="Arial"/>
              </a:rPr>
              <a:t>Tower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5" name="object 75" descr=""/>
          <p:cNvGrpSpPr/>
          <p:nvPr/>
        </p:nvGrpSpPr>
        <p:grpSpPr>
          <a:xfrm>
            <a:off x="77787" y="803275"/>
            <a:ext cx="8921750" cy="3916679"/>
            <a:chOff x="77787" y="803275"/>
            <a:chExt cx="8921750" cy="3916679"/>
          </a:xfrm>
        </p:grpSpPr>
        <p:sp>
          <p:nvSpPr>
            <p:cNvPr id="76" name="object 76" descr=""/>
            <p:cNvSpPr/>
            <p:nvPr/>
          </p:nvSpPr>
          <p:spPr>
            <a:xfrm>
              <a:off x="6705600" y="4344987"/>
              <a:ext cx="358140" cy="368300"/>
            </a:xfrm>
            <a:custGeom>
              <a:avLst/>
              <a:gdLst/>
              <a:ahLst/>
              <a:cxnLst/>
              <a:rect l="l" t="t" r="r" b="b"/>
              <a:pathLst>
                <a:path w="358140" h="368300">
                  <a:moveTo>
                    <a:pt x="178765" y="0"/>
                  </a:moveTo>
                  <a:lnTo>
                    <a:pt x="131242" y="6578"/>
                  </a:lnTo>
                  <a:lnTo>
                    <a:pt x="88538" y="25142"/>
                  </a:lnTo>
                  <a:lnTo>
                    <a:pt x="52358" y="53936"/>
                  </a:lnTo>
                  <a:lnTo>
                    <a:pt x="24406" y="91206"/>
                  </a:lnTo>
                  <a:lnTo>
                    <a:pt x="6385" y="135196"/>
                  </a:lnTo>
                  <a:lnTo>
                    <a:pt x="0" y="184150"/>
                  </a:lnTo>
                  <a:lnTo>
                    <a:pt x="6385" y="233103"/>
                  </a:lnTo>
                  <a:lnTo>
                    <a:pt x="24406" y="277093"/>
                  </a:lnTo>
                  <a:lnTo>
                    <a:pt x="52358" y="314363"/>
                  </a:lnTo>
                  <a:lnTo>
                    <a:pt x="88538" y="343157"/>
                  </a:lnTo>
                  <a:lnTo>
                    <a:pt x="131242" y="361721"/>
                  </a:lnTo>
                  <a:lnTo>
                    <a:pt x="178765" y="368300"/>
                  </a:lnTo>
                  <a:lnTo>
                    <a:pt x="226282" y="361721"/>
                  </a:lnTo>
                  <a:lnTo>
                    <a:pt x="268982" y="343157"/>
                  </a:lnTo>
                  <a:lnTo>
                    <a:pt x="305160" y="314363"/>
                  </a:lnTo>
                  <a:lnTo>
                    <a:pt x="333111" y="277093"/>
                  </a:lnTo>
                  <a:lnTo>
                    <a:pt x="351132" y="233103"/>
                  </a:lnTo>
                  <a:lnTo>
                    <a:pt x="357517" y="184150"/>
                  </a:lnTo>
                  <a:lnTo>
                    <a:pt x="351132" y="135196"/>
                  </a:lnTo>
                  <a:lnTo>
                    <a:pt x="333111" y="91206"/>
                  </a:lnTo>
                  <a:lnTo>
                    <a:pt x="305160" y="53936"/>
                  </a:lnTo>
                  <a:lnTo>
                    <a:pt x="268982" y="25142"/>
                  </a:lnTo>
                  <a:lnTo>
                    <a:pt x="226282" y="6578"/>
                  </a:lnTo>
                  <a:lnTo>
                    <a:pt x="178765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705600" y="4344987"/>
              <a:ext cx="358140" cy="368300"/>
            </a:xfrm>
            <a:custGeom>
              <a:avLst/>
              <a:gdLst/>
              <a:ahLst/>
              <a:cxnLst/>
              <a:rect l="l" t="t" r="r" b="b"/>
              <a:pathLst>
                <a:path w="358140" h="368300">
                  <a:moveTo>
                    <a:pt x="0" y="184150"/>
                  </a:moveTo>
                  <a:lnTo>
                    <a:pt x="6385" y="135196"/>
                  </a:lnTo>
                  <a:lnTo>
                    <a:pt x="24406" y="91206"/>
                  </a:lnTo>
                  <a:lnTo>
                    <a:pt x="52358" y="53936"/>
                  </a:lnTo>
                  <a:lnTo>
                    <a:pt x="88538" y="25142"/>
                  </a:lnTo>
                  <a:lnTo>
                    <a:pt x="131242" y="6578"/>
                  </a:lnTo>
                  <a:lnTo>
                    <a:pt x="178765" y="0"/>
                  </a:lnTo>
                  <a:lnTo>
                    <a:pt x="226282" y="6578"/>
                  </a:lnTo>
                  <a:lnTo>
                    <a:pt x="268982" y="25142"/>
                  </a:lnTo>
                  <a:lnTo>
                    <a:pt x="305160" y="53936"/>
                  </a:lnTo>
                  <a:lnTo>
                    <a:pt x="333111" y="91206"/>
                  </a:lnTo>
                  <a:lnTo>
                    <a:pt x="351132" y="135196"/>
                  </a:lnTo>
                  <a:lnTo>
                    <a:pt x="357517" y="184150"/>
                  </a:lnTo>
                  <a:lnTo>
                    <a:pt x="351132" y="233103"/>
                  </a:lnTo>
                  <a:lnTo>
                    <a:pt x="333111" y="277093"/>
                  </a:lnTo>
                  <a:lnTo>
                    <a:pt x="305160" y="314363"/>
                  </a:lnTo>
                  <a:lnTo>
                    <a:pt x="268982" y="343157"/>
                  </a:lnTo>
                  <a:lnTo>
                    <a:pt x="226282" y="361721"/>
                  </a:lnTo>
                  <a:lnTo>
                    <a:pt x="178765" y="368300"/>
                  </a:lnTo>
                  <a:lnTo>
                    <a:pt x="131242" y="361721"/>
                  </a:lnTo>
                  <a:lnTo>
                    <a:pt x="88538" y="343157"/>
                  </a:lnTo>
                  <a:lnTo>
                    <a:pt x="52358" y="314363"/>
                  </a:lnTo>
                  <a:lnTo>
                    <a:pt x="24406" y="277093"/>
                  </a:lnTo>
                  <a:lnTo>
                    <a:pt x="6385" y="233103"/>
                  </a:lnTo>
                  <a:lnTo>
                    <a:pt x="0" y="1841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881203" y="4343400"/>
              <a:ext cx="276860" cy="244475"/>
            </a:xfrm>
            <a:custGeom>
              <a:avLst/>
              <a:gdLst/>
              <a:ahLst/>
              <a:cxnLst/>
              <a:rect l="l" t="t" r="r" b="b"/>
              <a:pathLst>
                <a:path w="276859" h="244475">
                  <a:moveTo>
                    <a:pt x="276847" y="0"/>
                  </a:moveTo>
                  <a:lnTo>
                    <a:pt x="0" y="0"/>
                  </a:lnTo>
                  <a:lnTo>
                    <a:pt x="0" y="244475"/>
                  </a:lnTo>
                  <a:lnTo>
                    <a:pt x="276847" y="244475"/>
                  </a:lnTo>
                  <a:lnTo>
                    <a:pt x="276847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881196" y="4343400"/>
              <a:ext cx="273685" cy="241300"/>
            </a:xfrm>
            <a:custGeom>
              <a:avLst/>
              <a:gdLst/>
              <a:ahLst/>
              <a:cxnLst/>
              <a:rect l="l" t="t" r="r" b="b"/>
              <a:pathLst>
                <a:path w="273684" h="241300">
                  <a:moveTo>
                    <a:pt x="273672" y="0"/>
                  </a:moveTo>
                  <a:lnTo>
                    <a:pt x="0" y="0"/>
                  </a:lnTo>
                  <a:lnTo>
                    <a:pt x="170853" y="241300"/>
                  </a:lnTo>
                  <a:lnTo>
                    <a:pt x="273672" y="241300"/>
                  </a:lnTo>
                  <a:lnTo>
                    <a:pt x="273672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881196" y="4343400"/>
              <a:ext cx="273685" cy="241300"/>
            </a:xfrm>
            <a:custGeom>
              <a:avLst/>
              <a:gdLst/>
              <a:ahLst/>
              <a:cxnLst/>
              <a:rect l="l" t="t" r="r" b="b"/>
              <a:pathLst>
                <a:path w="273684" h="241300">
                  <a:moveTo>
                    <a:pt x="0" y="0"/>
                  </a:moveTo>
                  <a:lnTo>
                    <a:pt x="273672" y="0"/>
                  </a:lnTo>
                  <a:lnTo>
                    <a:pt x="273672" y="241300"/>
                  </a:lnTo>
                  <a:lnTo>
                    <a:pt x="170853" y="2413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30551" y="4479925"/>
              <a:ext cx="153490" cy="174621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106362" y="831850"/>
              <a:ext cx="8864600" cy="2568575"/>
            </a:xfrm>
            <a:custGeom>
              <a:avLst/>
              <a:gdLst/>
              <a:ahLst/>
              <a:cxnLst/>
              <a:rect l="l" t="t" r="r" b="b"/>
              <a:pathLst>
                <a:path w="8864600" h="2568575">
                  <a:moveTo>
                    <a:pt x="0" y="0"/>
                  </a:moveTo>
                  <a:lnTo>
                    <a:pt x="8864600" y="0"/>
                  </a:lnTo>
                  <a:lnTo>
                    <a:pt x="8864600" y="2568575"/>
                  </a:lnTo>
                  <a:lnTo>
                    <a:pt x="0" y="2568575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 descr=""/>
          <p:cNvSpPr txBox="1"/>
          <p:nvPr/>
        </p:nvSpPr>
        <p:spPr>
          <a:xfrm>
            <a:off x="7622540" y="4355719"/>
            <a:ext cx="10890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Chilled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Water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7622540" y="4569153"/>
            <a:ext cx="9836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Return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56°F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2575" y="0"/>
            <a:ext cx="4532375" cy="6294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2002" y="74168"/>
            <a:ext cx="40163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Water</a:t>
            </a:r>
            <a:r>
              <a:rPr dirty="0" spc="-55"/>
              <a:t> </a:t>
            </a:r>
            <a:r>
              <a:rPr dirty="0"/>
              <a:t>Cooled</a:t>
            </a:r>
            <a:r>
              <a:rPr dirty="0" spc="-55"/>
              <a:t> </a:t>
            </a:r>
            <a:r>
              <a:rPr dirty="0" spc="-10"/>
              <a:t>Chiller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33400" y="762000"/>
            <a:ext cx="8001000" cy="6096000"/>
          </a:xfrm>
          <a:custGeom>
            <a:avLst/>
            <a:gdLst/>
            <a:ahLst/>
            <a:cxnLst/>
            <a:rect l="l" t="t" r="r" b="b"/>
            <a:pathLst>
              <a:path w="8001000" h="6096000">
                <a:moveTo>
                  <a:pt x="8001000" y="0"/>
                </a:moveTo>
                <a:lnTo>
                  <a:pt x="0" y="0"/>
                </a:lnTo>
                <a:lnTo>
                  <a:pt x="0" y="6096000"/>
                </a:lnTo>
                <a:lnTo>
                  <a:pt x="8001000" y="6096000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12140" y="714248"/>
            <a:ext cx="7693659" cy="591439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Typical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Equipment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Designation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Chiller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(CH)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and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Cooling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Tower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(CT)</a:t>
            </a:r>
            <a:endParaRPr sz="2400">
              <a:latin typeface="Arial"/>
              <a:cs typeface="Arial"/>
            </a:endParaRPr>
          </a:p>
          <a:p>
            <a:pPr marL="355600" marR="23495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Air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Distribution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via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indoor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outdoor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chilled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water </a:t>
            </a:r>
            <a:r>
              <a:rPr dirty="0" sz="2400" b="1">
                <a:latin typeface="Arial"/>
                <a:cs typeface="Arial"/>
              </a:rPr>
              <a:t>air-handling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unit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(AHU)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fan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coil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(FC)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Typical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Heating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Sources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Hot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water,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electric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Typical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Applications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Office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VAV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CAV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High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Rise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Biotech,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Hospital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24/7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isolated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cooling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areas less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than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5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tons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Limitations: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CH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Needs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be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indoor;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they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are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noisy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Refrigeration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Machinery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Room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needed</a:t>
            </a:r>
            <a:endParaRPr sz="2400">
              <a:latin typeface="Arial"/>
              <a:cs typeface="Arial"/>
            </a:endParaRPr>
          </a:p>
          <a:p>
            <a:pPr marL="355600" marR="291465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Costs: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Equipment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only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installed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$1000/ton;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Total </a:t>
            </a:r>
            <a:r>
              <a:rPr dirty="0" sz="2400" b="1">
                <a:latin typeface="Arial"/>
                <a:cs typeface="Arial"/>
              </a:rPr>
              <a:t>S&amp;C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$15/SF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3676" y="295656"/>
            <a:ext cx="2168651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7353" rIns="0" bIns="0" rtlCol="0" vert="horz">
            <a:spAutoFit/>
          </a:bodyPr>
          <a:lstStyle/>
          <a:p>
            <a:pPr marL="320738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“Power”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09600" y="1295400"/>
            <a:ext cx="8077200" cy="4953000"/>
          </a:xfrm>
          <a:custGeom>
            <a:avLst/>
            <a:gdLst/>
            <a:ahLst/>
            <a:cxnLst/>
            <a:rect l="l" t="t" r="r" b="b"/>
            <a:pathLst>
              <a:path w="8077200" h="4953000">
                <a:moveTo>
                  <a:pt x="8077200" y="0"/>
                </a:moveTo>
                <a:lnTo>
                  <a:pt x="0" y="0"/>
                </a:lnTo>
                <a:lnTo>
                  <a:pt x="0" y="4953000"/>
                </a:lnTo>
                <a:lnTo>
                  <a:pt x="8077200" y="4953000"/>
                </a:lnTo>
                <a:lnTo>
                  <a:pt x="80772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88340" y="1319275"/>
            <a:ext cx="7810500" cy="429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233045" indent="-343535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“Power”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measurement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how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much </a:t>
            </a:r>
            <a:r>
              <a:rPr dirty="0" sz="2800" b="1">
                <a:latin typeface="Arial"/>
                <a:cs typeface="Arial"/>
              </a:rPr>
              <a:t>work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accomplished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specific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amount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time.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800" b="1">
                <a:latin typeface="Arial"/>
                <a:cs typeface="Arial"/>
              </a:rPr>
              <a:t>Units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Power: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BTUH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(same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as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BTUs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per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Hour)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WATTS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=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BTUH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90" b="1">
                <a:latin typeface="Arial"/>
                <a:cs typeface="Arial"/>
              </a:rPr>
              <a:t>÷</a:t>
            </a:r>
            <a:r>
              <a:rPr dirty="0" sz="2800" spc="-14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3.413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TON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=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12,000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BTUH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=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energy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takes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to </a:t>
            </a:r>
            <a:r>
              <a:rPr dirty="0" sz="2800" b="1">
                <a:latin typeface="Arial"/>
                <a:cs typeface="Arial"/>
              </a:rPr>
              <a:t>melt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2,000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lbs.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ice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@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32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deg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24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hours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10" b="1">
                <a:latin typeface="Arial"/>
                <a:cs typeface="Arial"/>
              </a:rPr>
              <a:t>HORSEPOWER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=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2540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BTUH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=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746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WATTS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9400" y="4089400"/>
            <a:ext cx="7975600" cy="2184400"/>
            <a:chOff x="279400" y="4089400"/>
            <a:chExt cx="7975600" cy="2184400"/>
          </a:xfrm>
        </p:grpSpPr>
        <p:sp>
          <p:nvSpPr>
            <p:cNvPr id="3" name="object 3" descr=""/>
            <p:cNvSpPr/>
            <p:nvPr/>
          </p:nvSpPr>
          <p:spPr>
            <a:xfrm>
              <a:off x="304800" y="4114800"/>
              <a:ext cx="7924800" cy="2133600"/>
            </a:xfrm>
            <a:custGeom>
              <a:avLst/>
              <a:gdLst/>
              <a:ahLst/>
              <a:cxnLst/>
              <a:rect l="l" t="t" r="r" b="b"/>
              <a:pathLst>
                <a:path w="7924800" h="2133600">
                  <a:moveTo>
                    <a:pt x="7924800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7924800" y="2133600"/>
                  </a:lnTo>
                  <a:lnTo>
                    <a:pt x="79248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04800" y="4114800"/>
              <a:ext cx="7924800" cy="2133600"/>
            </a:xfrm>
            <a:custGeom>
              <a:avLst/>
              <a:gdLst/>
              <a:ahLst/>
              <a:cxnLst/>
              <a:rect l="l" t="t" r="r" b="b"/>
              <a:pathLst>
                <a:path w="7924800" h="2133600">
                  <a:moveTo>
                    <a:pt x="0" y="0"/>
                  </a:moveTo>
                  <a:lnTo>
                    <a:pt x="7924800" y="0"/>
                  </a:lnTo>
                  <a:lnTo>
                    <a:pt x="7924800" y="2133600"/>
                  </a:lnTo>
                  <a:lnTo>
                    <a:pt x="0" y="2133600"/>
                  </a:lnTo>
                  <a:lnTo>
                    <a:pt x="0" y="0"/>
                  </a:lnTo>
                  <a:close/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0827" y="152400"/>
            <a:ext cx="6443471" cy="7376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7020" rIns="0" bIns="0" rtlCol="0" vert="horz">
            <a:spAutoFit/>
          </a:bodyPr>
          <a:lstStyle/>
          <a:p>
            <a:pPr marL="102489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Ground</a:t>
            </a:r>
            <a:r>
              <a:rPr dirty="0" sz="3600" spc="-20"/>
              <a:t> </a:t>
            </a:r>
            <a:r>
              <a:rPr dirty="0" sz="3600"/>
              <a:t>Source</a:t>
            </a:r>
            <a:r>
              <a:rPr dirty="0" sz="3600" spc="-20"/>
              <a:t> </a:t>
            </a:r>
            <a:r>
              <a:rPr dirty="0" sz="3600"/>
              <a:t>Heat</a:t>
            </a:r>
            <a:r>
              <a:rPr dirty="0" sz="3600" spc="-40"/>
              <a:t> </a:t>
            </a:r>
            <a:r>
              <a:rPr dirty="0" sz="3600" spc="-20"/>
              <a:t>Pump</a:t>
            </a:r>
            <a:endParaRPr sz="36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901" y="4267200"/>
            <a:ext cx="1038123" cy="14477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774" y="4419574"/>
            <a:ext cx="1142987" cy="102235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3964940" y="5741923"/>
            <a:ext cx="124650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Evaporator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 </a:t>
            </a: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Coil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12350" y="5437195"/>
            <a:ext cx="133159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Bi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Directional </a:t>
            </a:r>
            <a:r>
              <a:rPr dirty="0" sz="1400">
                <a:latin typeface="Arial"/>
                <a:cs typeface="Arial"/>
              </a:rPr>
              <a:t>Expansion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30">
                <a:latin typeface="Arial"/>
                <a:cs typeface="Arial"/>
              </a:rPr>
              <a:t>Valve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00" y="4343399"/>
            <a:ext cx="804862" cy="127635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5412740" y="5741923"/>
            <a:ext cx="9963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Compressor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0" y="4648200"/>
            <a:ext cx="1133296" cy="917562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6860540" y="5589523"/>
            <a:ext cx="124650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Evaporator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 </a:t>
            </a: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Fan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43062" y="6481762"/>
            <a:ext cx="4659630" cy="376555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1800" b="1">
                <a:latin typeface="Arial"/>
                <a:cs typeface="Arial"/>
              </a:rPr>
              <a:t>Water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Cooled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Heat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Pump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81000" y="3753470"/>
            <a:ext cx="4819650" cy="1511300"/>
            <a:chOff x="381000" y="3753470"/>
            <a:chExt cx="4819650" cy="1511300"/>
          </a:xfrm>
        </p:grpSpPr>
        <p:sp>
          <p:nvSpPr>
            <p:cNvPr id="17" name="object 17" descr=""/>
            <p:cNvSpPr/>
            <p:nvPr/>
          </p:nvSpPr>
          <p:spPr>
            <a:xfrm>
              <a:off x="2381250" y="3810520"/>
              <a:ext cx="2800350" cy="15875"/>
            </a:xfrm>
            <a:custGeom>
              <a:avLst/>
              <a:gdLst/>
              <a:ahLst/>
              <a:cxnLst/>
              <a:rect l="l" t="t" r="r" b="b"/>
              <a:pathLst>
                <a:path w="2800350" h="15875">
                  <a:moveTo>
                    <a:pt x="2800350" y="1535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286005" y="3753470"/>
              <a:ext cx="114935" cy="114300"/>
            </a:xfrm>
            <a:custGeom>
              <a:avLst/>
              <a:gdLst/>
              <a:ahLst/>
              <a:cxnLst/>
              <a:rect l="l" t="t" r="r" b="b"/>
              <a:pathLst>
                <a:path w="114935" h="114300">
                  <a:moveTo>
                    <a:pt x="114604" y="0"/>
                  </a:moveTo>
                  <a:lnTo>
                    <a:pt x="0" y="56527"/>
                  </a:lnTo>
                  <a:lnTo>
                    <a:pt x="113982" y="114300"/>
                  </a:lnTo>
                  <a:lnTo>
                    <a:pt x="1146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" y="4419599"/>
              <a:ext cx="2057399" cy="844549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459740" y="5284723"/>
            <a:ext cx="141541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or </a:t>
            </a:r>
            <a:r>
              <a:rPr dirty="0" sz="1400">
                <a:latin typeface="Arial"/>
                <a:cs typeface="Arial"/>
              </a:rPr>
              <a:t>Evaporator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Barrel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908050" y="1695444"/>
            <a:ext cx="6288405" cy="3181350"/>
            <a:chOff x="908050" y="1695444"/>
            <a:chExt cx="6288405" cy="3181350"/>
          </a:xfrm>
        </p:grpSpPr>
        <p:sp>
          <p:nvSpPr>
            <p:cNvPr id="22" name="object 22" descr=""/>
            <p:cNvSpPr/>
            <p:nvPr/>
          </p:nvSpPr>
          <p:spPr>
            <a:xfrm>
              <a:off x="5276850" y="2819400"/>
              <a:ext cx="1919605" cy="0"/>
            </a:xfrm>
            <a:custGeom>
              <a:avLst/>
              <a:gdLst/>
              <a:ahLst/>
              <a:cxnLst/>
              <a:rect l="l" t="t" r="r" b="b"/>
              <a:pathLst>
                <a:path w="1919604" h="0">
                  <a:moveTo>
                    <a:pt x="0" y="0"/>
                  </a:moveTo>
                  <a:lnTo>
                    <a:pt x="191928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181602" y="27622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181600" y="1752600"/>
              <a:ext cx="0" cy="1962150"/>
            </a:xfrm>
            <a:custGeom>
              <a:avLst/>
              <a:gdLst/>
              <a:ahLst/>
              <a:cxnLst/>
              <a:rect l="l" t="t" r="r" b="b"/>
              <a:pathLst>
                <a:path w="0" h="1962150">
                  <a:moveTo>
                    <a:pt x="0" y="0"/>
                  </a:moveTo>
                  <a:lnTo>
                    <a:pt x="0" y="19621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124450" y="3695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15987" y="2838119"/>
              <a:ext cx="368300" cy="358140"/>
            </a:xfrm>
            <a:custGeom>
              <a:avLst/>
              <a:gdLst/>
              <a:ahLst/>
              <a:cxnLst/>
              <a:rect l="l" t="t" r="r" b="b"/>
              <a:pathLst>
                <a:path w="368300" h="358139">
                  <a:moveTo>
                    <a:pt x="184150" y="0"/>
                  </a:moveTo>
                  <a:lnTo>
                    <a:pt x="135196" y="6385"/>
                  </a:lnTo>
                  <a:lnTo>
                    <a:pt x="91206" y="24406"/>
                  </a:lnTo>
                  <a:lnTo>
                    <a:pt x="53936" y="52357"/>
                  </a:lnTo>
                  <a:lnTo>
                    <a:pt x="25142" y="88534"/>
                  </a:lnTo>
                  <a:lnTo>
                    <a:pt x="6578" y="131234"/>
                  </a:lnTo>
                  <a:lnTo>
                    <a:pt x="0" y="178752"/>
                  </a:lnTo>
                  <a:lnTo>
                    <a:pt x="6578" y="226275"/>
                  </a:lnTo>
                  <a:lnTo>
                    <a:pt x="25142" y="268978"/>
                  </a:lnTo>
                  <a:lnTo>
                    <a:pt x="53936" y="305158"/>
                  </a:lnTo>
                  <a:lnTo>
                    <a:pt x="91206" y="333111"/>
                  </a:lnTo>
                  <a:lnTo>
                    <a:pt x="135196" y="351132"/>
                  </a:lnTo>
                  <a:lnTo>
                    <a:pt x="184150" y="357517"/>
                  </a:lnTo>
                  <a:lnTo>
                    <a:pt x="233103" y="351132"/>
                  </a:lnTo>
                  <a:lnTo>
                    <a:pt x="277093" y="333111"/>
                  </a:lnTo>
                  <a:lnTo>
                    <a:pt x="314363" y="305158"/>
                  </a:lnTo>
                  <a:lnTo>
                    <a:pt x="343157" y="268978"/>
                  </a:lnTo>
                  <a:lnTo>
                    <a:pt x="361721" y="226275"/>
                  </a:lnTo>
                  <a:lnTo>
                    <a:pt x="368300" y="178752"/>
                  </a:lnTo>
                  <a:lnTo>
                    <a:pt x="361721" y="131234"/>
                  </a:lnTo>
                  <a:lnTo>
                    <a:pt x="343157" y="88534"/>
                  </a:lnTo>
                  <a:lnTo>
                    <a:pt x="314363" y="52357"/>
                  </a:lnTo>
                  <a:lnTo>
                    <a:pt x="277093" y="24406"/>
                  </a:lnTo>
                  <a:lnTo>
                    <a:pt x="233103" y="6385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15987" y="2838119"/>
              <a:ext cx="368300" cy="358140"/>
            </a:xfrm>
            <a:custGeom>
              <a:avLst/>
              <a:gdLst/>
              <a:ahLst/>
              <a:cxnLst/>
              <a:rect l="l" t="t" r="r" b="b"/>
              <a:pathLst>
                <a:path w="368300" h="358139">
                  <a:moveTo>
                    <a:pt x="184150" y="357517"/>
                  </a:moveTo>
                  <a:lnTo>
                    <a:pt x="135196" y="351132"/>
                  </a:lnTo>
                  <a:lnTo>
                    <a:pt x="91206" y="333111"/>
                  </a:lnTo>
                  <a:lnTo>
                    <a:pt x="53936" y="305158"/>
                  </a:lnTo>
                  <a:lnTo>
                    <a:pt x="25142" y="268978"/>
                  </a:lnTo>
                  <a:lnTo>
                    <a:pt x="6578" y="226275"/>
                  </a:lnTo>
                  <a:lnTo>
                    <a:pt x="0" y="178752"/>
                  </a:lnTo>
                  <a:lnTo>
                    <a:pt x="6578" y="131234"/>
                  </a:lnTo>
                  <a:lnTo>
                    <a:pt x="25142" y="88534"/>
                  </a:lnTo>
                  <a:lnTo>
                    <a:pt x="53936" y="52357"/>
                  </a:lnTo>
                  <a:lnTo>
                    <a:pt x="91206" y="24406"/>
                  </a:lnTo>
                  <a:lnTo>
                    <a:pt x="135196" y="6385"/>
                  </a:lnTo>
                  <a:lnTo>
                    <a:pt x="184150" y="0"/>
                  </a:lnTo>
                  <a:lnTo>
                    <a:pt x="233103" y="6385"/>
                  </a:lnTo>
                  <a:lnTo>
                    <a:pt x="277093" y="24406"/>
                  </a:lnTo>
                  <a:lnTo>
                    <a:pt x="314363" y="52357"/>
                  </a:lnTo>
                  <a:lnTo>
                    <a:pt x="343157" y="88534"/>
                  </a:lnTo>
                  <a:lnTo>
                    <a:pt x="361721" y="131234"/>
                  </a:lnTo>
                  <a:lnTo>
                    <a:pt x="368300" y="178752"/>
                  </a:lnTo>
                  <a:lnTo>
                    <a:pt x="361721" y="226275"/>
                  </a:lnTo>
                  <a:lnTo>
                    <a:pt x="343157" y="268978"/>
                  </a:lnTo>
                  <a:lnTo>
                    <a:pt x="314363" y="305158"/>
                  </a:lnTo>
                  <a:lnTo>
                    <a:pt x="277093" y="333111"/>
                  </a:lnTo>
                  <a:lnTo>
                    <a:pt x="233103" y="351132"/>
                  </a:lnTo>
                  <a:lnTo>
                    <a:pt x="184150" y="35751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14400" y="2743200"/>
              <a:ext cx="244475" cy="276860"/>
            </a:xfrm>
            <a:custGeom>
              <a:avLst/>
              <a:gdLst/>
              <a:ahLst/>
              <a:cxnLst/>
              <a:rect l="l" t="t" r="r" b="b"/>
              <a:pathLst>
                <a:path w="244475" h="276860">
                  <a:moveTo>
                    <a:pt x="244475" y="0"/>
                  </a:moveTo>
                  <a:lnTo>
                    <a:pt x="0" y="0"/>
                  </a:lnTo>
                  <a:lnTo>
                    <a:pt x="0" y="276847"/>
                  </a:lnTo>
                  <a:lnTo>
                    <a:pt x="244475" y="276847"/>
                  </a:lnTo>
                  <a:lnTo>
                    <a:pt x="244475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14400" y="2746369"/>
              <a:ext cx="241300" cy="273685"/>
            </a:xfrm>
            <a:custGeom>
              <a:avLst/>
              <a:gdLst/>
              <a:ahLst/>
              <a:cxnLst/>
              <a:rect l="l" t="t" r="r" b="b"/>
              <a:pathLst>
                <a:path w="241300" h="273685">
                  <a:moveTo>
                    <a:pt x="241300" y="0"/>
                  </a:moveTo>
                  <a:lnTo>
                    <a:pt x="0" y="0"/>
                  </a:lnTo>
                  <a:lnTo>
                    <a:pt x="0" y="273672"/>
                  </a:lnTo>
                  <a:lnTo>
                    <a:pt x="241300" y="102819"/>
                  </a:lnTo>
                  <a:lnTo>
                    <a:pt x="241300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14400" y="2746369"/>
              <a:ext cx="241300" cy="273685"/>
            </a:xfrm>
            <a:custGeom>
              <a:avLst/>
              <a:gdLst/>
              <a:ahLst/>
              <a:cxnLst/>
              <a:rect l="l" t="t" r="r" b="b"/>
              <a:pathLst>
                <a:path w="241300" h="273685">
                  <a:moveTo>
                    <a:pt x="0" y="273672"/>
                  </a:moveTo>
                  <a:lnTo>
                    <a:pt x="0" y="0"/>
                  </a:lnTo>
                  <a:lnTo>
                    <a:pt x="241300" y="0"/>
                  </a:lnTo>
                  <a:lnTo>
                    <a:pt x="241300" y="10281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0925" y="2917196"/>
              <a:ext cx="174622" cy="153490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066800" y="1847850"/>
              <a:ext cx="0" cy="895350"/>
            </a:xfrm>
            <a:custGeom>
              <a:avLst/>
              <a:gdLst/>
              <a:ahLst/>
              <a:cxnLst/>
              <a:rect l="l" t="t" r="r" b="b"/>
              <a:pathLst>
                <a:path w="0" h="895350">
                  <a:moveTo>
                    <a:pt x="0" y="89535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09660" y="1752605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57137" y="0"/>
                  </a:moveTo>
                  <a:lnTo>
                    <a:pt x="0" y="114300"/>
                  </a:lnTo>
                  <a:lnTo>
                    <a:pt x="114300" y="114287"/>
                  </a:lnTo>
                  <a:lnTo>
                    <a:pt x="571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143000" y="3124200"/>
              <a:ext cx="0" cy="1657350"/>
            </a:xfrm>
            <a:custGeom>
              <a:avLst/>
              <a:gdLst/>
              <a:ahLst/>
              <a:cxnLst/>
              <a:rect l="l" t="t" r="r" b="b"/>
              <a:pathLst>
                <a:path w="0" h="1657350">
                  <a:moveTo>
                    <a:pt x="0" y="0"/>
                  </a:moveTo>
                  <a:lnTo>
                    <a:pt x="0" y="16573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85850" y="47625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286000" y="3810000"/>
              <a:ext cx="0" cy="819150"/>
            </a:xfrm>
            <a:custGeom>
              <a:avLst/>
              <a:gdLst/>
              <a:ahLst/>
              <a:cxnLst/>
              <a:rect l="l" t="t" r="r" b="b"/>
              <a:pathLst>
                <a:path w="0" h="819150">
                  <a:moveTo>
                    <a:pt x="0" y="0"/>
                  </a:moveTo>
                  <a:lnTo>
                    <a:pt x="0" y="8191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228850" y="46101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114300" y="0"/>
                  </a:moveTo>
                  <a:lnTo>
                    <a:pt x="0" y="0"/>
                  </a:lnTo>
                  <a:lnTo>
                    <a:pt x="57150" y="114300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66800" y="1752600"/>
              <a:ext cx="1123950" cy="0"/>
            </a:xfrm>
            <a:custGeom>
              <a:avLst/>
              <a:gdLst/>
              <a:ahLst/>
              <a:cxnLst/>
              <a:rect l="l" t="t" r="r" b="b"/>
              <a:pathLst>
                <a:path w="1123950" h="0">
                  <a:moveTo>
                    <a:pt x="0" y="0"/>
                  </a:moveTo>
                  <a:lnTo>
                    <a:pt x="11239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171702" y="16954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114800" y="1752600"/>
              <a:ext cx="971550" cy="0"/>
            </a:xfrm>
            <a:custGeom>
              <a:avLst/>
              <a:gdLst/>
              <a:ahLst/>
              <a:cxnLst/>
              <a:rect l="l" t="t" r="r" b="b"/>
              <a:pathLst>
                <a:path w="971550" h="0">
                  <a:moveTo>
                    <a:pt x="0" y="0"/>
                  </a:moveTo>
                  <a:lnTo>
                    <a:pt x="9715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067302" y="16954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181600" y="2286000"/>
              <a:ext cx="971550" cy="0"/>
            </a:xfrm>
            <a:custGeom>
              <a:avLst/>
              <a:gdLst/>
              <a:ahLst/>
              <a:cxnLst/>
              <a:rect l="l" t="t" r="r" b="b"/>
              <a:pathLst>
                <a:path w="971550" h="0">
                  <a:moveTo>
                    <a:pt x="0" y="0"/>
                  </a:moveTo>
                  <a:lnTo>
                    <a:pt x="9715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134102" y="2228844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248400" y="2135188"/>
              <a:ext cx="358140" cy="368300"/>
            </a:xfrm>
            <a:custGeom>
              <a:avLst/>
              <a:gdLst/>
              <a:ahLst/>
              <a:cxnLst/>
              <a:rect l="l" t="t" r="r" b="b"/>
              <a:pathLst>
                <a:path w="358140" h="368300">
                  <a:moveTo>
                    <a:pt x="178765" y="0"/>
                  </a:moveTo>
                  <a:lnTo>
                    <a:pt x="131242" y="6578"/>
                  </a:lnTo>
                  <a:lnTo>
                    <a:pt x="88538" y="25142"/>
                  </a:lnTo>
                  <a:lnTo>
                    <a:pt x="52358" y="53936"/>
                  </a:lnTo>
                  <a:lnTo>
                    <a:pt x="24406" y="91206"/>
                  </a:lnTo>
                  <a:lnTo>
                    <a:pt x="6385" y="135196"/>
                  </a:lnTo>
                  <a:lnTo>
                    <a:pt x="0" y="184150"/>
                  </a:lnTo>
                  <a:lnTo>
                    <a:pt x="6385" y="233103"/>
                  </a:lnTo>
                  <a:lnTo>
                    <a:pt x="24406" y="277093"/>
                  </a:lnTo>
                  <a:lnTo>
                    <a:pt x="52358" y="314363"/>
                  </a:lnTo>
                  <a:lnTo>
                    <a:pt x="88538" y="343157"/>
                  </a:lnTo>
                  <a:lnTo>
                    <a:pt x="131242" y="361721"/>
                  </a:lnTo>
                  <a:lnTo>
                    <a:pt x="178765" y="368300"/>
                  </a:lnTo>
                  <a:lnTo>
                    <a:pt x="226282" y="361721"/>
                  </a:lnTo>
                  <a:lnTo>
                    <a:pt x="268982" y="343157"/>
                  </a:lnTo>
                  <a:lnTo>
                    <a:pt x="305160" y="314363"/>
                  </a:lnTo>
                  <a:lnTo>
                    <a:pt x="333111" y="277093"/>
                  </a:lnTo>
                  <a:lnTo>
                    <a:pt x="351132" y="233103"/>
                  </a:lnTo>
                  <a:lnTo>
                    <a:pt x="357517" y="184150"/>
                  </a:lnTo>
                  <a:lnTo>
                    <a:pt x="351132" y="135196"/>
                  </a:lnTo>
                  <a:lnTo>
                    <a:pt x="333111" y="91206"/>
                  </a:lnTo>
                  <a:lnTo>
                    <a:pt x="305160" y="53936"/>
                  </a:lnTo>
                  <a:lnTo>
                    <a:pt x="268982" y="25142"/>
                  </a:lnTo>
                  <a:lnTo>
                    <a:pt x="226282" y="6578"/>
                  </a:lnTo>
                  <a:lnTo>
                    <a:pt x="178765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248400" y="2135188"/>
              <a:ext cx="358140" cy="368300"/>
            </a:xfrm>
            <a:custGeom>
              <a:avLst/>
              <a:gdLst/>
              <a:ahLst/>
              <a:cxnLst/>
              <a:rect l="l" t="t" r="r" b="b"/>
              <a:pathLst>
                <a:path w="358140" h="368300">
                  <a:moveTo>
                    <a:pt x="0" y="184150"/>
                  </a:moveTo>
                  <a:lnTo>
                    <a:pt x="6385" y="135196"/>
                  </a:lnTo>
                  <a:lnTo>
                    <a:pt x="24406" y="91206"/>
                  </a:lnTo>
                  <a:lnTo>
                    <a:pt x="52358" y="53936"/>
                  </a:lnTo>
                  <a:lnTo>
                    <a:pt x="88538" y="25142"/>
                  </a:lnTo>
                  <a:lnTo>
                    <a:pt x="131242" y="6578"/>
                  </a:lnTo>
                  <a:lnTo>
                    <a:pt x="178765" y="0"/>
                  </a:lnTo>
                  <a:lnTo>
                    <a:pt x="226282" y="6578"/>
                  </a:lnTo>
                  <a:lnTo>
                    <a:pt x="268982" y="25142"/>
                  </a:lnTo>
                  <a:lnTo>
                    <a:pt x="305160" y="53936"/>
                  </a:lnTo>
                  <a:lnTo>
                    <a:pt x="333111" y="91206"/>
                  </a:lnTo>
                  <a:lnTo>
                    <a:pt x="351132" y="135196"/>
                  </a:lnTo>
                  <a:lnTo>
                    <a:pt x="357517" y="184150"/>
                  </a:lnTo>
                  <a:lnTo>
                    <a:pt x="351132" y="233103"/>
                  </a:lnTo>
                  <a:lnTo>
                    <a:pt x="333111" y="277093"/>
                  </a:lnTo>
                  <a:lnTo>
                    <a:pt x="305160" y="314363"/>
                  </a:lnTo>
                  <a:lnTo>
                    <a:pt x="268982" y="343157"/>
                  </a:lnTo>
                  <a:lnTo>
                    <a:pt x="226282" y="361721"/>
                  </a:lnTo>
                  <a:lnTo>
                    <a:pt x="178765" y="368300"/>
                  </a:lnTo>
                  <a:lnTo>
                    <a:pt x="131242" y="361721"/>
                  </a:lnTo>
                  <a:lnTo>
                    <a:pt x="88538" y="343157"/>
                  </a:lnTo>
                  <a:lnTo>
                    <a:pt x="52358" y="314363"/>
                  </a:lnTo>
                  <a:lnTo>
                    <a:pt x="24406" y="277093"/>
                  </a:lnTo>
                  <a:lnTo>
                    <a:pt x="6385" y="233103"/>
                  </a:lnTo>
                  <a:lnTo>
                    <a:pt x="0" y="1841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424002" y="2133600"/>
              <a:ext cx="276860" cy="244475"/>
            </a:xfrm>
            <a:custGeom>
              <a:avLst/>
              <a:gdLst/>
              <a:ahLst/>
              <a:cxnLst/>
              <a:rect l="l" t="t" r="r" b="b"/>
              <a:pathLst>
                <a:path w="276859" h="244475">
                  <a:moveTo>
                    <a:pt x="276847" y="0"/>
                  </a:moveTo>
                  <a:lnTo>
                    <a:pt x="0" y="0"/>
                  </a:lnTo>
                  <a:lnTo>
                    <a:pt x="0" y="244475"/>
                  </a:lnTo>
                  <a:lnTo>
                    <a:pt x="276847" y="244475"/>
                  </a:lnTo>
                  <a:lnTo>
                    <a:pt x="276847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423996" y="2133600"/>
              <a:ext cx="273685" cy="241300"/>
            </a:xfrm>
            <a:custGeom>
              <a:avLst/>
              <a:gdLst/>
              <a:ahLst/>
              <a:cxnLst/>
              <a:rect l="l" t="t" r="r" b="b"/>
              <a:pathLst>
                <a:path w="273684" h="241300">
                  <a:moveTo>
                    <a:pt x="273672" y="0"/>
                  </a:moveTo>
                  <a:lnTo>
                    <a:pt x="0" y="0"/>
                  </a:lnTo>
                  <a:lnTo>
                    <a:pt x="170853" y="241300"/>
                  </a:lnTo>
                  <a:lnTo>
                    <a:pt x="273672" y="241300"/>
                  </a:lnTo>
                  <a:lnTo>
                    <a:pt x="273672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423996" y="2133600"/>
              <a:ext cx="273685" cy="241300"/>
            </a:xfrm>
            <a:custGeom>
              <a:avLst/>
              <a:gdLst/>
              <a:ahLst/>
              <a:cxnLst/>
              <a:rect l="l" t="t" r="r" b="b"/>
              <a:pathLst>
                <a:path w="273684" h="241300">
                  <a:moveTo>
                    <a:pt x="0" y="0"/>
                  </a:moveTo>
                  <a:lnTo>
                    <a:pt x="273672" y="0"/>
                  </a:lnTo>
                  <a:lnTo>
                    <a:pt x="273672" y="241300"/>
                  </a:lnTo>
                  <a:lnTo>
                    <a:pt x="170853" y="2413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73351" y="2270126"/>
              <a:ext cx="153490" cy="174621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6705600" y="2209800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 h="0">
                  <a:moveTo>
                    <a:pt x="0" y="0"/>
                  </a:moveTo>
                  <a:lnTo>
                    <a:pt x="49053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78739" y="1169606"/>
            <a:ext cx="141224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Water </a:t>
            </a:r>
            <a:r>
              <a:rPr dirty="0" sz="1400">
                <a:latin typeface="Arial"/>
                <a:cs typeface="Arial"/>
              </a:rPr>
              <a:t>Return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86°F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Max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336686" y="3150965"/>
            <a:ext cx="141224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Arial"/>
                <a:cs typeface="Arial"/>
              </a:rPr>
              <a:t>Condenser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Water </a:t>
            </a:r>
            <a:r>
              <a:rPr dirty="0" sz="1400">
                <a:latin typeface="Arial"/>
                <a:cs typeface="Arial"/>
              </a:rPr>
              <a:t>Supply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60°F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Min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243137" y="1520825"/>
            <a:ext cx="1875155" cy="916305"/>
          </a:xfrm>
          <a:prstGeom prst="rect">
            <a:avLst/>
          </a:prstGeom>
          <a:solidFill>
            <a:srgbClr val="66CCFF"/>
          </a:solidFill>
        </p:spPr>
        <p:txBody>
          <a:bodyPr wrap="square" lIns="0" tIns="39370" rIns="0" bIns="0" rtlCol="0" vert="horz">
            <a:spAutoFit/>
          </a:bodyPr>
          <a:lstStyle/>
          <a:p>
            <a:pPr algn="just" marL="90805" marR="473075">
              <a:lnSpc>
                <a:spcPct val="100000"/>
              </a:lnSpc>
              <a:spcBef>
                <a:spcPts val="310"/>
              </a:spcBef>
            </a:pPr>
            <a:r>
              <a:rPr dirty="0" sz="1800">
                <a:latin typeface="Arial"/>
                <a:cs typeface="Arial"/>
              </a:rPr>
              <a:t>Wells,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direct </a:t>
            </a:r>
            <a:r>
              <a:rPr dirty="0" sz="1800">
                <a:latin typeface="Arial"/>
                <a:cs typeface="Arial"/>
              </a:rPr>
              <a:t>buried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loops, </a:t>
            </a:r>
            <a:r>
              <a:rPr dirty="0" sz="1800">
                <a:latin typeface="Arial"/>
                <a:cs typeface="Arial"/>
              </a:rPr>
              <a:t>lake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loops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196137" y="1981200"/>
            <a:ext cx="1329055" cy="1465580"/>
          </a:xfrm>
          <a:prstGeom prst="rect">
            <a:avLst/>
          </a:prstGeom>
          <a:solidFill>
            <a:srgbClr val="66CCFF"/>
          </a:solidFill>
        </p:spPr>
        <p:txBody>
          <a:bodyPr wrap="square" lIns="0" tIns="39370" rIns="0" bIns="0" rtlCol="0" vert="horz">
            <a:spAutoFit/>
          </a:bodyPr>
          <a:lstStyle/>
          <a:p>
            <a:pPr marL="91440" marR="128905">
              <a:lnSpc>
                <a:spcPct val="100000"/>
              </a:lnSpc>
              <a:spcBef>
                <a:spcPts val="310"/>
              </a:spcBef>
            </a:pPr>
            <a:r>
              <a:rPr dirty="0" sz="1800" spc="-10">
                <a:latin typeface="Arial"/>
                <a:cs typeface="Arial"/>
              </a:rPr>
              <a:t>Auxiliary </a:t>
            </a:r>
            <a:r>
              <a:rPr dirty="0" sz="1800">
                <a:latin typeface="Arial"/>
                <a:cs typeface="Arial"/>
              </a:rPr>
              <a:t>boiler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 </a:t>
            </a:r>
            <a:r>
              <a:rPr dirty="0" sz="1800">
                <a:latin typeface="Arial"/>
                <a:cs typeface="Arial"/>
              </a:rPr>
              <a:t>fluid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cooler </a:t>
            </a:r>
            <a:r>
              <a:rPr dirty="0" sz="1800">
                <a:latin typeface="Arial"/>
                <a:cs typeface="Arial"/>
              </a:rPr>
              <a:t>could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be </a:t>
            </a:r>
            <a:r>
              <a:rPr dirty="0" sz="1800" spc="-10">
                <a:latin typeface="Arial"/>
                <a:cs typeface="Arial"/>
              </a:rPr>
              <a:t>needed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167" y="333756"/>
            <a:ext cx="5727191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4563" y="440086"/>
            <a:ext cx="521144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Ground</a:t>
            </a:r>
            <a:r>
              <a:rPr dirty="0" spc="-75"/>
              <a:t> </a:t>
            </a:r>
            <a:r>
              <a:rPr dirty="0"/>
              <a:t>Source</a:t>
            </a:r>
            <a:r>
              <a:rPr dirty="0" spc="-30"/>
              <a:t> </a:t>
            </a:r>
            <a:r>
              <a:rPr dirty="0"/>
              <a:t>Heat</a:t>
            </a:r>
            <a:r>
              <a:rPr dirty="0" spc="-35"/>
              <a:t> </a:t>
            </a:r>
            <a:r>
              <a:rPr dirty="0" spc="-20"/>
              <a:t>Pump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09600" y="1066800"/>
            <a:ext cx="8001000" cy="5345430"/>
          </a:xfrm>
          <a:custGeom>
            <a:avLst/>
            <a:gdLst/>
            <a:ahLst/>
            <a:cxnLst/>
            <a:rect l="l" t="t" r="r" b="b"/>
            <a:pathLst>
              <a:path w="8001000" h="5345430">
                <a:moveTo>
                  <a:pt x="8001000" y="0"/>
                </a:moveTo>
                <a:lnTo>
                  <a:pt x="0" y="0"/>
                </a:lnTo>
                <a:lnTo>
                  <a:pt x="0" y="5345112"/>
                </a:lnTo>
                <a:lnTo>
                  <a:pt x="8001000" y="5345112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88340" y="1019048"/>
            <a:ext cx="7031990" cy="529272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Typical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Equipment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Designation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Water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Source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Heat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Pump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(WSHP)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Heat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Pump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(HP)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Air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Distribution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via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indoor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WSHP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HP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Typical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Heating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Sources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Hot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Typical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Applications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10" b="1">
                <a:latin typeface="Arial"/>
                <a:cs typeface="Arial"/>
              </a:rPr>
              <a:t>Residential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10" b="1">
                <a:latin typeface="Arial"/>
                <a:cs typeface="Arial"/>
              </a:rPr>
              <a:t>Retail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24/7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isolated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cooling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areas less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than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5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tons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Limitations: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Energy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Codes limit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usage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Costs: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$17,000/WSHP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727" y="472439"/>
            <a:ext cx="6672071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2772" rIns="0" bIns="0" rtlCol="0" vert="horz">
            <a:spAutoFit/>
          </a:bodyPr>
          <a:lstStyle/>
          <a:p>
            <a:pPr marL="954405">
              <a:lnSpc>
                <a:spcPct val="100000"/>
              </a:lnSpc>
              <a:spcBef>
                <a:spcPts val="105"/>
              </a:spcBef>
            </a:pPr>
            <a:r>
              <a:rPr dirty="0"/>
              <a:t>Air</a:t>
            </a:r>
            <a:r>
              <a:rPr dirty="0" spc="-45"/>
              <a:t> </a:t>
            </a:r>
            <a:r>
              <a:rPr dirty="0"/>
              <a:t>Distribution</a:t>
            </a:r>
            <a:r>
              <a:rPr dirty="0" spc="-65"/>
              <a:t> </a:t>
            </a:r>
            <a:r>
              <a:rPr dirty="0"/>
              <a:t>Building</a:t>
            </a:r>
            <a:r>
              <a:rPr dirty="0" spc="-60"/>
              <a:t> </a:t>
            </a:r>
            <a:r>
              <a:rPr dirty="0" spc="-10"/>
              <a:t>Blocks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57200" y="1295400"/>
            <a:ext cx="8077200" cy="3962400"/>
          </a:xfrm>
          <a:custGeom>
            <a:avLst/>
            <a:gdLst/>
            <a:ahLst/>
            <a:cxnLst/>
            <a:rect l="l" t="t" r="r" b="b"/>
            <a:pathLst>
              <a:path w="8077200" h="3962400">
                <a:moveTo>
                  <a:pt x="8077200" y="0"/>
                </a:moveTo>
                <a:lnTo>
                  <a:pt x="0" y="0"/>
                </a:lnTo>
                <a:lnTo>
                  <a:pt x="0" y="3962400"/>
                </a:lnTo>
                <a:lnTo>
                  <a:pt x="8077200" y="3962400"/>
                </a:lnTo>
                <a:lnTo>
                  <a:pt x="80772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35940" y="1233343"/>
            <a:ext cx="7468234" cy="301244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Outdoor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Air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Intake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Location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AHU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or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ACU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Location(s)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Return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Air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Path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(Ducted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or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plenum)</a:t>
            </a:r>
            <a:endParaRPr sz="2800">
              <a:latin typeface="Arial"/>
              <a:cs typeface="Arial"/>
            </a:endParaRPr>
          </a:p>
          <a:p>
            <a:pPr marL="356235" marR="508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800" b="1">
                <a:latin typeface="Arial"/>
                <a:cs typeface="Arial"/>
              </a:rPr>
              <a:t>Return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Fans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or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Barometric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Relief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or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Relief </a:t>
            </a:r>
            <a:r>
              <a:rPr dirty="0" sz="2800" spc="-25" b="1">
                <a:latin typeface="Arial"/>
                <a:cs typeface="Arial"/>
              </a:rPr>
              <a:t>Fan</a:t>
            </a:r>
            <a:endParaRPr sz="2800">
              <a:latin typeface="Arial"/>
              <a:cs typeface="Arial"/>
            </a:endParaRPr>
          </a:p>
          <a:p>
            <a:pPr marL="35623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800" b="1">
                <a:latin typeface="Arial"/>
                <a:cs typeface="Arial"/>
              </a:rPr>
              <a:t>Relief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Air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Location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767" y="472439"/>
            <a:ext cx="7555991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2772" rIns="0" bIns="0" rtlCol="0" vert="horz">
            <a:spAutoFit/>
          </a:bodyPr>
          <a:lstStyle/>
          <a:p>
            <a:pPr marL="512445">
              <a:lnSpc>
                <a:spcPct val="100000"/>
              </a:lnSpc>
              <a:spcBef>
                <a:spcPts val="105"/>
              </a:spcBef>
            </a:pPr>
            <a:r>
              <a:rPr dirty="0"/>
              <a:t>Air</a:t>
            </a:r>
            <a:r>
              <a:rPr dirty="0" spc="-50"/>
              <a:t> </a:t>
            </a:r>
            <a:r>
              <a:rPr dirty="0"/>
              <a:t>Distribution</a:t>
            </a:r>
            <a:r>
              <a:rPr dirty="0" spc="-65"/>
              <a:t> </a:t>
            </a:r>
            <a:r>
              <a:rPr dirty="0"/>
              <a:t>Green</a:t>
            </a:r>
            <a:r>
              <a:rPr dirty="0" spc="-50"/>
              <a:t> </a:t>
            </a:r>
            <a:r>
              <a:rPr dirty="0" spc="-10"/>
              <a:t>Opportunities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0" y="1230312"/>
            <a:ext cx="9144000" cy="5377180"/>
          </a:xfrm>
          <a:custGeom>
            <a:avLst/>
            <a:gdLst/>
            <a:ahLst/>
            <a:cxnLst/>
            <a:rect l="l" t="t" r="r" b="b"/>
            <a:pathLst>
              <a:path w="9144000" h="5377180">
                <a:moveTo>
                  <a:pt x="9144000" y="0"/>
                </a:moveTo>
                <a:lnTo>
                  <a:pt x="0" y="0"/>
                </a:lnTo>
                <a:lnTo>
                  <a:pt x="0" y="5376862"/>
                </a:lnTo>
                <a:lnTo>
                  <a:pt x="9144000" y="5376862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8739" y="1168256"/>
            <a:ext cx="8771255" cy="514604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Underfloor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Air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Distribution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VAV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or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fans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with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VFDs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Low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Supply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Air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Temperature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Delivery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Temperature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reset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maximize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economizer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hours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CO2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Control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Ventilation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Watts/cfm</a:t>
            </a:r>
            <a:r>
              <a:rPr dirty="0" sz="2800" spc="-12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Strategies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Low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VOC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Duct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Sealant</a:t>
            </a:r>
            <a:endParaRPr sz="2800">
              <a:latin typeface="Arial"/>
              <a:cs typeface="Arial"/>
            </a:endParaRPr>
          </a:p>
          <a:p>
            <a:pPr marL="35623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800" b="1">
                <a:latin typeface="Arial"/>
                <a:cs typeface="Arial"/>
              </a:rPr>
              <a:t>Natural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Ventilation</a:t>
            </a:r>
            <a:endParaRPr sz="2800">
              <a:latin typeface="Arial"/>
              <a:cs typeface="Arial"/>
            </a:endParaRPr>
          </a:p>
          <a:p>
            <a:pPr marL="35623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800" b="1">
                <a:latin typeface="Arial"/>
                <a:cs typeface="Arial"/>
              </a:rPr>
              <a:t>Heat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Recovery</a:t>
            </a:r>
            <a:endParaRPr sz="2800">
              <a:latin typeface="Arial"/>
              <a:cs typeface="Arial"/>
            </a:endParaRPr>
          </a:p>
          <a:p>
            <a:pPr marL="35623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800" b="1">
                <a:latin typeface="Arial"/>
                <a:cs typeface="Arial"/>
              </a:rPr>
              <a:t>Mixed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Mode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or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Natural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Ventilation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0"/>
            <a:ext cx="6943343" cy="6065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6518" y="51149"/>
            <a:ext cx="64287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Air</a:t>
            </a:r>
            <a:r>
              <a:rPr dirty="0" spc="-60"/>
              <a:t> </a:t>
            </a:r>
            <a:r>
              <a:rPr dirty="0"/>
              <a:t>Distribution</a:t>
            </a:r>
            <a:r>
              <a:rPr dirty="0" spc="-70"/>
              <a:t> </a:t>
            </a:r>
            <a:r>
              <a:rPr dirty="0"/>
              <a:t>Selection</a:t>
            </a:r>
            <a:r>
              <a:rPr dirty="0" spc="-60"/>
              <a:t> </a:t>
            </a:r>
            <a:r>
              <a:rPr dirty="0" spc="-10"/>
              <a:t>Criteria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33400" y="838200"/>
            <a:ext cx="8001000" cy="5616575"/>
          </a:xfrm>
          <a:custGeom>
            <a:avLst/>
            <a:gdLst/>
            <a:ahLst/>
            <a:cxnLst/>
            <a:rect l="l" t="t" r="r" b="b"/>
            <a:pathLst>
              <a:path w="8001000" h="5616575">
                <a:moveTo>
                  <a:pt x="8001000" y="0"/>
                </a:moveTo>
                <a:lnTo>
                  <a:pt x="0" y="0"/>
                </a:lnTo>
                <a:lnTo>
                  <a:pt x="0" y="5616575"/>
                </a:lnTo>
                <a:lnTo>
                  <a:pt x="8001000" y="5616575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11885" y="803281"/>
            <a:ext cx="7094220" cy="502412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b="1">
                <a:latin typeface="Arial"/>
                <a:cs typeface="Arial"/>
              </a:rPr>
              <a:t>How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much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air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(cubic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feet/minute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(CFM))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is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required?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b="1">
                <a:latin typeface="Arial"/>
                <a:cs typeface="Arial"/>
              </a:rPr>
              <a:t>How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many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Zones?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b="1">
                <a:latin typeface="Arial"/>
                <a:cs typeface="Arial"/>
              </a:rPr>
              <a:t>Cost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Goals?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Outdoor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limitations?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spc="-10" b="1">
                <a:latin typeface="Arial"/>
                <a:cs typeface="Arial"/>
              </a:rPr>
              <a:t>Weight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Roof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space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What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are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my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indoor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limitations?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Floor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space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Ceiling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space</a:t>
            </a:r>
            <a:endParaRPr sz="20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000" b="1">
                <a:latin typeface="Arial"/>
                <a:cs typeface="Arial"/>
              </a:rPr>
              <a:t>Access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to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outdoor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air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423545" algn="l"/>
              </a:tabLst>
            </a:pPr>
            <a:r>
              <a:rPr dirty="0" sz="2000">
                <a:latin typeface="Arial"/>
                <a:cs typeface="Arial"/>
              </a:rPr>
              <a:t>	</a:t>
            </a:r>
            <a:r>
              <a:rPr dirty="0" sz="2000" b="1">
                <a:latin typeface="Arial"/>
                <a:cs typeface="Arial"/>
              </a:rPr>
              <a:t>Are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there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spaces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with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different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operating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hours</a:t>
            </a:r>
            <a:r>
              <a:rPr dirty="0" sz="2000" spc="-10" b="1">
                <a:latin typeface="Arial"/>
                <a:cs typeface="Arial"/>
              </a:rPr>
              <a:t> (Office, </a:t>
            </a:r>
            <a:r>
              <a:rPr dirty="0" sz="2000" b="1">
                <a:latin typeface="Arial"/>
                <a:cs typeface="Arial"/>
              </a:rPr>
              <a:t>Retail,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24/7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Operation)?</a:t>
            </a:r>
            <a:endParaRPr sz="2000">
              <a:latin typeface="Arial"/>
              <a:cs typeface="Arial"/>
            </a:endParaRPr>
          </a:p>
          <a:p>
            <a:pPr marL="354965" marR="36195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000" b="1">
                <a:latin typeface="Arial"/>
                <a:cs typeface="Arial"/>
              </a:rPr>
              <a:t>Are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there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air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streams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from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spaces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that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should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not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be </a:t>
            </a:r>
            <a:r>
              <a:rPr dirty="0" sz="2000" b="1">
                <a:latin typeface="Arial"/>
                <a:cs typeface="Arial"/>
              </a:rPr>
              <a:t>recirculated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into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other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spaces?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96900" y="1435100"/>
            <a:ext cx="3987800" cy="4597400"/>
            <a:chOff x="596900" y="1435100"/>
            <a:chExt cx="3987800" cy="4597400"/>
          </a:xfrm>
        </p:grpSpPr>
        <p:sp>
          <p:nvSpPr>
            <p:cNvPr id="3" name="object 3" descr=""/>
            <p:cNvSpPr/>
            <p:nvPr/>
          </p:nvSpPr>
          <p:spPr>
            <a:xfrm>
              <a:off x="609600" y="1447799"/>
              <a:ext cx="3962400" cy="4572000"/>
            </a:xfrm>
            <a:custGeom>
              <a:avLst/>
              <a:gdLst/>
              <a:ahLst/>
              <a:cxnLst/>
              <a:rect l="l" t="t" r="r" b="b"/>
              <a:pathLst>
                <a:path w="3962400" h="4572000">
                  <a:moveTo>
                    <a:pt x="3962400" y="0"/>
                  </a:moveTo>
                  <a:lnTo>
                    <a:pt x="0" y="0"/>
                  </a:lnTo>
                  <a:lnTo>
                    <a:pt x="0" y="3886200"/>
                  </a:lnTo>
                  <a:lnTo>
                    <a:pt x="0" y="4572000"/>
                  </a:lnTo>
                  <a:lnTo>
                    <a:pt x="3962400" y="4572000"/>
                  </a:lnTo>
                  <a:lnTo>
                    <a:pt x="3962400" y="3886200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09600" y="1447800"/>
              <a:ext cx="3962400" cy="4572000"/>
            </a:xfrm>
            <a:custGeom>
              <a:avLst/>
              <a:gdLst/>
              <a:ahLst/>
              <a:cxnLst/>
              <a:rect l="l" t="t" r="r" b="b"/>
              <a:pathLst>
                <a:path w="3962400" h="4572000">
                  <a:moveTo>
                    <a:pt x="0" y="0"/>
                  </a:moveTo>
                  <a:lnTo>
                    <a:pt x="3962400" y="0"/>
                  </a:lnTo>
                  <a:lnTo>
                    <a:pt x="396240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09600" y="2362200"/>
              <a:ext cx="3962400" cy="2743200"/>
            </a:xfrm>
            <a:custGeom>
              <a:avLst/>
              <a:gdLst/>
              <a:ahLst/>
              <a:cxnLst/>
              <a:rect l="l" t="t" r="r" b="b"/>
              <a:pathLst>
                <a:path w="3962400" h="2743200">
                  <a:moveTo>
                    <a:pt x="0" y="0"/>
                  </a:moveTo>
                  <a:lnTo>
                    <a:pt x="609600" y="0"/>
                  </a:lnTo>
                </a:path>
                <a:path w="3962400" h="2743200">
                  <a:moveTo>
                    <a:pt x="838200" y="0"/>
                  </a:moveTo>
                  <a:lnTo>
                    <a:pt x="3962400" y="0"/>
                  </a:lnTo>
                </a:path>
                <a:path w="3962400" h="2743200">
                  <a:moveTo>
                    <a:pt x="0" y="914400"/>
                  </a:moveTo>
                  <a:lnTo>
                    <a:pt x="609600" y="914400"/>
                  </a:lnTo>
                </a:path>
                <a:path w="3962400" h="2743200">
                  <a:moveTo>
                    <a:pt x="838200" y="914400"/>
                  </a:moveTo>
                  <a:lnTo>
                    <a:pt x="3962400" y="914400"/>
                  </a:lnTo>
                </a:path>
                <a:path w="3962400" h="2743200">
                  <a:moveTo>
                    <a:pt x="0" y="1828800"/>
                  </a:moveTo>
                  <a:lnTo>
                    <a:pt x="609600" y="1828800"/>
                  </a:lnTo>
                </a:path>
                <a:path w="3962400" h="2743200">
                  <a:moveTo>
                    <a:pt x="838200" y="1828800"/>
                  </a:moveTo>
                  <a:lnTo>
                    <a:pt x="3962400" y="1828800"/>
                  </a:lnTo>
                </a:path>
                <a:path w="3962400" h="2743200">
                  <a:moveTo>
                    <a:pt x="0" y="2743200"/>
                  </a:moveTo>
                  <a:lnTo>
                    <a:pt x="609600" y="2743200"/>
                  </a:lnTo>
                </a:path>
                <a:path w="3962400" h="2743200">
                  <a:moveTo>
                    <a:pt x="838200" y="2743200"/>
                  </a:moveTo>
                  <a:lnTo>
                    <a:pt x="3962400" y="2743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4431791" y="0"/>
            <a:ext cx="4709160" cy="2346960"/>
            <a:chOff x="4431791" y="0"/>
            <a:chExt cx="4709160" cy="234696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3315" y="0"/>
              <a:ext cx="3066287" cy="71018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1791" y="518159"/>
              <a:ext cx="4709159" cy="73761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7803" y="1115568"/>
              <a:ext cx="4568951" cy="49987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7803" y="1481327"/>
              <a:ext cx="3925823" cy="4998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26280" y="1847087"/>
              <a:ext cx="4062983" cy="49987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04715" y="91471"/>
            <a:ext cx="4102735" cy="2225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4318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Central</a:t>
            </a:r>
            <a:r>
              <a:rPr dirty="0" sz="3600" spc="-165"/>
              <a:t> </a:t>
            </a:r>
            <a:r>
              <a:rPr dirty="0" sz="3600" spc="-25"/>
              <a:t>Air </a:t>
            </a:r>
            <a:r>
              <a:rPr dirty="0" sz="3600"/>
              <a:t>Handlers</a:t>
            </a:r>
            <a:r>
              <a:rPr dirty="0" sz="3600" spc="-130"/>
              <a:t> </a:t>
            </a:r>
            <a:r>
              <a:rPr dirty="0" sz="3600"/>
              <a:t>or</a:t>
            </a:r>
            <a:r>
              <a:rPr dirty="0" sz="3600" spc="-120"/>
              <a:t> </a:t>
            </a:r>
            <a:r>
              <a:rPr dirty="0" sz="3600" spc="-10"/>
              <a:t>ACU’s</a:t>
            </a:r>
            <a:endParaRPr sz="3600"/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dirty="0" sz="2400"/>
              <a:t>(air</a:t>
            </a:r>
            <a:r>
              <a:rPr dirty="0" sz="2400" spc="-65"/>
              <a:t> </a:t>
            </a:r>
            <a:r>
              <a:rPr dirty="0" sz="2400"/>
              <a:t>cooled</a:t>
            </a:r>
            <a:r>
              <a:rPr dirty="0" sz="2400" spc="-55"/>
              <a:t> </a:t>
            </a:r>
            <a:r>
              <a:rPr dirty="0" sz="2400"/>
              <a:t>DX,</a:t>
            </a:r>
            <a:r>
              <a:rPr dirty="0" sz="2400" spc="-40"/>
              <a:t> </a:t>
            </a:r>
            <a:r>
              <a:rPr dirty="0" sz="2400"/>
              <a:t>water</a:t>
            </a:r>
            <a:r>
              <a:rPr dirty="0" sz="2400" spc="-65"/>
              <a:t> </a:t>
            </a:r>
            <a:r>
              <a:rPr dirty="0" sz="2400" spc="-10"/>
              <a:t>cooled </a:t>
            </a:r>
            <a:r>
              <a:rPr dirty="0" sz="2400"/>
              <a:t>DX,</a:t>
            </a:r>
            <a:r>
              <a:rPr dirty="0" sz="2400" spc="-10"/>
              <a:t> </a:t>
            </a:r>
            <a:r>
              <a:rPr dirty="0" sz="2400"/>
              <a:t>chilled</a:t>
            </a:r>
            <a:r>
              <a:rPr dirty="0" sz="2400" spc="-40"/>
              <a:t> </a:t>
            </a:r>
            <a:r>
              <a:rPr dirty="0" sz="2400"/>
              <a:t>water,</a:t>
            </a:r>
            <a:r>
              <a:rPr dirty="0" sz="2400" spc="-45"/>
              <a:t> </a:t>
            </a:r>
            <a:r>
              <a:rPr dirty="0" sz="2400" spc="-10"/>
              <a:t>direct </a:t>
            </a:r>
            <a:r>
              <a:rPr dirty="0" sz="2400"/>
              <a:t>evaporative</a:t>
            </a:r>
            <a:r>
              <a:rPr dirty="0" sz="2400" spc="-35"/>
              <a:t> </a:t>
            </a:r>
            <a:r>
              <a:rPr dirty="0" sz="2400"/>
              <a:t>cooling,</a:t>
            </a:r>
            <a:r>
              <a:rPr dirty="0" sz="2400" spc="-50"/>
              <a:t> </a:t>
            </a:r>
            <a:r>
              <a:rPr dirty="0" sz="2400" spc="-10"/>
              <a:t>etc.)</a:t>
            </a:r>
            <a:endParaRPr sz="2400"/>
          </a:p>
        </p:txBody>
      </p:sp>
      <p:sp>
        <p:nvSpPr>
          <p:cNvPr id="13" name="object 13" descr=""/>
          <p:cNvSpPr txBox="1"/>
          <p:nvPr/>
        </p:nvSpPr>
        <p:spPr>
          <a:xfrm>
            <a:off x="5159375" y="2819400"/>
            <a:ext cx="3581400" cy="3403600"/>
          </a:xfrm>
          <a:prstGeom prst="rect">
            <a:avLst/>
          </a:prstGeom>
          <a:solidFill>
            <a:srgbClr val="CCCCFF"/>
          </a:solidFill>
        </p:spPr>
        <p:txBody>
          <a:bodyPr wrap="square" lIns="0" tIns="38100" rIns="0" bIns="0" rtlCol="0" vert="horz">
            <a:spAutoFit/>
          </a:bodyPr>
          <a:lstStyle/>
          <a:p>
            <a:pPr marL="433705" marR="687705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33705" algn="l"/>
              </a:tabLst>
            </a:pPr>
            <a:r>
              <a:rPr dirty="0" sz="2400" b="1">
                <a:latin typeface="Arial"/>
                <a:cs typeface="Arial"/>
              </a:rPr>
              <a:t>Coordinate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Shaft </a:t>
            </a:r>
            <a:r>
              <a:rPr dirty="0" sz="2400" spc="-20" b="1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 marL="434340" marR="68453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4340" algn="l"/>
              </a:tabLst>
            </a:pPr>
            <a:r>
              <a:rPr dirty="0" sz="2400" b="1">
                <a:latin typeface="Arial"/>
                <a:cs typeface="Arial"/>
              </a:rPr>
              <a:t>Attenuate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noise </a:t>
            </a:r>
            <a:r>
              <a:rPr dirty="0" sz="2400" b="1">
                <a:latin typeface="Arial"/>
                <a:cs typeface="Arial"/>
              </a:rPr>
              <a:t>large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central </a:t>
            </a:r>
            <a:r>
              <a:rPr dirty="0" sz="2400" spc="-20" b="1">
                <a:latin typeface="Arial"/>
                <a:cs typeface="Arial"/>
              </a:rPr>
              <a:t>unit</a:t>
            </a:r>
            <a:endParaRPr sz="24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3705" algn="l"/>
              </a:tabLst>
            </a:pPr>
            <a:r>
              <a:rPr dirty="0" sz="2400" b="1">
                <a:latin typeface="Arial"/>
                <a:cs typeface="Arial"/>
              </a:rPr>
              <a:t>No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louvers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required</a:t>
            </a:r>
            <a:endParaRPr sz="2400">
              <a:latin typeface="Arial"/>
              <a:cs typeface="Arial"/>
            </a:endParaRPr>
          </a:p>
          <a:p>
            <a:pPr marL="433705" marR="26289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3705" algn="l"/>
              </a:tabLst>
            </a:pPr>
            <a:r>
              <a:rPr dirty="0" sz="2400" b="1">
                <a:latin typeface="Arial"/>
                <a:cs typeface="Arial"/>
              </a:rPr>
              <a:t>Coordinate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GC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built </a:t>
            </a:r>
            <a:r>
              <a:rPr dirty="0" sz="2400" b="1">
                <a:latin typeface="Arial"/>
                <a:cs typeface="Arial"/>
              </a:rPr>
              <a:t>4’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tall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roof</a:t>
            </a:r>
            <a:r>
              <a:rPr dirty="0" sz="2400" spc="-20" b="1">
                <a:latin typeface="Arial"/>
                <a:cs typeface="Arial"/>
              </a:rPr>
              <a:t> curb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62000" y="676275"/>
            <a:ext cx="3657600" cy="4895850"/>
            <a:chOff x="762000" y="676275"/>
            <a:chExt cx="3657600" cy="4895850"/>
          </a:xfrm>
        </p:grpSpPr>
        <p:sp>
          <p:nvSpPr>
            <p:cNvPr id="15" name="object 15" descr=""/>
            <p:cNvSpPr/>
            <p:nvPr/>
          </p:nvSpPr>
          <p:spPr>
            <a:xfrm>
              <a:off x="1066800" y="685800"/>
              <a:ext cx="2057400" cy="533400"/>
            </a:xfrm>
            <a:custGeom>
              <a:avLst/>
              <a:gdLst/>
              <a:ahLst/>
              <a:cxnLst/>
              <a:rect l="l" t="t" r="r" b="b"/>
              <a:pathLst>
                <a:path w="2057400" h="533400">
                  <a:moveTo>
                    <a:pt x="20574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2057400" y="5334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66800" y="685800"/>
              <a:ext cx="2057400" cy="533400"/>
            </a:xfrm>
            <a:custGeom>
              <a:avLst/>
              <a:gdLst/>
              <a:ahLst/>
              <a:cxnLst/>
              <a:rect l="l" t="t" r="r" b="b"/>
              <a:pathLst>
                <a:path w="2057400" h="533400">
                  <a:moveTo>
                    <a:pt x="0" y="0"/>
                  </a:moveTo>
                  <a:lnTo>
                    <a:pt x="2057400" y="0"/>
                  </a:lnTo>
                  <a:lnTo>
                    <a:pt x="20574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66800" y="1219199"/>
              <a:ext cx="2057400" cy="228600"/>
            </a:xfrm>
            <a:custGeom>
              <a:avLst/>
              <a:gdLst/>
              <a:ahLst/>
              <a:cxnLst/>
              <a:rect l="l" t="t" r="r" b="b"/>
              <a:pathLst>
                <a:path w="2057400" h="228600">
                  <a:moveTo>
                    <a:pt x="152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0"/>
                  </a:lnTo>
                  <a:close/>
                </a:path>
                <a:path w="2057400" h="228600">
                  <a:moveTo>
                    <a:pt x="2057400" y="0"/>
                  </a:moveTo>
                  <a:lnTo>
                    <a:pt x="381000" y="0"/>
                  </a:lnTo>
                  <a:lnTo>
                    <a:pt x="381000" y="228600"/>
                  </a:lnTo>
                  <a:lnTo>
                    <a:pt x="2057400" y="2286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66800" y="1219200"/>
              <a:ext cx="2057400" cy="228600"/>
            </a:xfrm>
            <a:custGeom>
              <a:avLst/>
              <a:gdLst/>
              <a:ahLst/>
              <a:cxnLst/>
              <a:rect l="l" t="t" r="r" b="b"/>
              <a:pathLst>
                <a:path w="2057400" h="228600">
                  <a:moveTo>
                    <a:pt x="0" y="0"/>
                  </a:moveTo>
                  <a:lnTo>
                    <a:pt x="2057400" y="0"/>
                  </a:lnTo>
                  <a:lnTo>
                    <a:pt x="20574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66800" y="1447800"/>
              <a:ext cx="0" cy="3962400"/>
            </a:xfrm>
            <a:custGeom>
              <a:avLst/>
              <a:gdLst/>
              <a:ahLst/>
              <a:cxnLst/>
              <a:rect l="l" t="t" r="r" b="b"/>
              <a:pathLst>
                <a:path w="0" h="3962400">
                  <a:moveTo>
                    <a:pt x="0" y="0"/>
                  </a:moveTo>
                  <a:lnTo>
                    <a:pt x="0" y="39624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752600" y="1447800"/>
              <a:ext cx="0" cy="3733800"/>
            </a:xfrm>
            <a:custGeom>
              <a:avLst/>
              <a:gdLst/>
              <a:ahLst/>
              <a:cxnLst/>
              <a:rect l="l" t="t" r="r" b="b"/>
              <a:pathLst>
                <a:path w="0" h="3733800">
                  <a:moveTo>
                    <a:pt x="0" y="3048000"/>
                  </a:moveTo>
                  <a:lnTo>
                    <a:pt x="0" y="3733800"/>
                  </a:lnTo>
                </a:path>
                <a:path w="0" h="3733800">
                  <a:moveTo>
                    <a:pt x="0" y="2133600"/>
                  </a:moveTo>
                  <a:lnTo>
                    <a:pt x="0" y="2819400"/>
                  </a:lnTo>
                </a:path>
                <a:path w="0" h="3733800">
                  <a:moveTo>
                    <a:pt x="0" y="1219200"/>
                  </a:moveTo>
                  <a:lnTo>
                    <a:pt x="0" y="1905000"/>
                  </a:lnTo>
                </a:path>
                <a:path w="0" h="3733800">
                  <a:moveTo>
                    <a:pt x="0" y="304800"/>
                  </a:moveTo>
                  <a:lnTo>
                    <a:pt x="0" y="990600"/>
                  </a:lnTo>
                </a:path>
                <a:path w="0" h="37338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672431" y="5334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79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676400" y="1447800"/>
              <a:ext cx="0" cy="3810000"/>
            </a:xfrm>
            <a:custGeom>
              <a:avLst/>
              <a:gdLst/>
              <a:ahLst/>
              <a:cxnLst/>
              <a:rect l="l" t="t" r="r" b="b"/>
              <a:pathLst>
                <a:path w="0" h="3810000">
                  <a:moveTo>
                    <a:pt x="0" y="3733800"/>
                  </a:moveTo>
                  <a:lnTo>
                    <a:pt x="0" y="3810000"/>
                  </a:lnTo>
                </a:path>
                <a:path w="0" h="3810000">
                  <a:moveTo>
                    <a:pt x="0" y="2971800"/>
                  </a:moveTo>
                  <a:lnTo>
                    <a:pt x="0" y="3048000"/>
                  </a:lnTo>
                </a:path>
                <a:path w="0" h="3810000">
                  <a:moveTo>
                    <a:pt x="0" y="3048000"/>
                  </a:moveTo>
                  <a:lnTo>
                    <a:pt x="0" y="3733800"/>
                  </a:lnTo>
                </a:path>
                <a:path w="0" h="3810000">
                  <a:moveTo>
                    <a:pt x="0" y="2819400"/>
                  </a:moveTo>
                  <a:lnTo>
                    <a:pt x="0" y="2895600"/>
                  </a:lnTo>
                </a:path>
                <a:path w="0" h="3810000">
                  <a:moveTo>
                    <a:pt x="0" y="2057400"/>
                  </a:moveTo>
                  <a:lnTo>
                    <a:pt x="0" y="2133600"/>
                  </a:lnTo>
                </a:path>
                <a:path w="0" h="3810000">
                  <a:moveTo>
                    <a:pt x="0" y="2133600"/>
                  </a:moveTo>
                  <a:lnTo>
                    <a:pt x="0" y="2819400"/>
                  </a:lnTo>
                </a:path>
                <a:path w="0" h="3810000">
                  <a:moveTo>
                    <a:pt x="0" y="1905000"/>
                  </a:moveTo>
                  <a:lnTo>
                    <a:pt x="0" y="1981200"/>
                  </a:lnTo>
                </a:path>
                <a:path w="0" h="3810000">
                  <a:moveTo>
                    <a:pt x="0" y="1143000"/>
                  </a:moveTo>
                  <a:lnTo>
                    <a:pt x="0" y="1219200"/>
                  </a:lnTo>
                </a:path>
                <a:path w="0" h="3810000">
                  <a:moveTo>
                    <a:pt x="0" y="1219200"/>
                  </a:moveTo>
                  <a:lnTo>
                    <a:pt x="0" y="1905000"/>
                  </a:lnTo>
                </a:path>
                <a:path w="0" h="3810000">
                  <a:moveTo>
                    <a:pt x="0" y="990600"/>
                  </a:moveTo>
                  <a:lnTo>
                    <a:pt x="0" y="1066800"/>
                  </a:lnTo>
                </a:path>
                <a:path w="0" h="3810000">
                  <a:moveTo>
                    <a:pt x="0" y="228600"/>
                  </a:moveTo>
                  <a:lnTo>
                    <a:pt x="0" y="304800"/>
                  </a:lnTo>
                </a:path>
                <a:path w="0" h="3810000">
                  <a:moveTo>
                    <a:pt x="0" y="304800"/>
                  </a:moveTo>
                  <a:lnTo>
                    <a:pt x="0" y="990600"/>
                  </a:lnTo>
                </a:path>
                <a:path w="0" h="3810000">
                  <a:moveTo>
                    <a:pt x="0" y="76200"/>
                  </a:moveTo>
                  <a:lnTo>
                    <a:pt x="0" y="152400"/>
                  </a:lnTo>
                </a:path>
                <a:path w="0" h="38100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90600" y="5410200"/>
              <a:ext cx="762000" cy="76200"/>
            </a:xfrm>
            <a:custGeom>
              <a:avLst/>
              <a:gdLst/>
              <a:ahLst/>
              <a:cxnLst/>
              <a:rect l="l" t="t" r="r" b="b"/>
              <a:pathLst>
                <a:path w="762000" h="76200">
                  <a:moveTo>
                    <a:pt x="0" y="0"/>
                  </a:moveTo>
                  <a:lnTo>
                    <a:pt x="762000" y="0"/>
                  </a:lnTo>
                  <a:lnTo>
                    <a:pt x="7620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590800" y="53340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590800" y="54864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819400" y="5410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819400" y="5410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048000" y="54864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733800" y="53340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733800" y="54864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962400" y="5410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962400" y="5410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191000" y="54864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447800" y="5257800"/>
              <a:ext cx="2514600" cy="76200"/>
            </a:xfrm>
            <a:custGeom>
              <a:avLst/>
              <a:gdLst/>
              <a:ahLst/>
              <a:cxnLst/>
              <a:rect l="l" t="t" r="r" b="b"/>
              <a:pathLst>
                <a:path w="2514600" h="76200">
                  <a:moveTo>
                    <a:pt x="25146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514600" y="7620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447800" y="5257800"/>
              <a:ext cx="2514600" cy="76200"/>
            </a:xfrm>
            <a:custGeom>
              <a:avLst/>
              <a:gdLst/>
              <a:ahLst/>
              <a:cxnLst/>
              <a:rect l="l" t="t" r="r" b="b"/>
              <a:pathLst>
                <a:path w="2514600" h="76200">
                  <a:moveTo>
                    <a:pt x="0" y="0"/>
                  </a:moveTo>
                  <a:lnTo>
                    <a:pt x="2514600" y="0"/>
                  </a:lnTo>
                  <a:lnTo>
                    <a:pt x="25146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676400" y="51816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676400" y="51816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2400" y="0"/>
                  </a:lnTo>
                  <a:lnTo>
                    <a:pt x="1524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90600" y="44958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w="0"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5172075"/>
              <a:ext cx="314325" cy="247650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1219200" y="1219200"/>
              <a:ext cx="228600" cy="4114800"/>
            </a:xfrm>
            <a:custGeom>
              <a:avLst/>
              <a:gdLst/>
              <a:ahLst/>
              <a:cxnLst/>
              <a:rect l="l" t="t" r="r" b="b"/>
              <a:pathLst>
                <a:path w="228600" h="4114800">
                  <a:moveTo>
                    <a:pt x="228600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228600" y="41148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219200" y="1219200"/>
              <a:ext cx="228600" cy="4114800"/>
            </a:xfrm>
            <a:custGeom>
              <a:avLst/>
              <a:gdLst/>
              <a:ahLst/>
              <a:cxnLst/>
              <a:rect l="l" t="t" r="r" b="b"/>
              <a:pathLst>
                <a:path w="228600" h="4114800">
                  <a:moveTo>
                    <a:pt x="0" y="0"/>
                  </a:moveTo>
                  <a:lnTo>
                    <a:pt x="228600" y="0"/>
                  </a:lnTo>
                  <a:lnTo>
                    <a:pt x="2286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733800" y="44196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733800" y="45720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962400" y="4495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962400" y="4495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191000" y="45720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590800" y="44196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590800" y="45720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819400" y="4495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819400" y="4495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048000" y="45720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447800" y="4343400"/>
              <a:ext cx="2514600" cy="76200"/>
            </a:xfrm>
            <a:custGeom>
              <a:avLst/>
              <a:gdLst/>
              <a:ahLst/>
              <a:cxnLst/>
              <a:rect l="l" t="t" r="r" b="b"/>
              <a:pathLst>
                <a:path w="2514600" h="76200">
                  <a:moveTo>
                    <a:pt x="25146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514600" y="7620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447800" y="4343400"/>
              <a:ext cx="2514600" cy="76200"/>
            </a:xfrm>
            <a:custGeom>
              <a:avLst/>
              <a:gdLst/>
              <a:ahLst/>
              <a:cxnLst/>
              <a:rect l="l" t="t" r="r" b="b"/>
              <a:pathLst>
                <a:path w="2514600" h="76200">
                  <a:moveTo>
                    <a:pt x="0" y="0"/>
                  </a:moveTo>
                  <a:lnTo>
                    <a:pt x="2514600" y="0"/>
                  </a:lnTo>
                  <a:lnTo>
                    <a:pt x="25146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676400" y="42672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676400" y="42672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2400" y="0"/>
                  </a:lnTo>
                  <a:lnTo>
                    <a:pt x="1524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90600" y="35814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w="0"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4257675"/>
              <a:ext cx="314325" cy="247650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3733800" y="35052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733800" y="36576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962400" y="35814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962400" y="35814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191000" y="36576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590800" y="35052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590800" y="36576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819400" y="35814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819400" y="35814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048000" y="36576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447800" y="3429000"/>
              <a:ext cx="2514600" cy="76200"/>
            </a:xfrm>
            <a:custGeom>
              <a:avLst/>
              <a:gdLst/>
              <a:ahLst/>
              <a:cxnLst/>
              <a:rect l="l" t="t" r="r" b="b"/>
              <a:pathLst>
                <a:path w="2514600" h="76200">
                  <a:moveTo>
                    <a:pt x="25146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514600" y="7620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447800" y="3429000"/>
              <a:ext cx="2514600" cy="76200"/>
            </a:xfrm>
            <a:custGeom>
              <a:avLst/>
              <a:gdLst/>
              <a:ahLst/>
              <a:cxnLst/>
              <a:rect l="l" t="t" r="r" b="b"/>
              <a:pathLst>
                <a:path w="2514600" h="76200">
                  <a:moveTo>
                    <a:pt x="0" y="0"/>
                  </a:moveTo>
                  <a:lnTo>
                    <a:pt x="2514600" y="0"/>
                  </a:lnTo>
                  <a:lnTo>
                    <a:pt x="25146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676400" y="33528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676400" y="33528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2400" y="0"/>
                  </a:lnTo>
                  <a:lnTo>
                    <a:pt x="1524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90600" y="26670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w="0"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3343275"/>
              <a:ext cx="314325" cy="247650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3733800" y="25908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733800" y="27432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962400" y="266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962400" y="266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191000" y="27432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590800" y="25908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590800" y="27432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819400" y="266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819400" y="266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048000" y="27432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447800" y="2514600"/>
              <a:ext cx="2514600" cy="76200"/>
            </a:xfrm>
            <a:custGeom>
              <a:avLst/>
              <a:gdLst/>
              <a:ahLst/>
              <a:cxnLst/>
              <a:rect l="l" t="t" r="r" b="b"/>
              <a:pathLst>
                <a:path w="2514600" h="76200">
                  <a:moveTo>
                    <a:pt x="25146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514600" y="7620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447800" y="2514600"/>
              <a:ext cx="2514600" cy="76200"/>
            </a:xfrm>
            <a:custGeom>
              <a:avLst/>
              <a:gdLst/>
              <a:ahLst/>
              <a:cxnLst/>
              <a:rect l="l" t="t" r="r" b="b"/>
              <a:pathLst>
                <a:path w="2514600" h="76200">
                  <a:moveTo>
                    <a:pt x="0" y="0"/>
                  </a:moveTo>
                  <a:lnTo>
                    <a:pt x="2514600" y="0"/>
                  </a:lnTo>
                  <a:lnTo>
                    <a:pt x="25146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676400" y="24384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676400" y="24384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2400" y="0"/>
                  </a:lnTo>
                  <a:lnTo>
                    <a:pt x="1524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990600" y="1752600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w="0"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2428875"/>
              <a:ext cx="314325" cy="247650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3733800" y="16764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733800" y="18288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3962400" y="17526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3962400" y="17526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4191000" y="18288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590800" y="16764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590800" y="18288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819400" y="17526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819400" y="17526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048000" y="18288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447800" y="1600200"/>
              <a:ext cx="2514600" cy="76200"/>
            </a:xfrm>
            <a:custGeom>
              <a:avLst/>
              <a:gdLst/>
              <a:ahLst/>
              <a:cxnLst/>
              <a:rect l="l" t="t" r="r" b="b"/>
              <a:pathLst>
                <a:path w="2514600" h="76200">
                  <a:moveTo>
                    <a:pt x="25146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514600" y="7620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447800" y="1600200"/>
              <a:ext cx="2514600" cy="76200"/>
            </a:xfrm>
            <a:custGeom>
              <a:avLst/>
              <a:gdLst/>
              <a:ahLst/>
              <a:cxnLst/>
              <a:rect l="l" t="t" r="r" b="b"/>
              <a:pathLst>
                <a:path w="2514600" h="76200">
                  <a:moveTo>
                    <a:pt x="0" y="0"/>
                  </a:moveTo>
                  <a:lnTo>
                    <a:pt x="2514600" y="0"/>
                  </a:lnTo>
                  <a:lnTo>
                    <a:pt x="25146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676400" y="15240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152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2400" y="2286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676400" y="1524000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0"/>
                  </a:moveTo>
                  <a:lnTo>
                    <a:pt x="152400" y="0"/>
                  </a:lnTo>
                  <a:lnTo>
                    <a:pt x="1524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990600" y="14478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0" y="1514475"/>
              <a:ext cx="314325" cy="247650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1600200" y="1428394"/>
              <a:ext cx="48260" cy="95885"/>
            </a:xfrm>
            <a:custGeom>
              <a:avLst/>
              <a:gdLst/>
              <a:ahLst/>
              <a:cxnLst/>
              <a:rect l="l" t="t" r="r" b="b"/>
              <a:pathLst>
                <a:path w="48260" h="95884">
                  <a:moveTo>
                    <a:pt x="0" y="95605"/>
                  </a:moveTo>
                  <a:lnTo>
                    <a:pt x="4780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608242" y="1371596"/>
              <a:ext cx="68580" cy="85725"/>
            </a:xfrm>
            <a:custGeom>
              <a:avLst/>
              <a:gdLst/>
              <a:ahLst/>
              <a:cxnLst/>
              <a:rect l="l" t="t" r="r" b="b"/>
              <a:pathLst>
                <a:path w="68580" h="85725">
                  <a:moveTo>
                    <a:pt x="68160" y="0"/>
                  </a:moveTo>
                  <a:lnTo>
                    <a:pt x="0" y="51117"/>
                  </a:lnTo>
                  <a:lnTo>
                    <a:pt x="68148" y="85204"/>
                  </a:lnTo>
                  <a:lnTo>
                    <a:pt x="68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981200" y="137160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 h="0">
                  <a:moveTo>
                    <a:pt x="0" y="0"/>
                  </a:moveTo>
                  <a:lnTo>
                    <a:pt x="1651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133601" y="13334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2438400" y="13716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667001" y="13334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895600" y="1206500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w="0" h="88900">
                  <a:moveTo>
                    <a:pt x="0" y="889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857506" y="114300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087" y="0"/>
                  </a:moveTo>
                  <a:lnTo>
                    <a:pt x="0" y="76200"/>
                  </a:lnTo>
                  <a:lnTo>
                    <a:pt x="76200" y="76187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3124200" y="91440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 h="0">
                  <a:moveTo>
                    <a:pt x="0" y="0"/>
                  </a:moveTo>
                  <a:lnTo>
                    <a:pt x="1651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3276602" y="8762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447800" y="8382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76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76200" y="3048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447800" y="8382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0" y="0"/>
                  </a:moveTo>
                  <a:lnTo>
                    <a:pt x="76200" y="0"/>
                  </a:lnTo>
                  <a:lnTo>
                    <a:pt x="762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676400" y="685800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w="0"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9237" y="866775"/>
              <a:ext cx="161925" cy="238125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97200" y="782641"/>
              <a:ext cx="88903" cy="347656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1338262" y="1135062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w="0" h="173355">
                  <a:moveTo>
                    <a:pt x="0" y="0"/>
                  </a:moveTo>
                  <a:lnTo>
                    <a:pt x="0" y="17303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300162" y="12954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98704" y="0"/>
            <a:ext cx="8604885" cy="1163320"/>
            <a:chOff x="298704" y="0"/>
            <a:chExt cx="8604885" cy="1163320"/>
          </a:xfrm>
        </p:grpSpPr>
        <p:sp>
          <p:nvSpPr>
            <p:cNvPr id="3" name="object 3" descr=""/>
            <p:cNvSpPr/>
            <p:nvPr/>
          </p:nvSpPr>
          <p:spPr>
            <a:xfrm>
              <a:off x="2971800" y="5334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533400" y="0"/>
                  </a:moveTo>
                  <a:lnTo>
                    <a:pt x="228600" y="0"/>
                  </a:lnTo>
                  <a:lnTo>
                    <a:pt x="76200" y="76200"/>
                  </a:lnTo>
                  <a:lnTo>
                    <a:pt x="0" y="228600"/>
                  </a:lnTo>
                  <a:lnTo>
                    <a:pt x="76200" y="381000"/>
                  </a:lnTo>
                  <a:lnTo>
                    <a:pt x="93662" y="482600"/>
                  </a:lnTo>
                  <a:lnTo>
                    <a:pt x="93786" y="493439"/>
                  </a:lnTo>
                  <a:lnTo>
                    <a:pt x="94654" y="499070"/>
                  </a:lnTo>
                  <a:lnTo>
                    <a:pt x="97011" y="509165"/>
                  </a:lnTo>
                  <a:lnTo>
                    <a:pt x="101600" y="533400"/>
                  </a:lnTo>
                  <a:lnTo>
                    <a:pt x="381000" y="533400"/>
                  </a:lnTo>
                  <a:lnTo>
                    <a:pt x="381000" y="457200"/>
                  </a:lnTo>
                  <a:lnTo>
                    <a:pt x="457200" y="304800"/>
                  </a:lnTo>
                  <a:lnTo>
                    <a:pt x="457200" y="228600"/>
                  </a:lnTo>
                  <a:lnTo>
                    <a:pt x="533400" y="1524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971800" y="533400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101600" y="533400"/>
                  </a:moveTo>
                  <a:lnTo>
                    <a:pt x="97011" y="509165"/>
                  </a:lnTo>
                  <a:lnTo>
                    <a:pt x="94654" y="499070"/>
                  </a:lnTo>
                  <a:lnTo>
                    <a:pt x="93786" y="493439"/>
                  </a:lnTo>
                  <a:lnTo>
                    <a:pt x="93662" y="482600"/>
                  </a:lnTo>
                  <a:lnTo>
                    <a:pt x="76200" y="381000"/>
                  </a:lnTo>
                  <a:lnTo>
                    <a:pt x="0" y="228600"/>
                  </a:lnTo>
                  <a:lnTo>
                    <a:pt x="76200" y="76200"/>
                  </a:lnTo>
                  <a:lnTo>
                    <a:pt x="228600" y="0"/>
                  </a:lnTo>
                  <a:lnTo>
                    <a:pt x="381000" y="0"/>
                  </a:lnTo>
                  <a:lnTo>
                    <a:pt x="533400" y="0"/>
                  </a:lnTo>
                  <a:lnTo>
                    <a:pt x="533400" y="152400"/>
                  </a:lnTo>
                  <a:lnTo>
                    <a:pt x="457200" y="228600"/>
                  </a:lnTo>
                  <a:lnTo>
                    <a:pt x="457200" y="304800"/>
                  </a:lnTo>
                  <a:lnTo>
                    <a:pt x="381000" y="457200"/>
                  </a:lnTo>
                  <a:lnTo>
                    <a:pt x="381000" y="533400"/>
                  </a:lnTo>
                  <a:lnTo>
                    <a:pt x="228600" y="533400"/>
                  </a:lnTo>
                  <a:lnTo>
                    <a:pt x="152400" y="5334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04" y="0"/>
              <a:ext cx="8604503" cy="61569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2" y="425195"/>
              <a:ext cx="7181087" cy="7376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43585" marR="5080" indent="-71247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Floor</a:t>
            </a:r>
            <a:r>
              <a:rPr dirty="0" sz="3600" spc="-25"/>
              <a:t> </a:t>
            </a:r>
            <a:r>
              <a:rPr dirty="0" sz="3600"/>
              <a:t>by</a:t>
            </a:r>
            <a:r>
              <a:rPr dirty="0" sz="3600" spc="-10"/>
              <a:t> </a:t>
            </a:r>
            <a:r>
              <a:rPr dirty="0" sz="3600"/>
              <a:t>Floor</a:t>
            </a:r>
            <a:r>
              <a:rPr dirty="0" sz="3600" spc="-10"/>
              <a:t> </a:t>
            </a:r>
            <a:r>
              <a:rPr dirty="0" sz="3600"/>
              <a:t>Air</a:t>
            </a:r>
            <a:r>
              <a:rPr dirty="0" sz="3600" spc="-20"/>
              <a:t> </a:t>
            </a:r>
            <a:r>
              <a:rPr dirty="0" sz="3600"/>
              <a:t>Handlers</a:t>
            </a:r>
            <a:r>
              <a:rPr dirty="0" sz="3600" spc="-20"/>
              <a:t> </a:t>
            </a:r>
            <a:r>
              <a:rPr dirty="0" sz="3600"/>
              <a:t>or</a:t>
            </a:r>
            <a:r>
              <a:rPr dirty="0" sz="3600" spc="-20"/>
              <a:t> </a:t>
            </a:r>
            <a:r>
              <a:rPr dirty="0" sz="3600" spc="-10"/>
              <a:t>ACU’s </a:t>
            </a:r>
            <a:r>
              <a:rPr dirty="0" sz="3600"/>
              <a:t>(water</a:t>
            </a:r>
            <a:r>
              <a:rPr dirty="0" sz="3600" spc="-130"/>
              <a:t> </a:t>
            </a:r>
            <a:r>
              <a:rPr dirty="0" sz="3600"/>
              <a:t>cooled</a:t>
            </a:r>
            <a:r>
              <a:rPr dirty="0" sz="3600" spc="-114"/>
              <a:t> </a:t>
            </a:r>
            <a:r>
              <a:rPr dirty="0" sz="3600"/>
              <a:t>or</a:t>
            </a:r>
            <a:r>
              <a:rPr dirty="0" sz="3600" spc="-114"/>
              <a:t> </a:t>
            </a:r>
            <a:r>
              <a:rPr dirty="0" sz="3600"/>
              <a:t>chilled</a:t>
            </a:r>
            <a:r>
              <a:rPr dirty="0" sz="3600" spc="-114"/>
              <a:t> </a:t>
            </a:r>
            <a:r>
              <a:rPr dirty="0" sz="3600" spc="-10"/>
              <a:t>water)</a:t>
            </a:r>
            <a:endParaRPr sz="3600"/>
          </a:p>
        </p:txBody>
      </p:sp>
      <p:sp>
        <p:nvSpPr>
          <p:cNvPr id="8" name="object 8" descr=""/>
          <p:cNvSpPr txBox="1"/>
          <p:nvPr/>
        </p:nvSpPr>
        <p:spPr>
          <a:xfrm>
            <a:off x="5334000" y="1371600"/>
            <a:ext cx="3581400" cy="4648200"/>
          </a:xfrm>
          <a:prstGeom prst="rect">
            <a:avLst/>
          </a:prstGeom>
          <a:solidFill>
            <a:srgbClr val="CCCCFF"/>
          </a:solidFill>
        </p:spPr>
        <p:txBody>
          <a:bodyPr wrap="square" lIns="0" tIns="38100" rIns="0" bIns="0" rtlCol="0" vert="horz">
            <a:spAutoFit/>
          </a:bodyPr>
          <a:lstStyle/>
          <a:p>
            <a:pPr marL="433705" marR="277495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33705" algn="l"/>
              </a:tabLst>
            </a:pPr>
            <a:r>
              <a:rPr dirty="0" sz="2400" b="1">
                <a:latin typeface="Arial"/>
                <a:cs typeface="Arial"/>
              </a:rPr>
              <a:t>Coordinate</a:t>
            </a:r>
            <a:r>
              <a:rPr dirty="0" sz="2400" spc="-7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Floor </a:t>
            </a:r>
            <a:r>
              <a:rPr dirty="0" sz="2400" b="1">
                <a:latin typeface="Arial"/>
                <a:cs typeface="Arial"/>
              </a:rPr>
              <a:t>area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for</a:t>
            </a:r>
            <a:r>
              <a:rPr dirty="0" sz="2400" spc="-10" b="1">
                <a:latin typeface="Arial"/>
                <a:cs typeface="Arial"/>
              </a:rPr>
              <a:t> mechanical rooms</a:t>
            </a:r>
            <a:endParaRPr sz="2400">
              <a:latin typeface="Arial"/>
              <a:cs typeface="Arial"/>
            </a:endParaRPr>
          </a:p>
          <a:p>
            <a:pPr marL="433705" marR="9334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3705" algn="l"/>
              </a:tabLst>
            </a:pPr>
            <a:r>
              <a:rPr dirty="0" sz="2400" b="1">
                <a:latin typeface="Arial"/>
                <a:cs typeface="Arial"/>
              </a:rPr>
              <a:t>Attenuate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noise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from </a:t>
            </a:r>
            <a:r>
              <a:rPr dirty="0" sz="2400" b="1">
                <a:latin typeface="Arial"/>
                <a:cs typeface="Arial"/>
              </a:rPr>
              <a:t>mechanical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room</a:t>
            </a:r>
            <a:endParaRPr sz="2400">
              <a:latin typeface="Arial"/>
              <a:cs typeface="Arial"/>
            </a:endParaRPr>
          </a:p>
          <a:p>
            <a:pPr marL="433705" marR="59944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3705" algn="l"/>
              </a:tabLst>
            </a:pPr>
            <a:r>
              <a:rPr dirty="0" sz="2400" b="1">
                <a:latin typeface="Arial"/>
                <a:cs typeface="Arial"/>
              </a:rPr>
              <a:t>No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vertical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shafts required</a:t>
            </a:r>
            <a:endParaRPr sz="2400">
              <a:latin typeface="Arial"/>
              <a:cs typeface="Arial"/>
            </a:endParaRPr>
          </a:p>
          <a:p>
            <a:pPr marL="433705" marR="10922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3705" algn="l"/>
              </a:tabLst>
            </a:pPr>
            <a:r>
              <a:rPr dirty="0" sz="2400" b="1">
                <a:latin typeface="Arial"/>
                <a:cs typeface="Arial"/>
              </a:rPr>
              <a:t>Intake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louvers required</a:t>
            </a:r>
            <a:endParaRPr sz="2400">
              <a:latin typeface="Arial"/>
              <a:cs typeface="Arial"/>
            </a:endParaRPr>
          </a:p>
          <a:p>
            <a:pPr marL="433705" marR="7874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33705" algn="l"/>
              </a:tabLst>
            </a:pPr>
            <a:r>
              <a:rPr dirty="0" sz="2400" b="1">
                <a:latin typeface="Arial"/>
                <a:cs typeface="Arial"/>
              </a:rPr>
              <a:t>Exhaust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louvers required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04800" y="1057275"/>
            <a:ext cx="4572000" cy="4975225"/>
            <a:chOff x="304800" y="1057275"/>
            <a:chExt cx="4572000" cy="4975225"/>
          </a:xfrm>
        </p:grpSpPr>
        <p:sp>
          <p:nvSpPr>
            <p:cNvPr id="10" name="object 10" descr=""/>
            <p:cNvSpPr/>
            <p:nvPr/>
          </p:nvSpPr>
          <p:spPr>
            <a:xfrm>
              <a:off x="609600" y="1447800"/>
              <a:ext cx="3962400" cy="4572000"/>
            </a:xfrm>
            <a:custGeom>
              <a:avLst/>
              <a:gdLst/>
              <a:ahLst/>
              <a:cxnLst/>
              <a:rect l="l" t="t" r="r" b="b"/>
              <a:pathLst>
                <a:path w="3962400" h="4572000">
                  <a:moveTo>
                    <a:pt x="39624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3962400" y="4572000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9600" y="1447800"/>
              <a:ext cx="3962400" cy="4572000"/>
            </a:xfrm>
            <a:custGeom>
              <a:avLst/>
              <a:gdLst/>
              <a:ahLst/>
              <a:cxnLst/>
              <a:rect l="l" t="t" r="r" b="b"/>
              <a:pathLst>
                <a:path w="3962400" h="4572000">
                  <a:moveTo>
                    <a:pt x="0" y="0"/>
                  </a:moveTo>
                  <a:lnTo>
                    <a:pt x="3962400" y="0"/>
                  </a:lnTo>
                  <a:lnTo>
                    <a:pt x="396240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495800" y="16764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762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76200" y="6096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495800" y="16764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586162" y="16002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200400" y="16764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200400" y="18288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429000" y="17526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429000" y="17526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657600" y="18288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90600" y="1905000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609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609600" y="3810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90600" y="1905000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0" y="0"/>
                  </a:moveTo>
                  <a:lnTo>
                    <a:pt x="609600" y="0"/>
                  </a:lnTo>
                  <a:lnTo>
                    <a:pt x="609600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443037" y="1595437"/>
              <a:ext cx="2138680" cy="309880"/>
            </a:xfrm>
            <a:custGeom>
              <a:avLst/>
              <a:gdLst/>
              <a:ahLst/>
              <a:cxnLst/>
              <a:rect l="l" t="t" r="r" b="b"/>
              <a:pathLst>
                <a:path w="2138679" h="309880">
                  <a:moveTo>
                    <a:pt x="0" y="4762"/>
                  </a:moveTo>
                  <a:lnTo>
                    <a:pt x="0" y="309562"/>
                  </a:lnTo>
                </a:path>
                <a:path w="2138679" h="309880">
                  <a:moveTo>
                    <a:pt x="4762" y="9525"/>
                  </a:moveTo>
                  <a:lnTo>
                    <a:pt x="80962" y="9525"/>
                  </a:lnTo>
                </a:path>
                <a:path w="2138679" h="309880">
                  <a:moveTo>
                    <a:pt x="4762" y="0"/>
                  </a:moveTo>
                  <a:lnTo>
                    <a:pt x="2138362" y="0"/>
                  </a:lnTo>
                </a:path>
                <a:path w="2138679" h="309880">
                  <a:moveTo>
                    <a:pt x="85725" y="80962"/>
                  </a:moveTo>
                  <a:lnTo>
                    <a:pt x="85725" y="309562"/>
                  </a:lnTo>
                </a:path>
                <a:path w="2138679" h="309880">
                  <a:moveTo>
                    <a:pt x="80962" y="85725"/>
                  </a:moveTo>
                  <a:lnTo>
                    <a:pt x="2138362" y="857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5800" y="20574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14401" y="20192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43000" y="1676400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w="0" h="165100">
                  <a:moveTo>
                    <a:pt x="0" y="0"/>
                  </a:move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04900" y="18288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057400" y="16764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057400" y="18288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286000" y="17526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286000" y="17526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514600" y="18288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295400" y="1905000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w="0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09600" y="25908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762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76200" y="6096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09600" y="25908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09600" y="35052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762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76200" y="6096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09600" y="35052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09600" y="44196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762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76200" y="6096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09600" y="44196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09600" y="52578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762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76200" y="6096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09600" y="52578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04800" y="28956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33401" y="28574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04800" y="38100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33401" y="37718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04800" y="47244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33401" y="46862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04800" y="55626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33401" y="55244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495800" y="53340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762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76200" y="6096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495800" y="53340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495800" y="44196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762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76200" y="6096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495800" y="44196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495800" y="35052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762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76200" y="6096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495800" y="35052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495800" y="25908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762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76200" y="6096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495800" y="25908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572000" y="28956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800602" y="28574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572000" y="38100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800602" y="37718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572000" y="47244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800602" y="46862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572000" y="55626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800602" y="55244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586162" y="25146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200400" y="25908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200400" y="27432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429000" y="266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429000" y="266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657600" y="27432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990600" y="2819400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609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609600" y="3810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90600" y="2819400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0" y="0"/>
                  </a:moveTo>
                  <a:lnTo>
                    <a:pt x="609600" y="0"/>
                  </a:lnTo>
                  <a:lnTo>
                    <a:pt x="609600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443037" y="2509837"/>
              <a:ext cx="2138680" cy="309880"/>
            </a:xfrm>
            <a:custGeom>
              <a:avLst/>
              <a:gdLst/>
              <a:ahLst/>
              <a:cxnLst/>
              <a:rect l="l" t="t" r="r" b="b"/>
              <a:pathLst>
                <a:path w="2138679" h="309880">
                  <a:moveTo>
                    <a:pt x="0" y="4762"/>
                  </a:moveTo>
                  <a:lnTo>
                    <a:pt x="0" y="309562"/>
                  </a:lnTo>
                </a:path>
                <a:path w="2138679" h="309880">
                  <a:moveTo>
                    <a:pt x="4762" y="9525"/>
                  </a:moveTo>
                  <a:lnTo>
                    <a:pt x="80962" y="9525"/>
                  </a:lnTo>
                </a:path>
                <a:path w="2138679" h="309880">
                  <a:moveTo>
                    <a:pt x="4762" y="0"/>
                  </a:moveTo>
                  <a:lnTo>
                    <a:pt x="2138362" y="0"/>
                  </a:lnTo>
                </a:path>
                <a:path w="2138679" h="309880">
                  <a:moveTo>
                    <a:pt x="85725" y="80962"/>
                  </a:moveTo>
                  <a:lnTo>
                    <a:pt x="85725" y="309562"/>
                  </a:lnTo>
                </a:path>
                <a:path w="2138679" h="309880">
                  <a:moveTo>
                    <a:pt x="80962" y="85725"/>
                  </a:moveTo>
                  <a:lnTo>
                    <a:pt x="2138362" y="857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85800" y="29718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14401" y="29336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143000" y="2590800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w="0" h="165100">
                  <a:moveTo>
                    <a:pt x="0" y="0"/>
                  </a:move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104900" y="27432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057400" y="25908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057400" y="27432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286000" y="266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286000" y="266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514600" y="27432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295400" y="2819400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w="0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586162" y="34290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200400" y="35052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200400" y="36576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429000" y="35814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429000" y="35814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3657600" y="36576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990600" y="3733800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609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609600" y="3810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990600" y="3733800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0" y="0"/>
                  </a:moveTo>
                  <a:lnTo>
                    <a:pt x="609600" y="0"/>
                  </a:lnTo>
                  <a:lnTo>
                    <a:pt x="609600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443037" y="3424237"/>
              <a:ext cx="2138680" cy="309880"/>
            </a:xfrm>
            <a:custGeom>
              <a:avLst/>
              <a:gdLst/>
              <a:ahLst/>
              <a:cxnLst/>
              <a:rect l="l" t="t" r="r" b="b"/>
              <a:pathLst>
                <a:path w="2138679" h="309879">
                  <a:moveTo>
                    <a:pt x="0" y="4762"/>
                  </a:moveTo>
                  <a:lnTo>
                    <a:pt x="0" y="309562"/>
                  </a:lnTo>
                </a:path>
                <a:path w="2138679" h="309879">
                  <a:moveTo>
                    <a:pt x="4762" y="9525"/>
                  </a:moveTo>
                  <a:lnTo>
                    <a:pt x="80962" y="9525"/>
                  </a:lnTo>
                </a:path>
                <a:path w="2138679" h="309879">
                  <a:moveTo>
                    <a:pt x="4762" y="0"/>
                  </a:moveTo>
                  <a:lnTo>
                    <a:pt x="2138362" y="0"/>
                  </a:lnTo>
                </a:path>
                <a:path w="2138679" h="309879">
                  <a:moveTo>
                    <a:pt x="85725" y="80962"/>
                  </a:moveTo>
                  <a:lnTo>
                    <a:pt x="85725" y="309562"/>
                  </a:lnTo>
                </a:path>
                <a:path w="2138679" h="309879">
                  <a:moveTo>
                    <a:pt x="80962" y="85725"/>
                  </a:moveTo>
                  <a:lnTo>
                    <a:pt x="2138362" y="857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85800" y="38862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914401" y="38480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143000" y="3505200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w="0" h="165100">
                  <a:moveTo>
                    <a:pt x="0" y="0"/>
                  </a:move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104900" y="36576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057400" y="35052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057400" y="36576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286000" y="35814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286000" y="35814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514600" y="36576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295400" y="3733800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w="0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586162" y="43434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3200400" y="44196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200400" y="45720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429000" y="4495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429000" y="4495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3657600" y="45720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990600" y="4648200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609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609600" y="3810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990600" y="4648200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0" y="0"/>
                  </a:moveTo>
                  <a:lnTo>
                    <a:pt x="609600" y="0"/>
                  </a:lnTo>
                  <a:lnTo>
                    <a:pt x="609600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443037" y="4338637"/>
              <a:ext cx="2138680" cy="309880"/>
            </a:xfrm>
            <a:custGeom>
              <a:avLst/>
              <a:gdLst/>
              <a:ahLst/>
              <a:cxnLst/>
              <a:rect l="l" t="t" r="r" b="b"/>
              <a:pathLst>
                <a:path w="2138679" h="309879">
                  <a:moveTo>
                    <a:pt x="0" y="4762"/>
                  </a:moveTo>
                  <a:lnTo>
                    <a:pt x="0" y="309562"/>
                  </a:lnTo>
                </a:path>
                <a:path w="2138679" h="309879">
                  <a:moveTo>
                    <a:pt x="4762" y="9525"/>
                  </a:moveTo>
                  <a:lnTo>
                    <a:pt x="80962" y="9525"/>
                  </a:lnTo>
                </a:path>
                <a:path w="2138679" h="309879">
                  <a:moveTo>
                    <a:pt x="4762" y="0"/>
                  </a:moveTo>
                  <a:lnTo>
                    <a:pt x="2138362" y="0"/>
                  </a:lnTo>
                </a:path>
                <a:path w="2138679" h="309879">
                  <a:moveTo>
                    <a:pt x="85725" y="80962"/>
                  </a:moveTo>
                  <a:lnTo>
                    <a:pt x="85725" y="309562"/>
                  </a:lnTo>
                </a:path>
                <a:path w="2138679" h="309879">
                  <a:moveTo>
                    <a:pt x="80962" y="85725"/>
                  </a:moveTo>
                  <a:lnTo>
                    <a:pt x="2138362" y="857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85800" y="48006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914401" y="47624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143000" y="4419600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w="0" h="165100">
                  <a:moveTo>
                    <a:pt x="0" y="0"/>
                  </a:move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104900" y="45720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2057400" y="44196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057400" y="45720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286000" y="4495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286000" y="4495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2514600" y="45720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295400" y="4648200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w="0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586162" y="525780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3200400" y="53340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3200400" y="54864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3429000" y="5410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3429000" y="5410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3657600" y="54864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990600" y="5562600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609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609600" y="3810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990600" y="5562600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0" y="0"/>
                  </a:moveTo>
                  <a:lnTo>
                    <a:pt x="609600" y="0"/>
                  </a:lnTo>
                  <a:lnTo>
                    <a:pt x="609600" y="381000"/>
                  </a:lnTo>
                  <a:lnTo>
                    <a:pt x="0" y="3810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443037" y="5253037"/>
              <a:ext cx="2138680" cy="309880"/>
            </a:xfrm>
            <a:custGeom>
              <a:avLst/>
              <a:gdLst/>
              <a:ahLst/>
              <a:cxnLst/>
              <a:rect l="l" t="t" r="r" b="b"/>
              <a:pathLst>
                <a:path w="2138679" h="309879">
                  <a:moveTo>
                    <a:pt x="0" y="4762"/>
                  </a:moveTo>
                  <a:lnTo>
                    <a:pt x="0" y="309562"/>
                  </a:lnTo>
                </a:path>
                <a:path w="2138679" h="309879">
                  <a:moveTo>
                    <a:pt x="4762" y="9525"/>
                  </a:moveTo>
                  <a:lnTo>
                    <a:pt x="80962" y="9525"/>
                  </a:lnTo>
                </a:path>
                <a:path w="2138679" h="309879">
                  <a:moveTo>
                    <a:pt x="4762" y="0"/>
                  </a:moveTo>
                  <a:lnTo>
                    <a:pt x="2138362" y="0"/>
                  </a:lnTo>
                </a:path>
                <a:path w="2138679" h="309879">
                  <a:moveTo>
                    <a:pt x="85725" y="80962"/>
                  </a:moveTo>
                  <a:lnTo>
                    <a:pt x="85725" y="309562"/>
                  </a:lnTo>
                </a:path>
                <a:path w="2138679" h="309879">
                  <a:moveTo>
                    <a:pt x="80962" y="85725"/>
                  </a:moveTo>
                  <a:lnTo>
                    <a:pt x="2138362" y="857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685800" y="57150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914401" y="56768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1143000" y="5334000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w="0" h="165100">
                  <a:moveTo>
                    <a:pt x="0" y="0"/>
                  </a:move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104900" y="54864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2057400" y="53340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w="0"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057400" y="5486400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2286000" y="5410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2286000" y="54102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0"/>
                  </a:moveTo>
                  <a:lnTo>
                    <a:pt x="228600" y="0"/>
                  </a:lnTo>
                  <a:lnTo>
                    <a:pt x="228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2514600" y="54864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 h="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295400" y="5562600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w="0"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609600" y="2362200"/>
              <a:ext cx="3962400" cy="0"/>
            </a:xfrm>
            <a:custGeom>
              <a:avLst/>
              <a:gdLst/>
              <a:ahLst/>
              <a:cxnLst/>
              <a:rect l="l" t="t" r="r" b="b"/>
              <a:pathLst>
                <a:path w="3962400" h="0">
                  <a:moveTo>
                    <a:pt x="0" y="0"/>
                  </a:moveTo>
                  <a:lnTo>
                    <a:pt x="39624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609600" y="3276600"/>
              <a:ext cx="3962400" cy="0"/>
            </a:xfrm>
            <a:custGeom>
              <a:avLst/>
              <a:gdLst/>
              <a:ahLst/>
              <a:cxnLst/>
              <a:rect l="l" t="t" r="r" b="b"/>
              <a:pathLst>
                <a:path w="3962400" h="0">
                  <a:moveTo>
                    <a:pt x="0" y="0"/>
                  </a:moveTo>
                  <a:lnTo>
                    <a:pt x="39624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609600" y="4191000"/>
              <a:ext cx="3962400" cy="0"/>
            </a:xfrm>
            <a:custGeom>
              <a:avLst/>
              <a:gdLst/>
              <a:ahLst/>
              <a:cxnLst/>
              <a:rect l="l" t="t" r="r" b="b"/>
              <a:pathLst>
                <a:path w="3962400" h="0">
                  <a:moveTo>
                    <a:pt x="0" y="0"/>
                  </a:moveTo>
                  <a:lnTo>
                    <a:pt x="39624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609600" y="5105400"/>
              <a:ext cx="3962400" cy="0"/>
            </a:xfrm>
            <a:custGeom>
              <a:avLst/>
              <a:gdLst/>
              <a:ahLst/>
              <a:cxnLst/>
              <a:rect l="l" t="t" r="r" b="b"/>
              <a:pathLst>
                <a:path w="3962400" h="0">
                  <a:moveTo>
                    <a:pt x="0" y="0"/>
                  </a:moveTo>
                  <a:lnTo>
                    <a:pt x="396240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609600" y="16764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762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76200" y="6096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609600" y="1676400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0" y="0"/>
                  </a:moveTo>
                  <a:lnTo>
                    <a:pt x="76200" y="0"/>
                  </a:lnTo>
                  <a:lnTo>
                    <a:pt x="762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304800" y="19812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533401" y="19430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4572000" y="19812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 h="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4800602" y="19430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1447800" y="52578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76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76200" y="3048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1447800" y="52578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0" y="0"/>
                  </a:moveTo>
                  <a:lnTo>
                    <a:pt x="76200" y="0"/>
                  </a:lnTo>
                  <a:lnTo>
                    <a:pt x="762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524000" y="5257800"/>
              <a:ext cx="2057400" cy="76200"/>
            </a:xfrm>
            <a:custGeom>
              <a:avLst/>
              <a:gdLst/>
              <a:ahLst/>
              <a:cxnLst/>
              <a:rect l="l" t="t" r="r" b="b"/>
              <a:pathLst>
                <a:path w="2057400" h="76200">
                  <a:moveTo>
                    <a:pt x="2057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057400" y="762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524000" y="5257800"/>
              <a:ext cx="2057400" cy="76200"/>
            </a:xfrm>
            <a:custGeom>
              <a:avLst/>
              <a:gdLst/>
              <a:ahLst/>
              <a:cxnLst/>
              <a:rect l="l" t="t" r="r" b="b"/>
              <a:pathLst>
                <a:path w="2057400" h="76200">
                  <a:moveTo>
                    <a:pt x="0" y="0"/>
                  </a:moveTo>
                  <a:lnTo>
                    <a:pt x="2057400" y="0"/>
                  </a:lnTo>
                  <a:lnTo>
                    <a:pt x="20574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1447800" y="43434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76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76200" y="3048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447800" y="43434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0" y="0"/>
                  </a:moveTo>
                  <a:lnTo>
                    <a:pt x="76200" y="0"/>
                  </a:lnTo>
                  <a:lnTo>
                    <a:pt x="762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1524000" y="4343400"/>
              <a:ext cx="2057400" cy="76200"/>
            </a:xfrm>
            <a:custGeom>
              <a:avLst/>
              <a:gdLst/>
              <a:ahLst/>
              <a:cxnLst/>
              <a:rect l="l" t="t" r="r" b="b"/>
              <a:pathLst>
                <a:path w="2057400" h="76200">
                  <a:moveTo>
                    <a:pt x="2057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057400" y="762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1524000" y="4343400"/>
              <a:ext cx="2057400" cy="76200"/>
            </a:xfrm>
            <a:custGeom>
              <a:avLst/>
              <a:gdLst/>
              <a:ahLst/>
              <a:cxnLst/>
              <a:rect l="l" t="t" r="r" b="b"/>
              <a:pathLst>
                <a:path w="2057400" h="76200">
                  <a:moveTo>
                    <a:pt x="0" y="0"/>
                  </a:moveTo>
                  <a:lnTo>
                    <a:pt x="2057400" y="0"/>
                  </a:lnTo>
                  <a:lnTo>
                    <a:pt x="20574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1447800" y="34290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76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76200" y="3048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447800" y="34290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0" y="0"/>
                  </a:moveTo>
                  <a:lnTo>
                    <a:pt x="76200" y="0"/>
                  </a:lnTo>
                  <a:lnTo>
                    <a:pt x="762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1524000" y="3429000"/>
              <a:ext cx="2057400" cy="76200"/>
            </a:xfrm>
            <a:custGeom>
              <a:avLst/>
              <a:gdLst/>
              <a:ahLst/>
              <a:cxnLst/>
              <a:rect l="l" t="t" r="r" b="b"/>
              <a:pathLst>
                <a:path w="2057400" h="76200">
                  <a:moveTo>
                    <a:pt x="2057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057400" y="762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1524000" y="3429000"/>
              <a:ext cx="2057400" cy="76200"/>
            </a:xfrm>
            <a:custGeom>
              <a:avLst/>
              <a:gdLst/>
              <a:ahLst/>
              <a:cxnLst/>
              <a:rect l="l" t="t" r="r" b="b"/>
              <a:pathLst>
                <a:path w="2057400" h="76200">
                  <a:moveTo>
                    <a:pt x="0" y="0"/>
                  </a:moveTo>
                  <a:lnTo>
                    <a:pt x="2057400" y="0"/>
                  </a:lnTo>
                  <a:lnTo>
                    <a:pt x="20574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1447800" y="25146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76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76200" y="3048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1447800" y="25146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0" y="0"/>
                  </a:moveTo>
                  <a:lnTo>
                    <a:pt x="76200" y="0"/>
                  </a:lnTo>
                  <a:lnTo>
                    <a:pt x="762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1524000" y="2514600"/>
              <a:ext cx="2057400" cy="76200"/>
            </a:xfrm>
            <a:custGeom>
              <a:avLst/>
              <a:gdLst/>
              <a:ahLst/>
              <a:cxnLst/>
              <a:rect l="l" t="t" r="r" b="b"/>
              <a:pathLst>
                <a:path w="2057400" h="76200">
                  <a:moveTo>
                    <a:pt x="2057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057400" y="762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1524000" y="2514600"/>
              <a:ext cx="2057400" cy="76200"/>
            </a:xfrm>
            <a:custGeom>
              <a:avLst/>
              <a:gdLst/>
              <a:ahLst/>
              <a:cxnLst/>
              <a:rect l="l" t="t" r="r" b="b"/>
              <a:pathLst>
                <a:path w="2057400" h="76200">
                  <a:moveTo>
                    <a:pt x="0" y="0"/>
                  </a:moveTo>
                  <a:lnTo>
                    <a:pt x="2057400" y="0"/>
                  </a:lnTo>
                  <a:lnTo>
                    <a:pt x="20574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1447800" y="16002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762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76200" y="3048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1447800" y="1600200"/>
              <a:ext cx="76200" cy="304800"/>
            </a:xfrm>
            <a:custGeom>
              <a:avLst/>
              <a:gdLst/>
              <a:ahLst/>
              <a:cxnLst/>
              <a:rect l="l" t="t" r="r" b="b"/>
              <a:pathLst>
                <a:path w="76200" h="304800">
                  <a:moveTo>
                    <a:pt x="0" y="0"/>
                  </a:moveTo>
                  <a:lnTo>
                    <a:pt x="76200" y="0"/>
                  </a:lnTo>
                  <a:lnTo>
                    <a:pt x="762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1524000" y="1600200"/>
              <a:ext cx="2057400" cy="76200"/>
            </a:xfrm>
            <a:custGeom>
              <a:avLst/>
              <a:gdLst/>
              <a:ahLst/>
              <a:cxnLst/>
              <a:rect l="l" t="t" r="r" b="b"/>
              <a:pathLst>
                <a:path w="2057400" h="76200">
                  <a:moveTo>
                    <a:pt x="20574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057400" y="76200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1524000" y="1600200"/>
              <a:ext cx="2057400" cy="76200"/>
            </a:xfrm>
            <a:custGeom>
              <a:avLst/>
              <a:gdLst/>
              <a:ahLst/>
              <a:cxnLst/>
              <a:rect l="l" t="t" r="r" b="b"/>
              <a:pathLst>
                <a:path w="2057400" h="76200">
                  <a:moveTo>
                    <a:pt x="0" y="0"/>
                  </a:moveTo>
                  <a:lnTo>
                    <a:pt x="2057400" y="0"/>
                  </a:lnTo>
                  <a:lnTo>
                    <a:pt x="2057400" y="76200"/>
                  </a:lnTo>
                  <a:lnTo>
                    <a:pt x="0" y="7620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2971800" y="106680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457200" y="0"/>
                  </a:moveTo>
                  <a:lnTo>
                    <a:pt x="0" y="0"/>
                  </a:lnTo>
                  <a:lnTo>
                    <a:pt x="114300" y="381000"/>
                  </a:lnTo>
                  <a:lnTo>
                    <a:pt x="342900" y="3810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A53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2971800" y="1066800"/>
              <a:ext cx="457200" cy="381000"/>
            </a:xfrm>
            <a:custGeom>
              <a:avLst/>
              <a:gdLst/>
              <a:ahLst/>
              <a:cxnLst/>
              <a:rect l="l" t="t" r="r" b="b"/>
              <a:pathLst>
                <a:path w="457200" h="381000">
                  <a:moveTo>
                    <a:pt x="0" y="0"/>
                  </a:moveTo>
                  <a:lnTo>
                    <a:pt x="114300" y="381000"/>
                  </a:lnTo>
                  <a:lnTo>
                    <a:pt x="342900" y="381000"/>
                  </a:lnTo>
                  <a:lnTo>
                    <a:pt x="457200" y="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2362200" y="1371600"/>
              <a:ext cx="685800" cy="0"/>
            </a:xfrm>
            <a:custGeom>
              <a:avLst/>
              <a:gdLst/>
              <a:ahLst/>
              <a:cxnLst/>
              <a:rect l="l" t="t" r="r" b="b"/>
              <a:pathLst>
                <a:path w="685800" h="0">
                  <a:moveTo>
                    <a:pt x="68580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2336800" y="1311275"/>
              <a:ext cx="685800" cy="0"/>
            </a:xfrm>
            <a:custGeom>
              <a:avLst/>
              <a:gdLst/>
              <a:ahLst/>
              <a:cxnLst/>
              <a:rect l="l" t="t" r="r" b="b"/>
              <a:pathLst>
                <a:path w="685800" h="0">
                  <a:moveTo>
                    <a:pt x="68580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3160" y="0"/>
            <a:ext cx="4331207" cy="5684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25345">
              <a:lnSpc>
                <a:spcPct val="100000"/>
              </a:lnSpc>
              <a:spcBef>
                <a:spcPts val="100"/>
              </a:spcBef>
            </a:pPr>
            <a:r>
              <a:rPr dirty="0"/>
              <a:t>Airside</a:t>
            </a:r>
            <a:r>
              <a:rPr dirty="0" spc="-75"/>
              <a:t> </a:t>
            </a:r>
            <a:r>
              <a:rPr dirty="0" spc="-10"/>
              <a:t>Economizer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23974" y="524738"/>
            <a:ext cx="5563235" cy="4065904"/>
            <a:chOff x="1523974" y="524738"/>
            <a:chExt cx="5563235" cy="406590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974" y="524738"/>
              <a:ext cx="5562612" cy="406559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600200" y="1371600"/>
              <a:ext cx="336550" cy="2895600"/>
            </a:xfrm>
            <a:custGeom>
              <a:avLst/>
              <a:gdLst/>
              <a:ahLst/>
              <a:cxnLst/>
              <a:rect l="l" t="t" r="r" b="b"/>
              <a:pathLst>
                <a:path w="336550" h="2895600">
                  <a:moveTo>
                    <a:pt x="336550" y="0"/>
                  </a:moveTo>
                  <a:lnTo>
                    <a:pt x="0" y="0"/>
                  </a:lnTo>
                  <a:lnTo>
                    <a:pt x="0" y="2895600"/>
                  </a:lnTo>
                  <a:lnTo>
                    <a:pt x="336550" y="2895600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647848" y="2077600"/>
            <a:ext cx="252095" cy="21113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64"/>
              </a:lnSpc>
            </a:pPr>
            <a:r>
              <a:rPr dirty="0" sz="1600" spc="-10">
                <a:latin typeface="Arial"/>
                <a:cs typeface="Arial"/>
              </a:rPr>
              <a:t>Outside</a:t>
            </a:r>
            <a:r>
              <a:rPr dirty="0" sz="1600" spc="-10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Air</a:t>
            </a:r>
            <a:r>
              <a:rPr dirty="0" sz="1600" spc="-10">
                <a:latin typeface="Arial"/>
                <a:cs typeface="Arial"/>
              </a:rPr>
              <a:t> Percentage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1000" y="4572000"/>
            <a:ext cx="8077200" cy="2133600"/>
          </a:xfrm>
          <a:prstGeom prst="rect">
            <a:avLst/>
          </a:prstGeom>
          <a:solidFill>
            <a:srgbClr val="CCCCFF"/>
          </a:solidFill>
        </p:spPr>
        <p:txBody>
          <a:bodyPr wrap="square" lIns="0" tIns="38100" rIns="0" bIns="0" rtlCol="0" vert="horz">
            <a:spAutoFit/>
          </a:bodyPr>
          <a:lstStyle/>
          <a:p>
            <a:pPr marL="433705" indent="-3422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433705" algn="l"/>
              </a:tabLst>
            </a:pPr>
            <a:r>
              <a:rPr dirty="0" sz="2000" b="1">
                <a:latin typeface="Arial"/>
                <a:cs typeface="Arial"/>
              </a:rPr>
              <a:t>Supply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air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is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mix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two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sources:</a:t>
            </a:r>
            <a:endParaRPr sz="2000">
              <a:latin typeface="Arial"/>
              <a:cs typeface="Arial"/>
            </a:endParaRPr>
          </a:p>
          <a:p>
            <a:pPr lvl="1" marL="83502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35025" algn="l"/>
              </a:tabLst>
            </a:pPr>
            <a:r>
              <a:rPr dirty="0" sz="2000" b="1">
                <a:latin typeface="Arial"/>
                <a:cs typeface="Arial"/>
              </a:rPr>
              <a:t>Return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Air</a:t>
            </a:r>
            <a:endParaRPr sz="2000">
              <a:latin typeface="Arial"/>
              <a:cs typeface="Arial"/>
            </a:endParaRPr>
          </a:p>
          <a:p>
            <a:pPr lvl="1" marL="83502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35025" algn="l"/>
              </a:tabLst>
            </a:pPr>
            <a:r>
              <a:rPr dirty="0" sz="2000" b="1">
                <a:latin typeface="Arial"/>
                <a:cs typeface="Arial"/>
              </a:rPr>
              <a:t>Outside</a:t>
            </a:r>
            <a:r>
              <a:rPr dirty="0" sz="2000" spc="-13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Air</a:t>
            </a:r>
            <a:endParaRPr sz="2000">
              <a:latin typeface="Arial"/>
              <a:cs typeface="Arial"/>
            </a:endParaRPr>
          </a:p>
          <a:p>
            <a:pPr marL="43370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433705" algn="l"/>
              </a:tabLst>
            </a:pPr>
            <a:r>
              <a:rPr dirty="0" sz="2000" b="1">
                <a:latin typeface="Arial"/>
                <a:cs typeface="Arial"/>
              </a:rPr>
              <a:t>Outside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air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economizer</a:t>
            </a:r>
            <a:r>
              <a:rPr dirty="0" sz="2000" spc="-6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operation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nutshell:</a:t>
            </a:r>
            <a:endParaRPr sz="2000">
              <a:latin typeface="Arial"/>
              <a:cs typeface="Arial"/>
            </a:endParaRPr>
          </a:p>
          <a:p>
            <a:pPr lvl="1" marL="834390" marR="16065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34390" algn="l"/>
              </a:tabLst>
            </a:pPr>
            <a:r>
              <a:rPr dirty="0" sz="2000" b="1">
                <a:latin typeface="Arial"/>
                <a:cs typeface="Arial"/>
              </a:rPr>
              <a:t>Use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the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coolest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source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air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to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maximize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cooling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without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the </a:t>
            </a:r>
            <a:r>
              <a:rPr dirty="0" sz="2000" b="1">
                <a:latin typeface="Arial"/>
                <a:cs typeface="Arial"/>
              </a:rPr>
              <a:t>use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refrigeration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75103" y="228600"/>
            <a:ext cx="5227320" cy="1149350"/>
            <a:chOff x="1975103" y="228600"/>
            <a:chExt cx="5227320" cy="11493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3160" y="228600"/>
              <a:ext cx="4440935" cy="6614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5103" y="716279"/>
              <a:ext cx="5227319" cy="66141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4581" y="333565"/>
            <a:ext cx="4711700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47675">
              <a:lnSpc>
                <a:spcPct val="100000"/>
              </a:lnSpc>
              <a:spcBef>
                <a:spcPts val="100"/>
              </a:spcBef>
            </a:pPr>
            <a:r>
              <a:rPr dirty="0"/>
              <a:t>Airside</a:t>
            </a:r>
            <a:r>
              <a:rPr dirty="0" spc="-75"/>
              <a:t> </a:t>
            </a:r>
            <a:r>
              <a:rPr dirty="0" spc="-10"/>
              <a:t>Economizer </a:t>
            </a:r>
            <a:r>
              <a:rPr dirty="0"/>
              <a:t>Code</a:t>
            </a:r>
            <a:r>
              <a:rPr dirty="0" spc="-50"/>
              <a:t> </a:t>
            </a:r>
            <a:r>
              <a:rPr dirty="0"/>
              <a:t>Rules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 spc="-20"/>
              <a:t>Road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304800" y="1295400"/>
            <a:ext cx="8458200" cy="5257800"/>
          </a:xfrm>
          <a:custGeom>
            <a:avLst/>
            <a:gdLst/>
            <a:ahLst/>
            <a:cxnLst/>
            <a:rect l="l" t="t" r="r" b="b"/>
            <a:pathLst>
              <a:path w="8458200" h="5257800">
                <a:moveTo>
                  <a:pt x="8458200" y="0"/>
                </a:moveTo>
                <a:lnTo>
                  <a:pt x="0" y="0"/>
                </a:lnTo>
                <a:lnTo>
                  <a:pt x="0" y="5257800"/>
                </a:lnTo>
                <a:lnTo>
                  <a:pt x="8458200" y="5257800"/>
                </a:lnTo>
                <a:lnTo>
                  <a:pt x="84582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83540" y="1247647"/>
            <a:ext cx="7939405" cy="521970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355600" marR="59690" indent="-3429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Baseline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code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requires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airside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economizer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on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all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air </a:t>
            </a:r>
            <a:r>
              <a:rPr dirty="0" sz="2400" spc="-10" b="1">
                <a:latin typeface="Arial"/>
                <a:cs typeface="Arial"/>
              </a:rPr>
              <a:t>systems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spc="-10" b="1">
                <a:latin typeface="Arial"/>
                <a:cs typeface="Arial"/>
              </a:rPr>
              <a:t>Exceptions: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10" b="1">
                <a:latin typeface="Arial"/>
                <a:cs typeface="Arial"/>
              </a:rPr>
              <a:t>Seattle</a:t>
            </a:r>
            <a:endParaRPr sz="24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buFont typeface="Arial"/>
              <a:buChar char="•"/>
              <a:tabLst>
                <a:tab pos="1155065" algn="l"/>
              </a:tabLst>
            </a:pPr>
            <a:r>
              <a:rPr dirty="0" sz="2400" b="1">
                <a:latin typeface="Arial"/>
                <a:cs typeface="Arial"/>
              </a:rPr>
              <a:t>Efficiency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10%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better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than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code</a:t>
            </a:r>
            <a:endParaRPr sz="2400">
              <a:latin typeface="Arial"/>
              <a:cs typeface="Arial"/>
            </a:endParaRPr>
          </a:p>
          <a:p>
            <a:pPr lvl="3" marL="1612265" marR="5080" indent="-228600">
              <a:lnSpc>
                <a:spcPct val="80000"/>
              </a:lnSpc>
              <a:spcBef>
                <a:spcPts val="575"/>
              </a:spcBef>
              <a:buFont typeface="Arial"/>
              <a:buChar char="–"/>
              <a:tabLst>
                <a:tab pos="1612265" algn="l"/>
              </a:tabLst>
            </a:pPr>
            <a:r>
              <a:rPr dirty="0" sz="2400" b="1">
                <a:latin typeface="Arial"/>
                <a:cs typeface="Arial"/>
              </a:rPr>
              <a:t>4.5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ton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max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size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and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total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max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capacity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of </a:t>
            </a:r>
            <a:r>
              <a:rPr dirty="0" sz="2400" b="1">
                <a:latin typeface="Arial"/>
                <a:cs typeface="Arial"/>
              </a:rPr>
              <a:t>5%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airside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economizer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capacity</a:t>
            </a:r>
            <a:endParaRPr sz="2400">
              <a:latin typeface="Arial"/>
              <a:cs typeface="Arial"/>
            </a:endParaRPr>
          </a:p>
          <a:p>
            <a:pPr lvl="2" marL="1155700" marR="68580" indent="-2286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b="1">
                <a:latin typeface="Arial"/>
                <a:cs typeface="Arial"/>
              </a:rPr>
              <a:t>Efficiency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15%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better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than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code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(server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rooms only)</a:t>
            </a:r>
            <a:endParaRPr sz="2400">
              <a:latin typeface="Arial"/>
              <a:cs typeface="Arial"/>
            </a:endParaRPr>
          </a:p>
          <a:p>
            <a:pPr lvl="3" marL="1612265" indent="-227965">
              <a:lnSpc>
                <a:spcPct val="100000"/>
              </a:lnSpc>
              <a:buFont typeface="Arial"/>
              <a:buChar char="–"/>
              <a:tabLst>
                <a:tab pos="1612265" algn="l"/>
              </a:tabLst>
            </a:pPr>
            <a:r>
              <a:rPr dirty="0" sz="2400" b="1">
                <a:latin typeface="Arial"/>
                <a:cs typeface="Arial"/>
              </a:rPr>
              <a:t>No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size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quantity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limit</a:t>
            </a:r>
            <a:endParaRPr sz="24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dirty="0" sz="2400" b="1">
                <a:latin typeface="Arial"/>
                <a:cs typeface="Arial"/>
              </a:rPr>
              <a:t>WA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  <a:p>
            <a:pPr lvl="2" marL="1155065" indent="-227965">
              <a:lnSpc>
                <a:spcPct val="100000"/>
              </a:lnSpc>
              <a:buFont typeface="Arial"/>
              <a:buChar char="•"/>
              <a:tabLst>
                <a:tab pos="1155065" algn="l"/>
              </a:tabLst>
            </a:pPr>
            <a:r>
              <a:rPr dirty="0" sz="2400" b="1">
                <a:latin typeface="Arial"/>
                <a:cs typeface="Arial"/>
              </a:rPr>
              <a:t>Efficiency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10%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better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than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code</a:t>
            </a:r>
            <a:endParaRPr sz="2400">
              <a:latin typeface="Arial"/>
              <a:cs typeface="Arial"/>
            </a:endParaRPr>
          </a:p>
          <a:p>
            <a:pPr lvl="3" marL="1612265" indent="-227965">
              <a:lnSpc>
                <a:spcPct val="100000"/>
              </a:lnSpc>
              <a:buFont typeface="Arial"/>
              <a:buChar char="–"/>
              <a:tabLst>
                <a:tab pos="1612265" algn="l"/>
              </a:tabLst>
            </a:pPr>
            <a:r>
              <a:rPr dirty="0" sz="2400" b="1">
                <a:latin typeface="Arial"/>
                <a:cs typeface="Arial"/>
              </a:rPr>
              <a:t>No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size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limit</a:t>
            </a:r>
            <a:endParaRPr sz="2400">
              <a:latin typeface="Arial"/>
              <a:cs typeface="Arial"/>
            </a:endParaRPr>
          </a:p>
          <a:p>
            <a:pPr lvl="3" marL="1612265" marR="1085850" indent="-228600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1612265" algn="l"/>
              </a:tabLst>
            </a:pPr>
            <a:r>
              <a:rPr dirty="0" sz="2400" b="1">
                <a:latin typeface="Arial"/>
                <a:cs typeface="Arial"/>
              </a:rPr>
              <a:t>Total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max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capacity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20%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airside </a:t>
            </a:r>
            <a:r>
              <a:rPr dirty="0" sz="2400" b="1">
                <a:latin typeface="Arial"/>
                <a:cs typeface="Arial"/>
              </a:rPr>
              <a:t>economizer</a:t>
            </a:r>
            <a:r>
              <a:rPr dirty="0" sz="2400" spc="-4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capacity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544" y="425195"/>
            <a:ext cx="6568439" cy="7376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61657" rIns="0" bIns="0" rtlCol="0" vert="horz">
            <a:spAutoFit/>
          </a:bodyPr>
          <a:lstStyle/>
          <a:p>
            <a:pPr marL="1038225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Ceiling</a:t>
            </a:r>
            <a:r>
              <a:rPr dirty="0" sz="3600" spc="-40"/>
              <a:t> </a:t>
            </a:r>
            <a:r>
              <a:rPr dirty="0" sz="3600"/>
              <a:t>Space</a:t>
            </a:r>
            <a:r>
              <a:rPr dirty="0" sz="3600" spc="-25"/>
              <a:t> </a:t>
            </a:r>
            <a:r>
              <a:rPr dirty="0" sz="3600" spc="-10"/>
              <a:t>Coordination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4462" y="1374851"/>
            <a:ext cx="6172110" cy="45877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9802" y="482917"/>
            <a:ext cx="518223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Arial"/>
                <a:cs typeface="Arial"/>
              </a:rPr>
              <a:t>Heat</a:t>
            </a:r>
            <a:r>
              <a:rPr dirty="0" sz="4400" spc="-30" b="0">
                <a:latin typeface="Arial"/>
                <a:cs typeface="Arial"/>
              </a:rPr>
              <a:t> </a:t>
            </a:r>
            <a:r>
              <a:rPr dirty="0" sz="4400" b="0">
                <a:latin typeface="Arial"/>
                <a:cs typeface="Arial"/>
              </a:rPr>
              <a:t>Transfer</a:t>
            </a:r>
            <a:r>
              <a:rPr dirty="0" sz="4400" spc="-10" b="0">
                <a:latin typeface="Arial"/>
                <a:cs typeface="Arial"/>
              </a:rPr>
              <a:t> Terms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57225" y="1476298"/>
            <a:ext cx="7661275" cy="4959985"/>
            <a:chOff x="557225" y="1476298"/>
            <a:chExt cx="7661275" cy="4959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225" y="1476298"/>
              <a:ext cx="7661277" cy="45704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799" y="6045212"/>
              <a:ext cx="3516274" cy="390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6375" y="472439"/>
            <a:ext cx="4684775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2772" rIns="0" bIns="0" rtlCol="0" vert="horz">
            <a:spAutoFit/>
          </a:bodyPr>
          <a:lstStyle/>
          <a:p>
            <a:pPr marL="1948180">
              <a:lnSpc>
                <a:spcPct val="100000"/>
              </a:lnSpc>
              <a:spcBef>
                <a:spcPts val="105"/>
              </a:spcBef>
            </a:pPr>
            <a:r>
              <a:rPr dirty="0"/>
              <a:t>Zone</a:t>
            </a:r>
            <a:r>
              <a:rPr dirty="0" spc="-80"/>
              <a:t> </a:t>
            </a:r>
            <a:r>
              <a:rPr dirty="0"/>
              <a:t>Building</a:t>
            </a:r>
            <a:r>
              <a:rPr dirty="0" spc="-50"/>
              <a:t> </a:t>
            </a:r>
            <a:r>
              <a:rPr dirty="0" spc="-10"/>
              <a:t>Blocks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7200" y="1295400"/>
            <a:ext cx="8077200" cy="3962400"/>
          </a:xfrm>
          <a:prstGeom prst="rect">
            <a:avLst/>
          </a:prstGeom>
          <a:solidFill>
            <a:srgbClr val="CCCCFF"/>
          </a:solidFill>
        </p:spPr>
        <p:txBody>
          <a:bodyPr wrap="square" lIns="0" tIns="35560" rIns="0" bIns="0" rtlCol="0" vert="horz">
            <a:spAutoFit/>
          </a:bodyPr>
          <a:lstStyle/>
          <a:p>
            <a:pPr marL="434340" indent="-3429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434340" algn="l"/>
              </a:tabLst>
            </a:pPr>
            <a:r>
              <a:rPr dirty="0" sz="2800" b="1">
                <a:latin typeface="Arial"/>
                <a:cs typeface="Arial"/>
              </a:rPr>
              <a:t>Temperature</a:t>
            </a:r>
            <a:r>
              <a:rPr dirty="0" sz="2800" spc="-17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Sensors</a:t>
            </a:r>
            <a:endParaRPr sz="2800">
              <a:latin typeface="Arial"/>
              <a:cs typeface="Arial"/>
            </a:endParaRPr>
          </a:p>
          <a:p>
            <a:pPr marL="4343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340" algn="l"/>
              </a:tabLst>
            </a:pPr>
            <a:r>
              <a:rPr dirty="0" sz="2800" b="1">
                <a:latin typeface="Arial"/>
                <a:cs typeface="Arial"/>
              </a:rPr>
              <a:t>Supply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Air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Diffusers</a:t>
            </a:r>
            <a:endParaRPr sz="2800">
              <a:latin typeface="Arial"/>
              <a:cs typeface="Arial"/>
            </a:endParaRPr>
          </a:p>
          <a:p>
            <a:pPr marL="43434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34340" algn="l"/>
              </a:tabLst>
            </a:pPr>
            <a:r>
              <a:rPr dirty="0" sz="2800" b="1">
                <a:latin typeface="Arial"/>
                <a:cs typeface="Arial"/>
              </a:rPr>
              <a:t>Return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Air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Grilles</a:t>
            </a:r>
            <a:endParaRPr sz="2800">
              <a:latin typeface="Arial"/>
              <a:cs typeface="Arial"/>
            </a:endParaRPr>
          </a:p>
          <a:p>
            <a:pPr marL="43434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340" algn="l"/>
              </a:tabLst>
            </a:pPr>
            <a:r>
              <a:rPr dirty="0" sz="2800" b="1">
                <a:latin typeface="Arial"/>
                <a:cs typeface="Arial"/>
              </a:rPr>
              <a:t>Manual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Volume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Dampers</a:t>
            </a:r>
            <a:endParaRPr sz="2800">
              <a:latin typeface="Arial"/>
              <a:cs typeface="Arial"/>
            </a:endParaRPr>
          </a:p>
          <a:p>
            <a:pPr marL="43434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34340" algn="l"/>
              </a:tabLst>
            </a:pPr>
            <a:r>
              <a:rPr dirty="0" sz="2800" b="1">
                <a:latin typeface="Arial"/>
                <a:cs typeface="Arial"/>
              </a:rPr>
              <a:t>VAV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Boxes</a:t>
            </a:r>
            <a:endParaRPr sz="2800">
              <a:latin typeface="Arial"/>
              <a:cs typeface="Arial"/>
            </a:endParaRPr>
          </a:p>
          <a:p>
            <a:pPr marL="43497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34975" algn="l"/>
              </a:tabLst>
            </a:pPr>
            <a:r>
              <a:rPr dirty="0" sz="2800" b="1">
                <a:latin typeface="Arial"/>
                <a:cs typeface="Arial"/>
              </a:rPr>
              <a:t>Zone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Heating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or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Cooling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Coils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891" y="472439"/>
            <a:ext cx="5568695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2772" rIns="0" bIns="0" rtlCol="0" vert="horz">
            <a:spAutoFit/>
          </a:bodyPr>
          <a:lstStyle/>
          <a:p>
            <a:pPr marL="1506220">
              <a:lnSpc>
                <a:spcPct val="100000"/>
              </a:lnSpc>
              <a:spcBef>
                <a:spcPts val="105"/>
              </a:spcBef>
            </a:pPr>
            <a:r>
              <a:rPr dirty="0"/>
              <a:t>Zone</a:t>
            </a:r>
            <a:r>
              <a:rPr dirty="0" spc="-75"/>
              <a:t> </a:t>
            </a:r>
            <a:r>
              <a:rPr dirty="0"/>
              <a:t>Green</a:t>
            </a:r>
            <a:r>
              <a:rPr dirty="0" spc="-40"/>
              <a:t> </a:t>
            </a:r>
            <a:r>
              <a:rPr dirty="0" spc="-10"/>
              <a:t>Opportunities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33400" y="1600200"/>
            <a:ext cx="8001000" cy="4572000"/>
          </a:xfrm>
          <a:custGeom>
            <a:avLst/>
            <a:gdLst/>
            <a:ahLst/>
            <a:cxnLst/>
            <a:rect l="l" t="t" r="r" b="b"/>
            <a:pathLst>
              <a:path w="8001000" h="4572000">
                <a:moveTo>
                  <a:pt x="8001000" y="0"/>
                </a:moveTo>
                <a:lnTo>
                  <a:pt x="0" y="0"/>
                </a:lnTo>
                <a:lnTo>
                  <a:pt x="0" y="4572000"/>
                </a:lnTo>
                <a:lnTo>
                  <a:pt x="8001000" y="4572000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12140" y="1538143"/>
            <a:ext cx="7568565" cy="454914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Underfloor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Air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Distribution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VAV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boxes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with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ECM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motors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CO2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Control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Ventilation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Watts/CFM</a:t>
            </a:r>
            <a:r>
              <a:rPr dirty="0" sz="2800" spc="-13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Strategies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Fan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boxes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using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return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air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as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first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stage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of </a:t>
            </a:r>
            <a:r>
              <a:rPr dirty="0" sz="2800" spc="-20" b="1">
                <a:latin typeface="Arial"/>
                <a:cs typeface="Arial"/>
              </a:rPr>
              <a:t>heat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Hot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Water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heating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coils?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Radiant</a:t>
            </a:r>
            <a:r>
              <a:rPr dirty="0" sz="2800" spc="-10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Heating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800" b="1">
                <a:latin typeface="Arial"/>
                <a:cs typeface="Arial"/>
              </a:rPr>
              <a:t>Natural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Ventilation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9216" y="0"/>
            <a:ext cx="4959095" cy="6065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8610" y="51149"/>
            <a:ext cx="444436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Zone</a:t>
            </a:r>
            <a:r>
              <a:rPr dirty="0" spc="-90"/>
              <a:t> </a:t>
            </a:r>
            <a:r>
              <a:rPr dirty="0"/>
              <a:t>Selection</a:t>
            </a:r>
            <a:r>
              <a:rPr dirty="0" spc="-50"/>
              <a:t> </a:t>
            </a:r>
            <a:r>
              <a:rPr dirty="0" spc="-10"/>
              <a:t>Criteria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33400" y="838200"/>
            <a:ext cx="8001000" cy="4953000"/>
          </a:xfrm>
          <a:custGeom>
            <a:avLst/>
            <a:gdLst/>
            <a:ahLst/>
            <a:cxnLst/>
            <a:rect l="l" t="t" r="r" b="b"/>
            <a:pathLst>
              <a:path w="8001000" h="4953000">
                <a:moveTo>
                  <a:pt x="8001000" y="0"/>
                </a:moveTo>
                <a:lnTo>
                  <a:pt x="0" y="0"/>
                </a:lnTo>
                <a:lnTo>
                  <a:pt x="0" y="4953000"/>
                </a:lnTo>
                <a:lnTo>
                  <a:pt x="8001000" y="4953000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12140" y="790448"/>
            <a:ext cx="7578090" cy="382968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What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occupancies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do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have?</a:t>
            </a:r>
            <a:endParaRPr sz="2400">
              <a:latin typeface="Arial"/>
              <a:cs typeface="Arial"/>
            </a:endParaRPr>
          </a:p>
          <a:p>
            <a:pPr marL="355600" marR="31115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How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many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different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occupancies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or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ZONES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do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0" b="1">
                <a:latin typeface="Arial"/>
                <a:cs typeface="Arial"/>
              </a:rPr>
              <a:t>I </a:t>
            </a:r>
            <a:r>
              <a:rPr dirty="0" sz="2400" spc="-10" b="1">
                <a:latin typeface="Arial"/>
                <a:cs typeface="Arial"/>
              </a:rPr>
              <a:t>have?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What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level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control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appropriate?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Cost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Goals?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What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is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my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heating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source?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b="1">
                <a:latin typeface="Arial"/>
                <a:cs typeface="Arial"/>
              </a:rPr>
              <a:t>Is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this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system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exposed?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latin typeface="Arial"/>
                <a:cs typeface="Arial"/>
              </a:rPr>
              <a:t>Areas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with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special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HVAC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needs?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Temp,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Humidity, </a:t>
            </a:r>
            <a:r>
              <a:rPr dirty="0" sz="2400" b="1">
                <a:latin typeface="Arial"/>
                <a:cs typeface="Arial"/>
              </a:rPr>
              <a:t>filtration,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hours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10" b="1">
                <a:latin typeface="Arial"/>
                <a:cs typeface="Arial"/>
              </a:rPr>
              <a:t> operation?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3303" y="425195"/>
            <a:ext cx="3550919" cy="737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61657" rIns="0" bIns="0" rtlCol="0" vert="horz">
            <a:spAutoFit/>
          </a:bodyPr>
          <a:lstStyle/>
          <a:p>
            <a:pPr marL="2546985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VAV</a:t>
            </a:r>
            <a:r>
              <a:rPr dirty="0" sz="3600" spc="-80"/>
              <a:t> </a:t>
            </a:r>
            <a:r>
              <a:rPr dirty="0" sz="3600" spc="-10"/>
              <a:t>Systems</a:t>
            </a:r>
            <a:endParaRPr sz="3600"/>
          </a:p>
        </p:txBody>
      </p:sp>
      <p:sp>
        <p:nvSpPr>
          <p:cNvPr id="4" name="object 4" descr=""/>
          <p:cNvSpPr/>
          <p:nvPr/>
        </p:nvSpPr>
        <p:spPr>
          <a:xfrm>
            <a:off x="457200" y="1295400"/>
            <a:ext cx="8077200" cy="4876800"/>
          </a:xfrm>
          <a:custGeom>
            <a:avLst/>
            <a:gdLst/>
            <a:ahLst/>
            <a:cxnLst/>
            <a:rect l="l" t="t" r="r" b="b"/>
            <a:pathLst>
              <a:path w="8077200" h="4876800">
                <a:moveTo>
                  <a:pt x="8077200" y="0"/>
                </a:moveTo>
                <a:lnTo>
                  <a:pt x="0" y="0"/>
                </a:lnTo>
                <a:lnTo>
                  <a:pt x="0" y="4876800"/>
                </a:lnTo>
                <a:lnTo>
                  <a:pt x="8077200" y="4876800"/>
                </a:lnTo>
                <a:lnTo>
                  <a:pt x="80772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35940" y="1219383"/>
            <a:ext cx="5424170" cy="236664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Arial"/>
                <a:cs typeface="Arial"/>
              </a:rPr>
              <a:t>Variable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Air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Volume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(VAV)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Arial"/>
                <a:cs typeface="Arial"/>
              </a:rPr>
              <a:t>Series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boxes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(VAV)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Arial"/>
                <a:cs typeface="Arial"/>
              </a:rPr>
              <a:t>Parallel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Boxes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(VAV)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200" b="1">
                <a:latin typeface="Arial"/>
                <a:cs typeface="Arial"/>
              </a:rPr>
              <a:t>Pinch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Boxes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(VAV)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9253" rIns="0" bIns="0" rtlCol="0" vert="horz">
            <a:spAutoFit/>
          </a:bodyPr>
          <a:lstStyle/>
          <a:p>
            <a:pPr marL="1235075">
              <a:lnSpc>
                <a:spcPct val="100000"/>
              </a:lnSpc>
              <a:spcBef>
                <a:spcPts val="105"/>
              </a:spcBef>
            </a:pPr>
            <a:r>
              <a:rPr dirty="0" b="0">
                <a:latin typeface="Arial"/>
                <a:cs typeface="Arial"/>
              </a:rPr>
              <a:t>VAV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Terminal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Type: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Pinch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Box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228600" y="2133600"/>
            <a:ext cx="8001000" cy="4648200"/>
          </a:xfrm>
          <a:custGeom>
            <a:avLst/>
            <a:gdLst/>
            <a:ahLst/>
            <a:cxnLst/>
            <a:rect l="l" t="t" r="r" b="b"/>
            <a:pathLst>
              <a:path w="8001000" h="4648200">
                <a:moveTo>
                  <a:pt x="8001000" y="0"/>
                </a:moveTo>
                <a:lnTo>
                  <a:pt x="0" y="0"/>
                </a:lnTo>
                <a:lnTo>
                  <a:pt x="0" y="4648200"/>
                </a:lnTo>
                <a:lnTo>
                  <a:pt x="8001000" y="4648200"/>
                </a:lnTo>
                <a:lnTo>
                  <a:pt x="8001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07340" y="2157475"/>
            <a:ext cx="7606030" cy="4548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111506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b="1">
                <a:latin typeface="Arial"/>
                <a:cs typeface="Arial"/>
              </a:rPr>
              <a:t>Also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known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“Single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Duct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boxes”, </a:t>
            </a:r>
            <a:r>
              <a:rPr dirty="0" sz="2800" b="1">
                <a:latin typeface="Arial"/>
                <a:cs typeface="Arial"/>
              </a:rPr>
              <a:t>“Squeeze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boxes”,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“Reheat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boxes”</a:t>
            </a:r>
            <a:endParaRPr sz="2800">
              <a:latin typeface="Arial"/>
              <a:cs typeface="Arial"/>
            </a:endParaRPr>
          </a:p>
          <a:p>
            <a:pPr lvl="1" marL="755015" marR="5080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b="1">
                <a:latin typeface="Arial"/>
                <a:cs typeface="Arial"/>
              </a:rPr>
              <a:t>Maximum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allowed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air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quantity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heating </a:t>
            </a:r>
            <a:r>
              <a:rPr dirty="0" sz="2800" spc="-10" b="1">
                <a:latin typeface="Arial"/>
                <a:cs typeface="Arial"/>
              </a:rPr>
              <a:t>	</a:t>
            </a:r>
            <a:r>
              <a:rPr dirty="0" sz="2800" b="1">
                <a:latin typeface="Arial"/>
                <a:cs typeface="Arial"/>
              </a:rPr>
              <a:t>is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the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amount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req’d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for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ventilation </a:t>
            </a:r>
            <a:r>
              <a:rPr dirty="0" sz="2800" spc="-10" b="1">
                <a:latin typeface="Arial"/>
                <a:cs typeface="Arial"/>
              </a:rPr>
              <a:t>	</a:t>
            </a:r>
            <a:r>
              <a:rPr dirty="0" sz="2800" b="1">
                <a:latin typeface="Arial"/>
                <a:cs typeface="Arial"/>
              </a:rPr>
              <a:t>purposes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(except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for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labs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or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hospitals)</a:t>
            </a:r>
            <a:endParaRPr sz="2800">
              <a:latin typeface="Arial"/>
              <a:cs typeface="Arial"/>
            </a:endParaRPr>
          </a:p>
          <a:p>
            <a:pPr lvl="1" marL="755015" marR="1619885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b="1">
                <a:latin typeface="Arial"/>
                <a:cs typeface="Arial"/>
              </a:rPr>
              <a:t>Electric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heaters: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max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delta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is </a:t>
            </a:r>
            <a:r>
              <a:rPr dirty="0" sz="2800" spc="-25" b="1">
                <a:latin typeface="Arial"/>
                <a:cs typeface="Arial"/>
              </a:rPr>
              <a:t>	</a:t>
            </a:r>
            <a:r>
              <a:rPr dirty="0" sz="2800" b="1">
                <a:latin typeface="Arial"/>
                <a:cs typeface="Arial"/>
              </a:rPr>
              <a:t>approximately</a:t>
            </a:r>
            <a:r>
              <a:rPr dirty="0" sz="2800" spc="-18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40°F</a:t>
            </a:r>
            <a:endParaRPr sz="2800">
              <a:latin typeface="Arial"/>
              <a:cs typeface="Arial"/>
            </a:endParaRPr>
          </a:p>
          <a:p>
            <a:pPr algn="just" lvl="1" marL="756285" marR="340360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285" algn="l"/>
              </a:tabLst>
            </a:pPr>
            <a:r>
              <a:rPr dirty="0" sz="2800" b="1">
                <a:latin typeface="Arial"/>
                <a:cs typeface="Arial"/>
              </a:rPr>
              <a:t>Diffusers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rule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thumb;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do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not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reduce </a:t>
            </a:r>
            <a:r>
              <a:rPr dirty="0" sz="2800" b="1">
                <a:latin typeface="Arial"/>
                <a:cs typeface="Arial"/>
              </a:rPr>
              <a:t>airflow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less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than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½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of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design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during heating.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080727" y="958850"/>
            <a:ext cx="2220595" cy="1054100"/>
            <a:chOff x="3080727" y="958850"/>
            <a:chExt cx="2220595" cy="1054100"/>
          </a:xfrm>
        </p:grpSpPr>
        <p:sp>
          <p:nvSpPr>
            <p:cNvPr id="6" name="object 6" descr=""/>
            <p:cNvSpPr/>
            <p:nvPr/>
          </p:nvSpPr>
          <p:spPr>
            <a:xfrm>
              <a:off x="3584333" y="990600"/>
              <a:ext cx="1685289" cy="990600"/>
            </a:xfrm>
            <a:custGeom>
              <a:avLst/>
              <a:gdLst/>
              <a:ahLst/>
              <a:cxnLst/>
              <a:rect l="l" t="t" r="r" b="b"/>
              <a:pathLst>
                <a:path w="1685289" h="990600">
                  <a:moveTo>
                    <a:pt x="1685188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1685188" y="990600"/>
                  </a:lnTo>
                  <a:lnTo>
                    <a:pt x="1685188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584333" y="990600"/>
              <a:ext cx="1685289" cy="990600"/>
            </a:xfrm>
            <a:custGeom>
              <a:avLst/>
              <a:gdLst/>
              <a:ahLst/>
              <a:cxnLst/>
              <a:rect l="l" t="t" r="r" b="b"/>
              <a:pathLst>
                <a:path w="1685289" h="990600">
                  <a:moveTo>
                    <a:pt x="0" y="0"/>
                  </a:moveTo>
                  <a:lnTo>
                    <a:pt x="1685188" y="0"/>
                  </a:lnTo>
                  <a:lnTo>
                    <a:pt x="1685188" y="990600"/>
                  </a:lnTo>
                  <a:lnTo>
                    <a:pt x="0" y="990600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112477" y="1176337"/>
              <a:ext cx="472440" cy="619125"/>
            </a:xfrm>
            <a:custGeom>
              <a:avLst/>
              <a:gdLst/>
              <a:ahLst/>
              <a:cxnLst/>
              <a:rect l="l" t="t" r="r" b="b"/>
              <a:pathLst>
                <a:path w="472439" h="619125">
                  <a:moveTo>
                    <a:pt x="471855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471855" y="619125"/>
                  </a:lnTo>
                  <a:lnTo>
                    <a:pt x="471855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112477" y="1176337"/>
              <a:ext cx="472440" cy="619125"/>
            </a:xfrm>
            <a:custGeom>
              <a:avLst/>
              <a:gdLst/>
              <a:ahLst/>
              <a:cxnLst/>
              <a:rect l="l" t="t" r="r" b="b"/>
              <a:pathLst>
                <a:path w="472439" h="619125">
                  <a:moveTo>
                    <a:pt x="0" y="0"/>
                  </a:moveTo>
                  <a:lnTo>
                    <a:pt x="471855" y="0"/>
                  </a:lnTo>
                  <a:lnTo>
                    <a:pt x="471855" y="619125"/>
                  </a:lnTo>
                  <a:lnTo>
                    <a:pt x="0" y="619125"/>
                  </a:lnTo>
                  <a:lnTo>
                    <a:pt x="0" y="0"/>
                  </a:lnTo>
                  <a:close/>
                </a:path>
              </a:pathLst>
            </a:custGeom>
            <a:ln w="63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5649" y="1404934"/>
              <a:ext cx="105511" cy="10001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247293" y="1300162"/>
              <a:ext cx="202565" cy="371475"/>
            </a:xfrm>
            <a:custGeom>
              <a:avLst/>
              <a:gdLst/>
              <a:ahLst/>
              <a:cxnLst/>
              <a:rect l="l" t="t" r="r" b="b"/>
              <a:pathLst>
                <a:path w="202564" h="371475">
                  <a:moveTo>
                    <a:pt x="202222" y="0"/>
                  </a:moveTo>
                  <a:lnTo>
                    <a:pt x="0" y="37147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2438400" y="1366832"/>
            <a:ext cx="539750" cy="114300"/>
            <a:chOff x="2438400" y="1366832"/>
            <a:chExt cx="539750" cy="114300"/>
          </a:xfrm>
        </p:grpSpPr>
        <p:sp>
          <p:nvSpPr>
            <p:cNvPr id="13" name="object 13" descr=""/>
            <p:cNvSpPr/>
            <p:nvPr/>
          </p:nvSpPr>
          <p:spPr>
            <a:xfrm>
              <a:off x="2438400" y="1423987"/>
              <a:ext cx="444500" cy="0"/>
            </a:xfrm>
            <a:custGeom>
              <a:avLst/>
              <a:gdLst/>
              <a:ahLst/>
              <a:cxnLst/>
              <a:rect l="l" t="t" r="r" b="b"/>
              <a:pathLst>
                <a:path w="444500" h="0">
                  <a:moveTo>
                    <a:pt x="0" y="0"/>
                  </a:moveTo>
                  <a:lnTo>
                    <a:pt x="44401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863364" y="136683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5404337" y="1366832"/>
            <a:ext cx="539750" cy="114300"/>
            <a:chOff x="5404337" y="1366832"/>
            <a:chExt cx="539750" cy="114300"/>
          </a:xfrm>
        </p:grpSpPr>
        <p:sp>
          <p:nvSpPr>
            <p:cNvPr id="16" name="object 16" descr=""/>
            <p:cNvSpPr/>
            <p:nvPr/>
          </p:nvSpPr>
          <p:spPr>
            <a:xfrm>
              <a:off x="5404337" y="1423987"/>
              <a:ext cx="444500" cy="0"/>
            </a:xfrm>
            <a:custGeom>
              <a:avLst/>
              <a:gdLst/>
              <a:ahLst/>
              <a:cxnLst/>
              <a:rect l="l" t="t" r="r" b="b"/>
              <a:pathLst>
                <a:path w="444500" h="0">
                  <a:moveTo>
                    <a:pt x="0" y="0"/>
                  </a:moveTo>
                  <a:lnTo>
                    <a:pt x="444017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829302" y="136683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9253" rIns="0" bIns="0" rtlCol="0" vert="horz">
            <a:spAutoFit/>
          </a:bodyPr>
          <a:lstStyle/>
          <a:p>
            <a:pPr marL="1076325">
              <a:lnSpc>
                <a:spcPct val="100000"/>
              </a:lnSpc>
              <a:spcBef>
                <a:spcPts val="105"/>
              </a:spcBef>
            </a:pPr>
            <a:r>
              <a:rPr dirty="0" b="0">
                <a:latin typeface="Arial"/>
                <a:cs typeface="Arial"/>
              </a:rPr>
              <a:t>VAV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Terminal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Types: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Fan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Boxes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6479" y="1061237"/>
            <a:ext cx="4347701" cy="247331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973" y="1060081"/>
            <a:ext cx="4115063" cy="304751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800600" y="3662362"/>
            <a:ext cx="3886200" cy="2465705"/>
          </a:xfrm>
          <a:prstGeom prst="rect">
            <a:avLst/>
          </a:prstGeom>
          <a:solidFill>
            <a:srgbClr val="BBE0E3"/>
          </a:solidFill>
        </p:spPr>
        <p:txBody>
          <a:bodyPr wrap="square" lIns="0" tIns="381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dirty="0" u="heavy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Series</a:t>
            </a:r>
            <a:r>
              <a:rPr dirty="0" u="heavy" sz="24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Fan</a:t>
            </a:r>
            <a:r>
              <a:rPr dirty="0" u="heavy" sz="24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0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VAV</a:t>
            </a:r>
            <a:r>
              <a:rPr dirty="0" u="heavy" sz="24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Box</a:t>
            </a:r>
            <a:endParaRPr sz="2400">
              <a:latin typeface="Arial"/>
              <a:cs typeface="Arial"/>
            </a:endParaRPr>
          </a:p>
          <a:p>
            <a:pPr marL="197485" indent="-115570">
              <a:lnSpc>
                <a:spcPct val="100000"/>
              </a:lnSpc>
              <a:spcBef>
                <a:spcPts val="1440"/>
              </a:spcBef>
              <a:buSzPct val="95833"/>
              <a:buChar char="•"/>
              <a:tabLst>
                <a:tab pos="197485" algn="l"/>
              </a:tabLst>
            </a:pPr>
            <a:r>
              <a:rPr dirty="0" sz="2400">
                <a:latin typeface="Arial"/>
                <a:cs typeface="Arial"/>
              </a:rPr>
              <a:t>Fan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series with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air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valve</a:t>
            </a:r>
            <a:endParaRPr sz="2400">
              <a:latin typeface="Arial"/>
              <a:cs typeface="Arial"/>
            </a:endParaRPr>
          </a:p>
          <a:p>
            <a:pPr marL="197485" indent="-115570">
              <a:lnSpc>
                <a:spcPct val="100000"/>
              </a:lnSpc>
              <a:spcBef>
                <a:spcPts val="1440"/>
              </a:spcBef>
              <a:buSzPct val="95833"/>
              <a:buChar char="•"/>
              <a:tabLst>
                <a:tab pos="197485" algn="l"/>
              </a:tabLst>
            </a:pPr>
            <a:r>
              <a:rPr dirty="0" sz="2400">
                <a:latin typeface="Arial"/>
                <a:cs typeface="Arial"/>
              </a:rPr>
              <a:t>Runs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continuously</a:t>
            </a:r>
            <a:endParaRPr sz="2400">
              <a:latin typeface="Arial"/>
              <a:cs typeface="Arial"/>
            </a:endParaRPr>
          </a:p>
          <a:p>
            <a:pPr marL="90805" marR="526415" indent="-8890">
              <a:lnSpc>
                <a:spcPct val="100000"/>
              </a:lnSpc>
              <a:spcBef>
                <a:spcPts val="1440"/>
              </a:spcBef>
              <a:buSzPct val="95833"/>
              <a:buChar char="•"/>
              <a:tabLst>
                <a:tab pos="197485" algn="l"/>
              </a:tabLst>
            </a:pP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Allows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low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temperature </a:t>
            </a:r>
            <a:r>
              <a:rPr dirty="0" sz="2400">
                <a:latin typeface="Arial"/>
                <a:cs typeface="Arial"/>
              </a:rPr>
              <a:t>primary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air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1000" y="4114800"/>
            <a:ext cx="3581400" cy="2282825"/>
          </a:xfrm>
          <a:prstGeom prst="rect">
            <a:avLst/>
          </a:prstGeom>
          <a:solidFill>
            <a:srgbClr val="BBE0E3"/>
          </a:solidFill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dirty="0" u="heavy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Parallel</a:t>
            </a:r>
            <a:r>
              <a:rPr dirty="0" u="heavy" sz="24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Fan</a:t>
            </a:r>
            <a:r>
              <a:rPr dirty="0" u="heavy" sz="2400" spc="-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VAV</a:t>
            </a:r>
            <a:r>
              <a:rPr dirty="0" u="heavy" sz="2400" spc="-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Box</a:t>
            </a:r>
            <a:endParaRPr sz="2400">
              <a:latin typeface="Arial"/>
              <a:cs typeface="Arial"/>
            </a:endParaRPr>
          </a:p>
          <a:p>
            <a:pPr marL="91440" marR="410209" indent="-8890">
              <a:lnSpc>
                <a:spcPct val="100000"/>
              </a:lnSpc>
              <a:spcBef>
                <a:spcPts val="1440"/>
              </a:spcBef>
              <a:buSzPct val="95833"/>
              <a:buChar char="•"/>
              <a:tabLst>
                <a:tab pos="198120" algn="l"/>
              </a:tabLst>
            </a:pP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Fan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parallel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air </a:t>
            </a:r>
            <a:r>
              <a:rPr dirty="0" sz="2400" spc="-10">
                <a:latin typeface="Arial"/>
                <a:cs typeface="Arial"/>
              </a:rPr>
              <a:t>valve</a:t>
            </a:r>
            <a:endParaRPr sz="2400">
              <a:latin typeface="Arial"/>
              <a:cs typeface="Arial"/>
            </a:endParaRPr>
          </a:p>
          <a:p>
            <a:pPr marL="91440" marR="648335" indent="-8890">
              <a:lnSpc>
                <a:spcPct val="100000"/>
              </a:lnSpc>
              <a:spcBef>
                <a:spcPts val="1440"/>
              </a:spcBef>
              <a:buSzPct val="95833"/>
              <a:buChar char="•"/>
              <a:tabLst>
                <a:tab pos="198120" algn="l"/>
              </a:tabLst>
            </a:pP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Runs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during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heating </a:t>
            </a:r>
            <a:r>
              <a:rPr dirty="0" sz="2400" spc="-20">
                <a:latin typeface="Arial"/>
                <a:cs typeface="Arial"/>
              </a:rPr>
              <a:t>only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7627" y="425195"/>
            <a:ext cx="4462271" cy="737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61657" rIns="0" bIns="0" rtlCol="0" vert="horz">
            <a:spAutoFit/>
          </a:bodyPr>
          <a:lstStyle/>
          <a:p>
            <a:pPr marL="2091689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Indoor</a:t>
            </a:r>
            <a:r>
              <a:rPr dirty="0" sz="3600" spc="-20"/>
              <a:t> </a:t>
            </a:r>
            <a:r>
              <a:rPr dirty="0" sz="3600"/>
              <a:t>Air</a:t>
            </a:r>
            <a:r>
              <a:rPr dirty="0" sz="3600" spc="-30"/>
              <a:t> </a:t>
            </a:r>
            <a:r>
              <a:rPr dirty="0" sz="3600" spc="-10"/>
              <a:t>Quality</a:t>
            </a:r>
            <a:endParaRPr sz="3600"/>
          </a:p>
        </p:txBody>
      </p:sp>
      <p:sp>
        <p:nvSpPr>
          <p:cNvPr id="4" name="object 4" descr=""/>
          <p:cNvSpPr/>
          <p:nvPr/>
        </p:nvSpPr>
        <p:spPr>
          <a:xfrm>
            <a:off x="457200" y="1295400"/>
            <a:ext cx="8077200" cy="4876800"/>
          </a:xfrm>
          <a:custGeom>
            <a:avLst/>
            <a:gdLst/>
            <a:ahLst/>
            <a:cxnLst/>
            <a:rect l="l" t="t" r="r" b="b"/>
            <a:pathLst>
              <a:path w="8077200" h="4876800">
                <a:moveTo>
                  <a:pt x="8077200" y="0"/>
                </a:moveTo>
                <a:lnTo>
                  <a:pt x="0" y="0"/>
                </a:lnTo>
                <a:lnTo>
                  <a:pt x="0" y="4876800"/>
                </a:lnTo>
                <a:lnTo>
                  <a:pt x="8077200" y="4876800"/>
                </a:lnTo>
                <a:lnTo>
                  <a:pt x="80772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35940" y="1215636"/>
            <a:ext cx="5367655" cy="4347210"/>
          </a:xfrm>
          <a:prstGeom prst="rect">
            <a:avLst/>
          </a:prstGeom>
        </p:spPr>
        <p:txBody>
          <a:bodyPr wrap="square" lIns="0" tIns="113664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Arial"/>
                <a:cs typeface="Arial"/>
              </a:rPr>
              <a:t>Human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Effluent</a:t>
            </a:r>
            <a:endParaRPr sz="32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800" spc="-25" b="1">
                <a:latin typeface="Arial"/>
                <a:cs typeface="Arial"/>
              </a:rPr>
              <a:t>CO2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Arial"/>
                <a:cs typeface="Arial"/>
              </a:rPr>
              <a:t>Materials</a:t>
            </a:r>
            <a:r>
              <a:rPr dirty="0" sz="3200" spc="-10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Effluent</a:t>
            </a:r>
            <a:endParaRPr sz="32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800" spc="-10" b="1">
                <a:latin typeface="Arial"/>
                <a:cs typeface="Arial"/>
              </a:rPr>
              <a:t>VOC’s</a:t>
            </a:r>
            <a:endParaRPr sz="28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800" spc="-25" b="1">
                <a:latin typeface="Arial"/>
                <a:cs typeface="Arial"/>
              </a:rPr>
              <a:t>Etc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Arial"/>
                <a:cs typeface="Arial"/>
              </a:rPr>
              <a:t>ASHRAE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62.1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Ventilation</a:t>
            </a:r>
            <a:endParaRPr sz="3200">
              <a:latin typeface="Arial"/>
              <a:cs typeface="Arial"/>
            </a:endParaRPr>
          </a:p>
          <a:p>
            <a:pPr lvl="1" marL="755015" indent="-28575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800" b="1">
                <a:latin typeface="Arial"/>
                <a:cs typeface="Arial"/>
              </a:rPr>
              <a:t>(#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people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x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_cfm/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person)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  <a:p>
            <a:pPr lvl="1" marL="755015" indent="-28575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5015" algn="l"/>
              </a:tabLst>
            </a:pPr>
            <a:r>
              <a:rPr dirty="0" sz="2800" b="1">
                <a:latin typeface="Arial"/>
                <a:cs typeface="Arial"/>
              </a:rPr>
              <a:t>(area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x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_cfm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/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square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foot)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1907" y="504444"/>
            <a:ext cx="4553711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1334" y="610743"/>
            <a:ext cx="40386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38350" algn="l"/>
              </a:tabLst>
            </a:pPr>
            <a:r>
              <a:rPr dirty="0" spc="-10"/>
              <a:t>Selection</a:t>
            </a:r>
            <a:r>
              <a:rPr dirty="0"/>
              <a:t>	</a:t>
            </a:r>
            <a:r>
              <a:rPr dirty="0" spc="-10"/>
              <a:t>Scorecard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763" y="1311338"/>
            <a:ext cx="8518524" cy="5356161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962400" y="5867400"/>
            <a:ext cx="4495800" cy="0"/>
          </a:xfrm>
          <a:custGeom>
            <a:avLst/>
            <a:gdLst/>
            <a:ahLst/>
            <a:cxnLst/>
            <a:rect l="l" t="t" r="r" b="b"/>
            <a:pathLst>
              <a:path w="4495800" h="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38100">
            <a:solidFill>
              <a:srgbClr val="003399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38200" y="1219200"/>
            <a:ext cx="4495800" cy="0"/>
          </a:xfrm>
          <a:custGeom>
            <a:avLst/>
            <a:gdLst/>
            <a:ahLst/>
            <a:cxnLst/>
            <a:rect l="l" t="t" r="r" b="b"/>
            <a:pathLst>
              <a:path w="4495800" h="0">
                <a:moveTo>
                  <a:pt x="0" y="0"/>
                </a:moveTo>
                <a:lnTo>
                  <a:pt x="4495800" y="0"/>
                </a:lnTo>
              </a:path>
            </a:pathLst>
          </a:custGeom>
          <a:ln w="38100">
            <a:solidFill>
              <a:srgbClr val="003399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6877" y="336740"/>
            <a:ext cx="827341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Life</a:t>
            </a:r>
            <a:r>
              <a:rPr dirty="0" spc="-65"/>
              <a:t> </a:t>
            </a:r>
            <a:r>
              <a:rPr dirty="0"/>
              <a:t>Cycle</a:t>
            </a:r>
            <a:r>
              <a:rPr dirty="0" spc="-40"/>
              <a:t> </a:t>
            </a:r>
            <a:r>
              <a:rPr dirty="0"/>
              <a:t>Costing</a:t>
            </a:r>
            <a:r>
              <a:rPr dirty="0" spc="-45"/>
              <a:t> </a:t>
            </a:r>
            <a:r>
              <a:rPr dirty="0"/>
              <a:t>–</a:t>
            </a:r>
            <a:r>
              <a:rPr dirty="0" spc="-20"/>
              <a:t> </a:t>
            </a:r>
            <a:r>
              <a:rPr dirty="0"/>
              <a:t>Buying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Best</a:t>
            </a:r>
            <a:r>
              <a:rPr dirty="0" spc="-30"/>
              <a:t> </a:t>
            </a:r>
            <a:r>
              <a:rPr dirty="0" spc="-10"/>
              <a:t>Value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840739" y="1504289"/>
            <a:ext cx="2921635" cy="490283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39395" algn="l"/>
              </a:tabLst>
            </a:pPr>
            <a:r>
              <a:rPr dirty="0" sz="2000" b="1">
                <a:solidFill>
                  <a:srgbClr val="818181"/>
                </a:solidFill>
                <a:latin typeface="Arial"/>
                <a:cs typeface="Arial"/>
              </a:rPr>
              <a:t>First</a:t>
            </a:r>
            <a:r>
              <a:rPr dirty="0" sz="2000" spc="-35" b="1">
                <a:solidFill>
                  <a:srgbClr val="81818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18181"/>
                </a:solidFill>
                <a:latin typeface="Arial"/>
                <a:cs typeface="Arial"/>
              </a:rPr>
              <a:t>Cost</a:t>
            </a:r>
            <a:r>
              <a:rPr dirty="0" sz="2000" spc="-20" b="1">
                <a:solidFill>
                  <a:srgbClr val="818181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818181"/>
                </a:solidFill>
                <a:latin typeface="Arial"/>
                <a:cs typeface="Arial"/>
              </a:rPr>
              <a:t>Constraints</a:t>
            </a:r>
            <a:endParaRPr sz="2000">
              <a:latin typeface="Arial"/>
              <a:cs typeface="Arial"/>
            </a:endParaRPr>
          </a:p>
          <a:p>
            <a:pPr marL="239395" marR="486409" indent="-227329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000" b="1">
                <a:solidFill>
                  <a:srgbClr val="818181"/>
                </a:solidFill>
                <a:latin typeface="Arial"/>
                <a:cs typeface="Arial"/>
              </a:rPr>
              <a:t>Operational</a:t>
            </a:r>
            <a:r>
              <a:rPr dirty="0" sz="2000" spc="-85" b="1">
                <a:solidFill>
                  <a:srgbClr val="818181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818181"/>
                </a:solidFill>
                <a:latin typeface="Arial"/>
                <a:cs typeface="Arial"/>
              </a:rPr>
              <a:t>Costs 	Energy 	Maintenance 	Repairs</a:t>
            </a:r>
            <a:endParaRPr sz="2000">
              <a:latin typeface="Arial"/>
              <a:cs typeface="Arial"/>
            </a:endParaRPr>
          </a:p>
          <a:p>
            <a:pPr marL="239395" marR="441959" indent="-227329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000" b="1">
                <a:solidFill>
                  <a:srgbClr val="818181"/>
                </a:solidFill>
                <a:latin typeface="Arial"/>
                <a:cs typeface="Arial"/>
              </a:rPr>
              <a:t>Flexibility</a:t>
            </a:r>
            <a:r>
              <a:rPr dirty="0" sz="2000" spc="-70" b="1">
                <a:solidFill>
                  <a:srgbClr val="81818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18181"/>
                </a:solidFill>
                <a:latin typeface="Arial"/>
                <a:cs typeface="Arial"/>
              </a:rPr>
              <a:t>to</a:t>
            </a:r>
            <a:r>
              <a:rPr dirty="0" sz="2000" spc="-110" b="1">
                <a:solidFill>
                  <a:srgbClr val="818181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818181"/>
                </a:solidFill>
                <a:latin typeface="Arial"/>
                <a:cs typeface="Arial"/>
              </a:rPr>
              <a:t>Avoid </a:t>
            </a:r>
            <a:r>
              <a:rPr dirty="0" sz="2000" spc="-20" b="1">
                <a:solidFill>
                  <a:srgbClr val="818181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818181"/>
                </a:solidFill>
                <a:latin typeface="Arial"/>
                <a:cs typeface="Arial"/>
              </a:rPr>
              <a:t>Future</a:t>
            </a:r>
            <a:r>
              <a:rPr dirty="0" sz="2000" spc="-40" b="1">
                <a:solidFill>
                  <a:srgbClr val="818181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818181"/>
                </a:solidFill>
                <a:latin typeface="Arial"/>
                <a:cs typeface="Arial"/>
              </a:rPr>
              <a:t>Change </a:t>
            </a:r>
            <a:r>
              <a:rPr dirty="0" sz="2000" spc="-10" b="1">
                <a:solidFill>
                  <a:srgbClr val="818181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818181"/>
                </a:solidFill>
                <a:latin typeface="Arial"/>
                <a:cs typeface="Arial"/>
              </a:rPr>
              <a:t>Costs</a:t>
            </a:r>
            <a:r>
              <a:rPr dirty="0" sz="2000" spc="-35" b="1">
                <a:solidFill>
                  <a:srgbClr val="818181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818181"/>
                </a:solidFill>
                <a:latin typeface="Arial"/>
                <a:cs typeface="Arial"/>
              </a:rPr>
              <a:t>(TI)</a:t>
            </a:r>
            <a:endParaRPr sz="20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239395" algn="l"/>
              </a:tabLst>
            </a:pPr>
            <a:r>
              <a:rPr dirty="0" sz="2000" b="1">
                <a:solidFill>
                  <a:srgbClr val="818181"/>
                </a:solidFill>
                <a:latin typeface="Arial"/>
                <a:cs typeface="Arial"/>
              </a:rPr>
              <a:t>Replacement</a:t>
            </a:r>
            <a:r>
              <a:rPr dirty="0" sz="2000" spc="-55" b="1">
                <a:solidFill>
                  <a:srgbClr val="818181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818181"/>
                </a:solidFill>
                <a:latin typeface="Arial"/>
                <a:cs typeface="Arial"/>
              </a:rPr>
              <a:t>Horizon</a:t>
            </a:r>
            <a:endParaRPr sz="2000">
              <a:latin typeface="Arial"/>
              <a:cs typeface="Arial"/>
            </a:endParaRPr>
          </a:p>
          <a:p>
            <a:pPr marL="239395" marR="628650" indent="-227329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469265" algn="l"/>
              </a:tabLst>
            </a:pPr>
            <a:r>
              <a:rPr dirty="0" sz="2000" b="1">
                <a:solidFill>
                  <a:srgbClr val="818181"/>
                </a:solidFill>
                <a:latin typeface="Arial"/>
                <a:cs typeface="Arial"/>
              </a:rPr>
              <a:t>Equipment</a:t>
            </a:r>
            <a:r>
              <a:rPr dirty="0" sz="2000" spc="-45" b="1">
                <a:solidFill>
                  <a:srgbClr val="81818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18181"/>
                </a:solidFill>
                <a:latin typeface="Arial"/>
                <a:cs typeface="Arial"/>
              </a:rPr>
              <a:t>Life</a:t>
            </a:r>
            <a:r>
              <a:rPr dirty="0" sz="2000" spc="-35" b="1">
                <a:solidFill>
                  <a:srgbClr val="818181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818181"/>
                </a:solidFill>
                <a:latin typeface="Arial"/>
                <a:cs typeface="Arial"/>
              </a:rPr>
              <a:t>– </a:t>
            </a:r>
            <a:r>
              <a:rPr dirty="0" sz="2000" spc="-50" b="1">
                <a:solidFill>
                  <a:srgbClr val="818181"/>
                </a:solidFill>
                <a:latin typeface="Arial"/>
                <a:cs typeface="Arial"/>
              </a:rPr>
              <a:t>	</a:t>
            </a:r>
            <a:r>
              <a:rPr dirty="0" sz="2000" b="1">
                <a:solidFill>
                  <a:srgbClr val="818181"/>
                </a:solidFill>
                <a:latin typeface="Arial"/>
                <a:cs typeface="Arial"/>
              </a:rPr>
              <a:t>Planned</a:t>
            </a:r>
            <a:r>
              <a:rPr dirty="0" sz="2000" spc="-55" b="1">
                <a:solidFill>
                  <a:srgbClr val="818181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818181"/>
                </a:solidFill>
                <a:latin typeface="Arial"/>
                <a:cs typeface="Arial"/>
              </a:rPr>
              <a:t>&amp; </a:t>
            </a:r>
            <a:r>
              <a:rPr dirty="0" sz="2000" spc="-50" b="1">
                <a:solidFill>
                  <a:srgbClr val="818181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818181"/>
                </a:solidFill>
                <a:latin typeface="Arial"/>
                <a:cs typeface="Arial"/>
              </a:rPr>
              <a:t>Engineered 	Replacement 	Strategies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0999" y="1295400"/>
            <a:ext cx="4571784" cy="447038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883" y="472439"/>
            <a:ext cx="4937759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2772" rIns="0" bIns="0" rtlCol="0" vert="horz">
            <a:spAutoFit/>
          </a:bodyPr>
          <a:lstStyle/>
          <a:p>
            <a:pPr marL="1821814">
              <a:lnSpc>
                <a:spcPct val="100000"/>
              </a:lnSpc>
              <a:spcBef>
                <a:spcPts val="105"/>
              </a:spcBef>
            </a:pPr>
            <a:r>
              <a:rPr dirty="0"/>
              <a:t>Links</a:t>
            </a:r>
            <a:r>
              <a:rPr dirty="0" spc="-55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HVAC</a:t>
            </a:r>
            <a:r>
              <a:rPr dirty="0" spc="-25"/>
              <a:t> </a:t>
            </a:r>
            <a:r>
              <a:rPr dirty="0" spc="-10"/>
              <a:t>Basics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457200" y="1295400"/>
            <a:ext cx="8077200" cy="4876800"/>
          </a:xfrm>
          <a:custGeom>
            <a:avLst/>
            <a:gdLst/>
            <a:ahLst/>
            <a:cxnLst/>
            <a:rect l="l" t="t" r="r" b="b"/>
            <a:pathLst>
              <a:path w="8077200" h="4876800">
                <a:moveTo>
                  <a:pt x="8077200" y="0"/>
                </a:moveTo>
                <a:lnTo>
                  <a:pt x="0" y="0"/>
                </a:lnTo>
                <a:lnTo>
                  <a:pt x="0" y="4876800"/>
                </a:lnTo>
                <a:lnTo>
                  <a:pt x="8077200" y="4876800"/>
                </a:lnTo>
                <a:lnTo>
                  <a:pt x="80772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</a:tabLst>
            </a:pPr>
            <a:r>
              <a:rPr dirty="0" spc="-10">
                <a:hlinkClick r:id="rId3"/>
              </a:rPr>
              <a:t>http://www.hpac.com/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</a:tabLst>
            </a:pPr>
            <a:r>
              <a:rPr dirty="0" spc="-10">
                <a:hlinkClick r:id="rId4"/>
              </a:rPr>
              <a:t>http://www.esmagazine.com/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</a:tabLst>
            </a:pPr>
            <a:r>
              <a:rPr dirty="0" spc="-10">
                <a:hlinkClick r:id="rId5"/>
              </a:rPr>
              <a:t>http://www.ashrae.org/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</a:tabLst>
            </a:pPr>
            <a:r>
              <a:rPr dirty="0" spc="-10">
                <a:hlinkClick r:id="rId6"/>
              </a:rPr>
              <a:t>http://www.usgbc.org/</a:t>
            </a: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dirty="0" spc="-10">
                <a:hlinkClick r:id="rId7"/>
              </a:rPr>
              <a:t>http://www.air-conditioner-selection.com/air-</a:t>
            </a:r>
            <a:r>
              <a:rPr dirty="0" u="none" spc="-10"/>
              <a:t> </a:t>
            </a:r>
            <a:r>
              <a:rPr dirty="0" spc="-10">
                <a:hlinkClick r:id="rId7"/>
              </a:rPr>
              <a:t>conditioning-articles.html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</a:tabLst>
            </a:pPr>
            <a:r>
              <a:rPr dirty="0" spc="-10">
                <a:hlinkClick r:id="rId8"/>
              </a:rPr>
              <a:t>http://www.seattle.gov/dpd/</a:t>
            </a: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</a:tabLst>
            </a:pPr>
            <a:r>
              <a:rPr dirty="0" spc="-10">
                <a:hlinkClick r:id="rId9"/>
              </a:rPr>
              <a:t>http://www.sbcc.wa.gov/sbccindx.html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187" y="-66040"/>
            <a:ext cx="8185784" cy="12477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400" spc="-10" b="0">
                <a:latin typeface="Arial"/>
                <a:cs typeface="Arial"/>
              </a:rPr>
              <a:t>Psychrometrics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3600" b="0">
                <a:latin typeface="Arial"/>
                <a:cs typeface="Arial"/>
              </a:rPr>
              <a:t>air</a:t>
            </a:r>
            <a:r>
              <a:rPr dirty="0" sz="3600" spc="-2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properties</a:t>
            </a:r>
            <a:r>
              <a:rPr dirty="0" sz="3600" spc="-3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and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their</a:t>
            </a:r>
            <a:r>
              <a:rPr dirty="0" sz="3600" spc="-20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interrelationships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254126"/>
            <a:ext cx="7244956" cy="48720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6172212"/>
            <a:ext cx="3516287" cy="39051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400" y="118871"/>
            <a:ext cx="8991600" cy="6415405"/>
            <a:chOff x="152400" y="118871"/>
            <a:chExt cx="8991600" cy="641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00" y="914400"/>
              <a:ext cx="6400799" cy="4800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4305312"/>
              <a:ext cx="2971774" cy="222883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33387" y="144462"/>
              <a:ext cx="8229600" cy="786130"/>
            </a:xfrm>
            <a:custGeom>
              <a:avLst/>
              <a:gdLst/>
              <a:ahLst/>
              <a:cxnLst/>
              <a:rect l="l" t="t" r="r" b="b"/>
              <a:pathLst>
                <a:path w="8229600" h="786130">
                  <a:moveTo>
                    <a:pt x="8229600" y="0"/>
                  </a:moveTo>
                  <a:lnTo>
                    <a:pt x="0" y="0"/>
                  </a:lnTo>
                  <a:lnTo>
                    <a:pt x="0" y="785812"/>
                  </a:lnTo>
                  <a:lnTo>
                    <a:pt x="8229600" y="78581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6732" y="118871"/>
              <a:ext cx="5160263" cy="73761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3387" y="144462"/>
            <a:ext cx="8229600" cy="786130"/>
          </a:xfrm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dirty="0" sz="3600"/>
              <a:t>Teamwork</a:t>
            </a:r>
            <a:r>
              <a:rPr dirty="0" sz="3600" spc="-25"/>
              <a:t> </a:t>
            </a:r>
            <a:r>
              <a:rPr dirty="0" sz="3600"/>
              <a:t>=</a:t>
            </a:r>
            <a:r>
              <a:rPr dirty="0" sz="3600" spc="-15"/>
              <a:t> </a:t>
            </a:r>
            <a:r>
              <a:rPr dirty="0" sz="3600" spc="-10"/>
              <a:t>Results</a:t>
            </a:r>
            <a:endParaRPr sz="3600"/>
          </a:p>
        </p:txBody>
      </p:sp>
      <p:grpSp>
        <p:nvGrpSpPr>
          <p:cNvPr id="8" name="object 8" descr=""/>
          <p:cNvGrpSpPr/>
          <p:nvPr/>
        </p:nvGrpSpPr>
        <p:grpSpPr>
          <a:xfrm>
            <a:off x="152400" y="3429000"/>
            <a:ext cx="1524000" cy="786130"/>
            <a:chOff x="152400" y="3429000"/>
            <a:chExt cx="1524000" cy="786130"/>
          </a:xfrm>
        </p:grpSpPr>
        <p:sp>
          <p:nvSpPr>
            <p:cNvPr id="9" name="object 9" descr=""/>
            <p:cNvSpPr/>
            <p:nvPr/>
          </p:nvSpPr>
          <p:spPr>
            <a:xfrm>
              <a:off x="152400" y="3429000"/>
              <a:ext cx="1524000" cy="786130"/>
            </a:xfrm>
            <a:custGeom>
              <a:avLst/>
              <a:gdLst/>
              <a:ahLst/>
              <a:cxnLst/>
              <a:rect l="l" t="t" r="r" b="b"/>
              <a:pathLst>
                <a:path w="1524000" h="786129">
                  <a:moveTo>
                    <a:pt x="1524000" y="0"/>
                  </a:moveTo>
                  <a:lnTo>
                    <a:pt x="0" y="0"/>
                  </a:lnTo>
                  <a:lnTo>
                    <a:pt x="0" y="785812"/>
                  </a:lnTo>
                  <a:lnTo>
                    <a:pt x="1524000" y="785812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888" y="3585971"/>
              <a:ext cx="1359407" cy="420623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52400" y="3429000"/>
            <a:ext cx="1524000" cy="786130"/>
          </a:xfrm>
          <a:prstGeom prst="rect">
            <a:avLst/>
          </a:prstGeom>
        </p:spPr>
        <p:txBody>
          <a:bodyPr wrap="square" lIns="0" tIns="233045" rIns="0" bIns="0" rtlCol="0" vert="horz">
            <a:spAutoFit/>
          </a:bodyPr>
          <a:lstStyle/>
          <a:p>
            <a:pPr marL="253365">
              <a:lnSpc>
                <a:spcPct val="100000"/>
              </a:lnSpc>
              <a:spcBef>
                <a:spcPts val="1835"/>
              </a:spcBef>
            </a:pPr>
            <a:r>
              <a:rPr dirty="0" sz="2000" b="1">
                <a:latin typeface="Arial"/>
                <a:cs typeface="Arial"/>
              </a:rPr>
              <a:t>Go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team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9358" y="2073655"/>
            <a:ext cx="31426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Thank</a:t>
            </a:r>
            <a:r>
              <a:rPr dirty="0" sz="4800" spc="-5"/>
              <a:t> </a:t>
            </a:r>
            <a:r>
              <a:rPr dirty="0" sz="4800" spc="-25"/>
              <a:t>You</a:t>
            </a:r>
            <a:endParaRPr sz="4800"/>
          </a:p>
        </p:txBody>
      </p:sp>
      <p:sp>
        <p:nvSpPr>
          <p:cNvPr id="3" name="object 3" descr=""/>
          <p:cNvSpPr/>
          <p:nvPr/>
        </p:nvSpPr>
        <p:spPr>
          <a:xfrm>
            <a:off x="3012058" y="2759964"/>
            <a:ext cx="3118485" cy="64135"/>
          </a:xfrm>
          <a:custGeom>
            <a:avLst/>
            <a:gdLst/>
            <a:ahLst/>
            <a:cxnLst/>
            <a:rect l="l" t="t" r="r" b="b"/>
            <a:pathLst>
              <a:path w="3118485" h="64135">
                <a:moveTo>
                  <a:pt x="3118104" y="0"/>
                </a:moveTo>
                <a:lnTo>
                  <a:pt x="0" y="0"/>
                </a:lnTo>
                <a:lnTo>
                  <a:pt x="0" y="64008"/>
                </a:lnTo>
                <a:lnTo>
                  <a:pt x="3118104" y="64008"/>
                </a:lnTo>
                <a:lnTo>
                  <a:pt x="31181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4648" y="472439"/>
            <a:ext cx="6428231" cy="66141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57200" y="1295400"/>
            <a:ext cx="8077200" cy="4876800"/>
          </a:xfrm>
          <a:custGeom>
            <a:avLst/>
            <a:gdLst/>
            <a:ahLst/>
            <a:cxnLst/>
            <a:rect l="l" t="t" r="r" b="b"/>
            <a:pathLst>
              <a:path w="8077200" h="4876800">
                <a:moveTo>
                  <a:pt x="8077200" y="0"/>
                </a:moveTo>
                <a:lnTo>
                  <a:pt x="0" y="0"/>
                </a:lnTo>
                <a:lnTo>
                  <a:pt x="0" y="4876800"/>
                </a:lnTo>
                <a:lnTo>
                  <a:pt x="8077200" y="4876800"/>
                </a:lnTo>
                <a:lnTo>
                  <a:pt x="80772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35940" y="326872"/>
            <a:ext cx="6991984" cy="2673985"/>
          </a:xfrm>
          <a:prstGeom prst="rect">
            <a:avLst/>
          </a:prstGeom>
        </p:spPr>
        <p:txBody>
          <a:bodyPr wrap="square" lIns="0" tIns="263525" rIns="0" bIns="0" rtlCol="0" vert="horz">
            <a:spAutoFit/>
          </a:bodyPr>
          <a:lstStyle/>
          <a:p>
            <a:pPr marL="1090295">
              <a:lnSpc>
                <a:spcPct val="100000"/>
              </a:lnSpc>
              <a:spcBef>
                <a:spcPts val="2075"/>
              </a:spcBef>
            </a:pPr>
            <a:r>
              <a:rPr dirty="0" sz="3200" b="1">
                <a:latin typeface="Arial"/>
                <a:cs typeface="Arial"/>
              </a:rPr>
              <a:t>HVAC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System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Building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Blocks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Arial"/>
                <a:cs typeface="Arial"/>
              </a:rPr>
              <a:t>Refrigeration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spc="-20" b="1">
                <a:latin typeface="Arial"/>
                <a:cs typeface="Arial"/>
              </a:rPr>
              <a:t>Plant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Arial"/>
                <a:cs typeface="Arial"/>
              </a:rPr>
              <a:t>Air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Distribution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200" b="1">
                <a:latin typeface="Arial"/>
                <a:cs typeface="Arial"/>
              </a:rPr>
              <a:t>Zone</a:t>
            </a:r>
            <a:r>
              <a:rPr dirty="0" sz="3200" spc="-7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Control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3979" y="472439"/>
            <a:ext cx="6449567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2772" rIns="0" bIns="0" rtlCol="0" vert="horz">
            <a:spAutoFit/>
          </a:bodyPr>
          <a:lstStyle/>
          <a:p>
            <a:pPr marL="1066165">
              <a:lnSpc>
                <a:spcPct val="100000"/>
              </a:lnSpc>
              <a:spcBef>
                <a:spcPts val="105"/>
              </a:spcBef>
            </a:pPr>
            <a:r>
              <a:rPr dirty="0"/>
              <a:t>Refrigeration</a:t>
            </a:r>
            <a:r>
              <a:rPr dirty="0" spc="-110"/>
              <a:t> </a:t>
            </a:r>
            <a:r>
              <a:rPr dirty="0"/>
              <a:t>System</a:t>
            </a:r>
            <a:r>
              <a:rPr dirty="0" spc="-55"/>
              <a:t> </a:t>
            </a:r>
            <a:r>
              <a:rPr dirty="0" spc="-10"/>
              <a:t>Function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347662" y="1295400"/>
            <a:ext cx="8187055" cy="4854575"/>
          </a:xfrm>
          <a:custGeom>
            <a:avLst/>
            <a:gdLst/>
            <a:ahLst/>
            <a:cxnLst/>
            <a:rect l="l" t="t" r="r" b="b"/>
            <a:pathLst>
              <a:path w="8187055" h="4854575">
                <a:moveTo>
                  <a:pt x="8186737" y="0"/>
                </a:moveTo>
                <a:lnTo>
                  <a:pt x="0" y="0"/>
                </a:lnTo>
                <a:lnTo>
                  <a:pt x="0" y="4854575"/>
                </a:lnTo>
                <a:lnTo>
                  <a:pt x="8186737" y="4854575"/>
                </a:lnTo>
                <a:lnTo>
                  <a:pt x="8186737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25995" y="1804600"/>
            <a:ext cx="7621905" cy="3926204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Arial"/>
                <a:cs typeface="Arial"/>
              </a:rPr>
              <a:t>Use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Energy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Input</a:t>
            </a:r>
            <a:endParaRPr sz="32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765"/>
              </a:spcBef>
            </a:pPr>
            <a:r>
              <a:rPr dirty="0" sz="3200" spc="-25" b="1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 marR="6667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Arial"/>
                <a:cs typeface="Arial"/>
              </a:rPr>
              <a:t>Remove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Heat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(cooling)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from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a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(Lower </a:t>
            </a:r>
            <a:r>
              <a:rPr dirty="0" sz="3200" b="1">
                <a:latin typeface="Arial"/>
                <a:cs typeface="Arial"/>
              </a:rPr>
              <a:t>Temperature)</a:t>
            </a:r>
            <a:r>
              <a:rPr dirty="0" sz="3200" spc="-11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Space</a:t>
            </a:r>
            <a:endParaRPr sz="3200">
              <a:latin typeface="Arial"/>
              <a:cs typeface="Arial"/>
            </a:endParaRPr>
          </a:p>
          <a:p>
            <a:pPr marL="1840864">
              <a:lnSpc>
                <a:spcPct val="100000"/>
              </a:lnSpc>
              <a:spcBef>
                <a:spcPts val="765"/>
              </a:spcBef>
            </a:pPr>
            <a:r>
              <a:rPr dirty="0" sz="3200" spc="-25" b="1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b="1">
                <a:latin typeface="Arial"/>
                <a:cs typeface="Arial"/>
              </a:rPr>
              <a:t>Reject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that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Heat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(heating)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to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a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(Higher </a:t>
            </a:r>
            <a:r>
              <a:rPr dirty="0" sz="3200" b="1">
                <a:latin typeface="Arial"/>
                <a:cs typeface="Arial"/>
              </a:rPr>
              <a:t>Temperature)</a:t>
            </a:r>
            <a:r>
              <a:rPr dirty="0" sz="3200" spc="-12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Space.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4516" y="472439"/>
            <a:ext cx="4081271" cy="66141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1422387"/>
            <a:ext cx="9144000" cy="3040380"/>
          </a:xfrm>
          <a:custGeom>
            <a:avLst/>
            <a:gdLst/>
            <a:ahLst/>
            <a:cxnLst/>
            <a:rect l="l" t="t" r="r" b="b"/>
            <a:pathLst>
              <a:path w="9144000" h="3040379">
                <a:moveTo>
                  <a:pt x="9144000" y="0"/>
                </a:moveTo>
                <a:lnTo>
                  <a:pt x="0" y="0"/>
                </a:lnTo>
                <a:lnTo>
                  <a:pt x="0" y="3040075"/>
                </a:lnTo>
                <a:lnTo>
                  <a:pt x="9144000" y="3040075"/>
                </a:lnTo>
                <a:lnTo>
                  <a:pt x="91440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35533" y="577405"/>
            <a:ext cx="8206105" cy="3623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14604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Arial"/>
                <a:cs typeface="Arial"/>
              </a:rPr>
              <a:t>Cooling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Efficiency</a:t>
            </a:r>
            <a:endParaRPr sz="3200">
              <a:latin typeface="Arial"/>
              <a:cs typeface="Arial"/>
            </a:endParaRPr>
          </a:p>
          <a:p>
            <a:pPr algn="ctr" marL="12700" marR="1005205">
              <a:lnSpc>
                <a:spcPct val="120000"/>
              </a:lnSpc>
              <a:spcBef>
                <a:spcPts val="2205"/>
              </a:spcBef>
            </a:pPr>
            <a:r>
              <a:rPr dirty="0" sz="3200" b="1">
                <a:latin typeface="Arial"/>
                <a:cs typeface="Arial"/>
              </a:rPr>
              <a:t>EER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=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space</a:t>
            </a:r>
            <a:r>
              <a:rPr dirty="0" u="heavy" sz="32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cooling</a:t>
            </a:r>
            <a:r>
              <a:rPr dirty="0" u="heavy" sz="320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</a:t>
            </a:r>
            <a:r>
              <a:rPr dirty="0" u="heavy" sz="32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(in</a:t>
            </a:r>
            <a:r>
              <a:rPr dirty="0" u="heavy" sz="32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BTUH)</a:t>
            </a:r>
            <a:r>
              <a:rPr dirty="0" sz="3200" spc="-1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power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input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(in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Watts)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High</a:t>
            </a:r>
            <a:r>
              <a:rPr dirty="0" sz="3200" spc="-7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Efficiency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means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more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cooling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effect </a:t>
            </a:r>
            <a:r>
              <a:rPr dirty="0" sz="3200" b="1">
                <a:latin typeface="Arial"/>
                <a:cs typeface="Arial"/>
              </a:rPr>
              <a:t>for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less</a:t>
            </a:r>
            <a:r>
              <a:rPr dirty="0" sz="3200" spc="-2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power</a:t>
            </a:r>
            <a:r>
              <a:rPr dirty="0" sz="3200" spc="-4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input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8547" y="472439"/>
            <a:ext cx="5093207" cy="661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2772" rIns="0" bIns="0" rtlCol="0" vert="horz">
            <a:spAutoFit/>
          </a:bodyPr>
          <a:lstStyle/>
          <a:p>
            <a:pPr marL="1800225">
              <a:lnSpc>
                <a:spcPct val="100000"/>
              </a:lnSpc>
              <a:spcBef>
                <a:spcPts val="105"/>
              </a:spcBef>
            </a:pPr>
            <a:r>
              <a:rPr dirty="0"/>
              <a:t>Efficiency</a:t>
            </a:r>
            <a:r>
              <a:rPr dirty="0" spc="-90"/>
              <a:t> </a:t>
            </a:r>
            <a:r>
              <a:rPr dirty="0" spc="-10"/>
              <a:t>Expressions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523875" y="1422400"/>
            <a:ext cx="8051800" cy="5283200"/>
          </a:xfrm>
          <a:custGeom>
            <a:avLst/>
            <a:gdLst/>
            <a:ahLst/>
            <a:cxnLst/>
            <a:rect l="l" t="t" r="r" b="b"/>
            <a:pathLst>
              <a:path w="8051800" h="5283200">
                <a:moveTo>
                  <a:pt x="8051800" y="0"/>
                </a:moveTo>
                <a:lnTo>
                  <a:pt x="0" y="0"/>
                </a:lnTo>
                <a:lnTo>
                  <a:pt x="0" y="5283200"/>
                </a:lnTo>
                <a:lnTo>
                  <a:pt x="8051800" y="5283200"/>
                </a:lnTo>
                <a:lnTo>
                  <a:pt x="805180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059814" y="1360343"/>
            <a:ext cx="7349490" cy="523176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2800" b="1">
                <a:latin typeface="Arial"/>
                <a:cs typeface="Arial"/>
              </a:rPr>
              <a:t>EER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=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BTUH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cooling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output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90" b="1">
                <a:latin typeface="Arial"/>
                <a:cs typeface="Arial"/>
              </a:rPr>
              <a:t>÷</a:t>
            </a:r>
            <a:r>
              <a:rPr dirty="0" sz="2800" spc="-1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Watts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input</a:t>
            </a:r>
            <a:endParaRPr sz="280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2800" b="1">
                <a:latin typeface="Arial"/>
                <a:cs typeface="Arial"/>
              </a:rPr>
              <a:t>SEER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=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BTUH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cooling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output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90" b="1">
                <a:latin typeface="Arial"/>
                <a:cs typeface="Arial"/>
              </a:rPr>
              <a:t>÷</a:t>
            </a:r>
            <a:r>
              <a:rPr dirty="0" sz="2800" spc="-15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Watts </a:t>
            </a:r>
            <a:r>
              <a:rPr dirty="0" sz="2800" spc="-10" b="1">
                <a:latin typeface="Arial"/>
                <a:cs typeface="Arial"/>
              </a:rPr>
              <a:t>	</a:t>
            </a:r>
            <a:r>
              <a:rPr dirty="0" sz="2800" b="1">
                <a:latin typeface="Arial"/>
                <a:cs typeface="Arial"/>
              </a:rPr>
              <a:t>input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averaged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over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normal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annual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usage 	period</a:t>
            </a:r>
            <a:endParaRPr sz="2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2800" b="1">
                <a:latin typeface="Arial"/>
                <a:cs typeface="Arial"/>
              </a:rPr>
              <a:t>COP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=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BTUH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output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90" b="1">
                <a:latin typeface="Arial"/>
                <a:cs typeface="Arial"/>
              </a:rPr>
              <a:t>÷</a:t>
            </a:r>
            <a:r>
              <a:rPr dirty="0" sz="2800" spc="-1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BTUH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input</a:t>
            </a:r>
            <a:endParaRPr sz="2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298450" algn="l"/>
              </a:tabLst>
            </a:pPr>
            <a:r>
              <a:rPr dirty="0" sz="2800" b="1">
                <a:latin typeface="Arial"/>
                <a:cs typeface="Arial"/>
              </a:rPr>
              <a:t>EIR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=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BTUH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input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90" b="1">
                <a:latin typeface="Arial"/>
                <a:cs typeface="Arial"/>
              </a:rPr>
              <a:t>÷</a:t>
            </a:r>
            <a:r>
              <a:rPr dirty="0" sz="2800" spc="-1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BTUH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output</a:t>
            </a:r>
            <a:endParaRPr sz="2800">
              <a:latin typeface="Arial"/>
              <a:cs typeface="Arial"/>
            </a:endParaRPr>
          </a:p>
          <a:p>
            <a:pPr algn="just" marL="297815" marR="932815" indent="-285750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2800" b="1">
                <a:latin typeface="Arial"/>
                <a:cs typeface="Arial"/>
              </a:rPr>
              <a:t>KW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/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Ton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=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KW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input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90" b="1">
                <a:latin typeface="Arial"/>
                <a:cs typeface="Arial"/>
              </a:rPr>
              <a:t>÷</a:t>
            </a:r>
            <a:r>
              <a:rPr dirty="0" sz="2800" spc="-1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Tons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cooling 	output</a:t>
            </a:r>
            <a:endParaRPr sz="2800">
              <a:latin typeface="Arial"/>
              <a:cs typeface="Arial"/>
            </a:endParaRPr>
          </a:p>
          <a:p>
            <a:pPr algn="just" marL="297815" marR="736600" indent="-28575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2800" b="1">
                <a:latin typeface="Arial"/>
                <a:cs typeface="Arial"/>
              </a:rPr>
              <a:t>IPLV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=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Integrated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Part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Load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Value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=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50" b="1">
                <a:latin typeface="Arial"/>
                <a:cs typeface="Arial"/>
              </a:rPr>
              <a:t>a </a:t>
            </a:r>
            <a:r>
              <a:rPr dirty="0" sz="2800" spc="-50" b="1">
                <a:latin typeface="Arial"/>
                <a:cs typeface="Arial"/>
              </a:rPr>
              <a:t>	</a:t>
            </a:r>
            <a:r>
              <a:rPr dirty="0" sz="2800" b="1">
                <a:latin typeface="Arial"/>
                <a:cs typeface="Arial"/>
              </a:rPr>
              <a:t>standard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formula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that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takes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part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load </a:t>
            </a:r>
            <a:r>
              <a:rPr dirty="0" sz="2800" spc="-20" b="1">
                <a:latin typeface="Arial"/>
                <a:cs typeface="Arial"/>
              </a:rPr>
              <a:t>	</a:t>
            </a:r>
            <a:r>
              <a:rPr dirty="0" sz="2800" b="1">
                <a:latin typeface="Arial"/>
                <a:cs typeface="Arial"/>
              </a:rPr>
              <a:t>efficiencies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into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account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Rushing Company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Robert Rushing</dc:creator>
  <dc:title>Slide 1</dc:title>
  <dcterms:created xsi:type="dcterms:W3CDTF">2023-10-02T17:55:27Z</dcterms:created>
  <dcterms:modified xsi:type="dcterms:W3CDTF">2023-10-02T17:55:27Z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2012-10-16T00:00:00Z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2023-10-02T00:00:00Z</vt:filetime>
  </property>
  <property fmtid="{D5CDD505-2E9C-101B-9397-08002B2CF9AE}" pid="5" name="Producer">
    <vt:lpwstr>Adobe PDF Library 9.0</vt:lpwstr>
  </property>
  <property fmtid="{D5CDD505-2E9C-101B-9397-08002B2CF9AE}" pid="6" name="_TemplateID">
    <vt:lpwstr>TC011594381033</vt:lpwstr>
  </property>
</Properties>
</file>